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  <p:sldId id="256" r:id="rId4"/>
    <p:sldId id="258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990033"/>
    <a:srgbClr val="FF0000"/>
    <a:srgbClr val="008000"/>
    <a:srgbClr val="339933"/>
    <a:srgbClr val="33CC33"/>
    <a:srgbClr val="66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4BC4B8-1B13-4551-981A-F4F307BBEA79}" type="doc">
      <dgm:prSet loTypeId="urn:diagrams.loki3.com/VaryingWidthList+Icon" loCatId="list" qsTypeId="urn:microsoft.com/office/officeart/2005/8/quickstyle/3d2" qsCatId="3D" csTypeId="urn:microsoft.com/office/officeart/2005/8/colors/colorful5" csCatId="colorful" phldr="1"/>
      <dgm:spPr/>
    </dgm:pt>
    <dgm:pt modelId="{1A69B5FF-868D-491A-8274-9D31A9BB11C5}">
      <dgm:prSet phldrT="[Text]"/>
      <dgm:spPr/>
      <dgm:t>
        <a:bodyPr/>
        <a:lstStyle/>
        <a:p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POZOR!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gm:t>
    </dgm:pt>
    <dgm:pt modelId="{A748FAC2-C487-406F-BF7A-0943E52A24BA}" type="parTrans" cxnId="{7197D224-AB10-4F26-95F8-1D9BBCF2BCAE}">
      <dgm:prSet/>
      <dgm:spPr/>
      <dgm:t>
        <a:bodyPr/>
        <a:lstStyle/>
        <a:p>
          <a:endParaRPr lang="cs-CZ"/>
        </a:p>
      </dgm:t>
    </dgm:pt>
    <dgm:pt modelId="{F6C6396F-BE48-4EA2-AAEB-783192B54E09}" type="sibTrans" cxnId="{7197D224-AB10-4F26-95F8-1D9BBCF2BCAE}">
      <dgm:prSet/>
      <dgm:spPr/>
      <dgm:t>
        <a:bodyPr/>
        <a:lstStyle/>
        <a:p>
          <a:endParaRPr lang="cs-CZ"/>
        </a:p>
      </dgm:t>
    </dgm:pt>
    <dgm:pt modelId="{684E5105-AB4D-4280-BA29-71455F990841}">
      <dgm:prSet phldrT="[Text]"/>
      <dgm:spPr/>
      <dgm:t>
        <a:bodyPr/>
        <a:lstStyle/>
        <a:p>
          <a:pPr algn="ctr"/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Silné nebo déletrvající dráždění čichových buněk čich otupuje.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gm:t>
    </dgm:pt>
    <dgm:pt modelId="{EDD13F22-7723-44CF-B4A7-BC6B082EB83C}" type="parTrans" cxnId="{A807C1A8-044F-46A8-ABF5-5C464722D044}">
      <dgm:prSet/>
      <dgm:spPr/>
      <dgm:t>
        <a:bodyPr/>
        <a:lstStyle/>
        <a:p>
          <a:endParaRPr lang="cs-CZ"/>
        </a:p>
      </dgm:t>
    </dgm:pt>
    <dgm:pt modelId="{31B2F134-CB2A-4C18-961B-2EDBC1A18BE4}" type="sibTrans" cxnId="{A807C1A8-044F-46A8-ABF5-5C464722D044}">
      <dgm:prSet/>
      <dgm:spPr/>
      <dgm:t>
        <a:bodyPr/>
        <a:lstStyle/>
        <a:p>
          <a:endParaRPr lang="cs-CZ"/>
        </a:p>
      </dgm:t>
    </dgm:pt>
    <dgm:pt modelId="{11562078-8026-4E5D-9BC6-2EBA2426512D}" type="pres">
      <dgm:prSet presAssocID="{404BC4B8-1B13-4551-981A-F4F307BBEA79}" presName="Name0" presStyleCnt="0">
        <dgm:presLayoutVars>
          <dgm:resizeHandles/>
        </dgm:presLayoutVars>
      </dgm:prSet>
      <dgm:spPr/>
    </dgm:pt>
    <dgm:pt modelId="{09B32DB4-EDEF-4ECC-A3A3-A4FAED6CAE37}" type="pres">
      <dgm:prSet presAssocID="{1A69B5FF-868D-491A-8274-9D31A9BB11C5}" presName="text" presStyleLbl="node1" presStyleIdx="0" presStyleCnt="2" custScaleX="99309" custScaleY="41610" custLinFactX="-35821" custLinFactNeighborX="-100000" custLinFactNeighborY="-9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694770-608C-4AA2-BA2D-3011FA7AE1D0}" type="pres">
      <dgm:prSet presAssocID="{F6C6396F-BE48-4EA2-AAEB-783192B54E09}" presName="space" presStyleCnt="0"/>
      <dgm:spPr/>
    </dgm:pt>
    <dgm:pt modelId="{5230C61F-FB95-4CBB-ACDD-076659492F56}" type="pres">
      <dgm:prSet presAssocID="{684E5105-AB4D-4280-BA29-71455F990841}" presName="text" presStyleLbl="node1" presStyleIdx="1" presStyleCnt="2" custScaleX="1880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ED1CDD-2E0F-4DD0-AE96-269BF3F71EFD}" type="presOf" srcId="{684E5105-AB4D-4280-BA29-71455F990841}" destId="{5230C61F-FB95-4CBB-ACDD-076659492F56}" srcOrd="0" destOrd="0" presId="urn:diagrams.loki3.com/VaryingWidthList+Icon"/>
    <dgm:cxn modelId="{A807C1A8-044F-46A8-ABF5-5C464722D044}" srcId="{404BC4B8-1B13-4551-981A-F4F307BBEA79}" destId="{684E5105-AB4D-4280-BA29-71455F990841}" srcOrd="1" destOrd="0" parTransId="{EDD13F22-7723-44CF-B4A7-BC6B082EB83C}" sibTransId="{31B2F134-CB2A-4C18-961B-2EDBC1A18BE4}"/>
    <dgm:cxn modelId="{BB3623BF-B06C-4ECE-9DB1-8F74C05A37D2}" type="presOf" srcId="{404BC4B8-1B13-4551-981A-F4F307BBEA79}" destId="{11562078-8026-4E5D-9BC6-2EBA2426512D}" srcOrd="0" destOrd="0" presId="urn:diagrams.loki3.com/VaryingWidthList+Icon"/>
    <dgm:cxn modelId="{7197D224-AB10-4F26-95F8-1D9BBCF2BCAE}" srcId="{404BC4B8-1B13-4551-981A-F4F307BBEA79}" destId="{1A69B5FF-868D-491A-8274-9D31A9BB11C5}" srcOrd="0" destOrd="0" parTransId="{A748FAC2-C487-406F-BF7A-0943E52A24BA}" sibTransId="{F6C6396F-BE48-4EA2-AAEB-783192B54E09}"/>
    <dgm:cxn modelId="{B5B6A28C-069C-4ADF-ABE9-B8C7B35DA1A2}" type="presOf" srcId="{1A69B5FF-868D-491A-8274-9D31A9BB11C5}" destId="{09B32DB4-EDEF-4ECC-A3A3-A4FAED6CAE37}" srcOrd="0" destOrd="0" presId="urn:diagrams.loki3.com/VaryingWidthList+Icon"/>
    <dgm:cxn modelId="{5EBEC2F7-B5A6-4745-A5DB-20B6E68D6B92}" type="presParOf" srcId="{11562078-8026-4E5D-9BC6-2EBA2426512D}" destId="{09B32DB4-EDEF-4ECC-A3A3-A4FAED6CAE37}" srcOrd="0" destOrd="0" presId="urn:diagrams.loki3.com/VaryingWidthList+Icon"/>
    <dgm:cxn modelId="{E1460400-AD35-4965-A6A9-B638A31ADC33}" type="presParOf" srcId="{11562078-8026-4E5D-9BC6-2EBA2426512D}" destId="{0C694770-608C-4AA2-BA2D-3011FA7AE1D0}" srcOrd="1" destOrd="0" presId="urn:diagrams.loki3.com/VaryingWidthList+Icon"/>
    <dgm:cxn modelId="{96F20F99-F255-4E60-BEED-8272A3A5BA53}" type="presParOf" srcId="{11562078-8026-4E5D-9BC6-2EBA2426512D}" destId="{5230C61F-FB95-4CBB-ACDD-076659492F56}" srcOrd="2" destOrd="0" presId="urn:diagrams.loki3.com/VaryingWidthList+Icon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9B32DB4-EDEF-4ECC-A3A3-A4FAED6CAE37}">
      <dsp:nvSpPr>
        <dsp:cNvPr id="0" name=""/>
        <dsp:cNvSpPr/>
      </dsp:nvSpPr>
      <dsp:spPr>
        <a:xfrm>
          <a:off x="0" y="0"/>
          <a:ext cx="2145074" cy="91906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4140" tIns="104140" rIns="104140" bIns="10414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POZOR!</a:t>
          </a:r>
          <a:endParaRPr lang="cs-CZ" sz="41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sp:txBody>
      <dsp:txXfrm>
        <a:off x="0" y="0"/>
        <a:ext cx="2145074" cy="919065"/>
      </dsp:txXfrm>
    </dsp:sp>
    <dsp:sp modelId="{5230C61F-FB95-4CBB-ACDD-076659492F56}">
      <dsp:nvSpPr>
        <dsp:cNvPr id="0" name=""/>
        <dsp:cNvSpPr/>
      </dsp:nvSpPr>
      <dsp:spPr>
        <a:xfrm>
          <a:off x="0" y="1030551"/>
          <a:ext cx="7344816" cy="2208761"/>
        </a:xfrm>
        <a:prstGeom prst="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4140" tIns="104140" rIns="104140" bIns="10414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rPr>
            <a:t>Silné nebo déletrvající dráždění čichových buněk čich otupuje.</a:t>
          </a:r>
          <a:endParaRPr lang="cs-CZ" sz="41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omic Sans MS" pitchFamily="66" charset="0"/>
          </a:endParaRPr>
        </a:p>
      </dsp:txBody>
      <dsp:txXfrm>
        <a:off x="0" y="1030551"/>
        <a:ext cx="7344816" cy="22087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VaryingWidthList+Icon">
  <dgm:title val="Seznam s proměnlivou šířkou"/>
  <dgm:desc val="Používejte pro zdůraznění položek různé váhy.  Vhodné pro velké množství textu úrovně 1.  Šířka každého obrazce je určena nezávisle na základě textu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0F870-4E80-47DF-8DE6-AD00D8A9F630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1421C-334F-4250-B1D8-22EF57842C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ACA0D-747D-467E-B659-640021702A9C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11618-E42F-453A-9992-63B573C809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E7F07-E923-4003-B7B3-617AE54F95B9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54528D-ADFA-4475-AA60-1B5CCAB59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322E2-7429-4A54-AFA6-11D836C0473F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12F528-3544-4E3E-A3B1-117F90CC69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0C3972-0730-41E7-8F73-98E401DEBD43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C11704-CD8F-467B-B8CA-82601EA152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32D00-2B9D-4752-BBA2-8BAA92EEAE97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F6A0E0-5C28-47F5-8F47-A01958D9A4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DBF23F-31BD-4C29-A347-CDF028F66212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2BD88-3E99-46BD-83B6-3AB1D2C49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1DEE29-2056-43D7-B922-CD2C622FBA3F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5004C-F87E-4AA3-9FCF-4FF267CB12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BB1FA-8283-4A8F-9F5E-CAAEF525D252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E8BC5B-8068-4B63-9580-F701E81E3C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F75F2-D311-4847-BCBA-0F6187B75973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B38E3-DDC1-4526-B00D-97BE57960A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BCBB6-9E2E-418C-BCF1-460732A455BE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42B14-0290-43CA-A0B7-180E7EBF6D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2F67CED-FBA3-4F25-B204-4997500D19C1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CD220F3-19D1-4E12-9C7E-B997B1C7C7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Text Box 203"/>
          <p:cNvSpPr txBox="1">
            <a:spLocks noChangeArrowheads="1"/>
          </p:cNvSpPr>
          <p:nvPr/>
        </p:nvSpPr>
        <p:spPr bwMode="auto">
          <a:xfrm>
            <a:off x="1512888" y="3284538"/>
            <a:ext cx="61198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VY_32_INOVACE_11_PR_ČICH</a:t>
            </a:r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969963" y="5329238"/>
            <a:ext cx="720407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>
            <a:spAutoFit/>
          </a:bodyPr>
          <a:lstStyle/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b="1" kern="0" dirty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 kern="0" dirty="0">
              <a:solidFill>
                <a:sysClr val="windowText" lastClr="000000"/>
              </a:solidFill>
              <a:latin typeface="Times New Roman" pitchFamily="18" charset="0"/>
            </a:endParaRPr>
          </a:p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 kern="0" dirty="0">
              <a:solidFill>
                <a:sysClr val="windowText" lastClr="00000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63"/>
          <p:cNvSpPr txBox="1">
            <a:spLocks noChangeArrowheads="1"/>
          </p:cNvSpPr>
          <p:nvPr/>
        </p:nvSpPr>
        <p:spPr bwMode="auto">
          <a:xfrm>
            <a:off x="3276600" y="188913"/>
            <a:ext cx="25923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dirty="0">
                <a:solidFill>
                  <a:sysClr val="windowText" lastClr="000000"/>
                </a:solidFill>
                <a:latin typeface="+mn-lt"/>
              </a:rPr>
              <a:t>ANOTACE</a:t>
            </a:r>
            <a:endParaRPr lang="cs-CZ" kern="0" dirty="0">
              <a:solidFill>
                <a:sysClr val="windowText" lastClr="000000"/>
              </a:solidFill>
              <a:latin typeface="+mn-lt"/>
            </a:endParaRPr>
          </a:p>
        </p:txBody>
      </p:sp>
      <p:graphicFrame>
        <p:nvGraphicFramePr>
          <p:cNvPr id="14391" name="Group 55"/>
          <p:cNvGraphicFramePr>
            <a:graphicFrameLocks noGrp="1"/>
          </p:cNvGraphicFramePr>
          <p:nvPr/>
        </p:nvGraphicFramePr>
        <p:xfrm>
          <a:off x="430213" y="981075"/>
          <a:ext cx="8281987" cy="567404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Čich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Cílem prezentace je seznámit žáky se stavbou a činností čichového ústrojí člověka.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Žák určí polohu a objasní stavbu a funkci orgánů a orgánových soustav lidského těla, vysvětlí jejich vztahy.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Nos, čichové buňky, čichové vjemy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Leona Brezovská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stupeň ZŠ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8.- 9. 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850" y="765175"/>
            <a:ext cx="6480175" cy="1973263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SMYSLOVÁ SOUSTAVA</a:t>
            </a:r>
            <a:endParaRPr lang="cs-CZ" sz="72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19475" y="4076700"/>
            <a:ext cx="5432425" cy="17526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ČICH</a:t>
            </a:r>
            <a:endParaRPr lang="cs-CZ" sz="110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rgbClr val="FF9900"/>
              </a:buClr>
              <a:buFont typeface="Wingdings 3" pitchFamily="18" charset="2"/>
              <a:buChar char=""/>
              <a:defRPr/>
            </a:pPr>
            <a:r>
              <a:rPr lang="cs-CZ" b="1" dirty="0" smtClean="0">
                <a:solidFill>
                  <a:srgbClr val="FF9900"/>
                </a:solidFill>
                <a:latin typeface="Comic Sans MS" pitchFamily="66" charset="0"/>
              </a:rPr>
              <a:t>čichové ústrojí se nachází ve sliznici horní části dutiny nosní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rgbClr val="FF9900"/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rgbClr val="FF9900"/>
              </a:solidFill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t="2402" r="3581"/>
          <a:stretch>
            <a:fillRect/>
          </a:stretch>
        </p:blipFill>
        <p:spPr bwMode="auto">
          <a:xfrm>
            <a:off x="2454275" y="1622425"/>
            <a:ext cx="4235450" cy="491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rgbClr val="FF9900"/>
              </a:buClr>
              <a:buFont typeface="Wingdings 3" pitchFamily="18" charset="2"/>
              <a:buChar char="]"/>
              <a:defRPr/>
            </a:pPr>
            <a:r>
              <a:rPr lang="cs-CZ" b="1" dirty="0" smtClean="0">
                <a:solidFill>
                  <a:srgbClr val="FF9900"/>
                </a:solidFill>
                <a:latin typeface="Comic Sans MS" pitchFamily="66" charset="0"/>
              </a:rPr>
              <a:t>čidlo čichu je tvořeno čichovými buňkami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163" y="1916113"/>
            <a:ext cx="6035675" cy="454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62642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rgbClr val="FF9900"/>
              </a:buClr>
              <a:buFont typeface="Wingdings 3" pitchFamily="18" charset="2"/>
              <a:buChar char="]"/>
              <a:defRPr/>
            </a:pPr>
            <a:r>
              <a:rPr lang="cs-CZ" b="1" dirty="0" smtClean="0">
                <a:solidFill>
                  <a:srgbClr val="FF9900"/>
                </a:solidFill>
                <a:latin typeface="Comic Sans MS" pitchFamily="66" charset="0"/>
              </a:rPr>
              <a:t>pachové látky se vzduchem dostávají k čichovým buňkám, ty jsou těmito látkami drážděny a vyvolávají pocity příjemné (vůně) i nepříjemné (zápachy)</a:t>
            </a:r>
          </a:p>
          <a:p>
            <a:pPr fontAlgn="auto">
              <a:spcAft>
                <a:spcPts val="0"/>
              </a:spcAft>
              <a:buClr>
                <a:srgbClr val="FF9900"/>
              </a:buClr>
              <a:buFont typeface="Wingdings 3" pitchFamily="18" charset="2"/>
              <a:buChar char="]"/>
              <a:defRPr/>
            </a:pPr>
            <a:endParaRPr lang="cs-CZ" b="1" dirty="0">
              <a:solidFill>
                <a:srgbClr val="FF9900"/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FF9900"/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rgbClr val="FF9900"/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FF9900"/>
              </a:solidFill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rgbClr val="FF9900"/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Clr>
                <a:srgbClr val="FF9900"/>
              </a:buClr>
              <a:buFont typeface="Wingdings 3" pitchFamily="18" charset="2"/>
              <a:buChar char="]"/>
              <a:defRPr/>
            </a:pPr>
            <a:r>
              <a:rPr lang="cs-CZ" b="1" dirty="0" smtClean="0">
                <a:solidFill>
                  <a:srgbClr val="FF9900"/>
                </a:solidFill>
                <a:latin typeface="Comic Sans MS" pitchFamily="66" charset="0"/>
              </a:rPr>
              <a:t>člověk je schopen rozlišit až 4 000 různých pachů</a:t>
            </a:r>
            <a:endParaRPr lang="cs-CZ" b="1" dirty="0">
              <a:solidFill>
                <a:srgbClr val="FF9900"/>
              </a:solidFill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2633663"/>
            <a:ext cx="4321175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VÝZNAM ČICHU:</a:t>
            </a:r>
            <a:endParaRPr lang="cs-CZ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600200"/>
            <a:ext cx="7931150" cy="45259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rgbClr val="FF9900"/>
              </a:buClr>
              <a:buFont typeface="Wingdings 3" pitchFamily="18" charset="2"/>
              <a:buChar char="]"/>
              <a:defRPr/>
            </a:pPr>
            <a:r>
              <a:rPr lang="cs-CZ" b="1" dirty="0" smtClean="0">
                <a:solidFill>
                  <a:srgbClr val="FF9900"/>
                </a:solidFill>
                <a:latin typeface="Comic Sans MS" pitchFamily="66" charset="0"/>
              </a:rPr>
              <a:t>řízení činnosti trávicí soustavy,</a:t>
            </a:r>
          </a:p>
          <a:p>
            <a:pPr fontAlgn="auto">
              <a:spcAft>
                <a:spcPts val="0"/>
              </a:spcAft>
              <a:buClr>
                <a:srgbClr val="FF9900"/>
              </a:buClr>
              <a:buFont typeface="Wingdings 3" pitchFamily="18" charset="2"/>
              <a:buChar char="]"/>
              <a:defRPr/>
            </a:pPr>
            <a:r>
              <a:rPr lang="cs-CZ" b="1" dirty="0" smtClean="0">
                <a:solidFill>
                  <a:srgbClr val="FF9900"/>
                </a:solidFill>
                <a:latin typeface="Comic Sans MS" pitchFamily="66" charset="0"/>
              </a:rPr>
              <a:t>kontrola čistoty (pot, zápach moči)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899592" y="2996952"/>
          <a:ext cx="734481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9B32DB4-EDEF-4ECC-A3A3-A4FAED6CAE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09B32DB4-EDEF-4ECC-A3A3-A4FAED6CAE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09B32DB4-EDEF-4ECC-A3A3-A4FAED6CAE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230C61F-FB95-4CBB-ACDD-076659492F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graphicEl>
                                              <a:dgm id="{5230C61F-FB95-4CBB-ACDD-076659492F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5230C61F-FB95-4CBB-ACDD-076659492F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5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POUŽITÉ ZDROJE:</a:t>
            </a:r>
            <a:endParaRPr lang="cs-CZ" sz="32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rgbClr val="FF9900"/>
                </a:solidFill>
                <a:latin typeface="Comic Sans MS" pitchFamily="66" charset="0"/>
              </a:rPr>
              <a:t>NOVOTNÝ, Ivan a Michal HRUŠKA. Biologie člověka pro gymnázia. 1. vyd. Praha: Fortuna, 1995, 136 s. ISBN 80-716-8234-9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solidFill>
                <a:srgbClr val="FF9900"/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rgbClr val="FF9900"/>
                </a:solidFill>
                <a:latin typeface="Comic Sans MS" pitchFamily="66" charset="0"/>
              </a:rPr>
              <a:t>KANTOREK, Jan, Jaroslav JURČÁK a Jiří FRONĚK. Přírodopis 8. Olomouc: </a:t>
            </a:r>
            <a:r>
              <a:rPr lang="cs-CZ" sz="1800" b="1" dirty="0" err="1">
                <a:solidFill>
                  <a:srgbClr val="FF9900"/>
                </a:solidFill>
                <a:latin typeface="Comic Sans MS" pitchFamily="66" charset="0"/>
              </a:rPr>
              <a:t>Prodos</a:t>
            </a:r>
            <a:r>
              <a:rPr lang="cs-CZ" sz="1800" b="1" dirty="0">
                <a:solidFill>
                  <a:srgbClr val="FF9900"/>
                </a:solidFill>
                <a:latin typeface="Comic Sans MS" pitchFamily="66" charset="0"/>
              </a:rPr>
              <a:t>, 1999, 127 s. ISBN 80-723-0040-7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solidFill>
                <a:srgbClr val="FF9900"/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rgbClr val="FF9900"/>
                </a:solidFill>
                <a:latin typeface="Comic Sans MS" pitchFamily="66" charset="0"/>
              </a:rPr>
              <a:t>Zlepší se vám smysly, zejména čich. In: [online]. [cit. </a:t>
            </a:r>
            <a:r>
              <a:rPr lang="cs-CZ" sz="1800" b="1" dirty="0" smtClean="0">
                <a:solidFill>
                  <a:srgbClr val="FF9900"/>
                </a:solidFill>
                <a:latin typeface="Comic Sans MS" pitchFamily="66" charset="0"/>
              </a:rPr>
              <a:t>2011-08-21]. </a:t>
            </a:r>
            <a:r>
              <a:rPr lang="cs-CZ" sz="1800" b="1" dirty="0">
                <a:solidFill>
                  <a:srgbClr val="FF9900"/>
                </a:solidFill>
                <a:latin typeface="Comic Sans MS" pitchFamily="66" charset="0"/>
              </a:rPr>
              <a:t>Dostupné z: http://www.google.cz/imgres?q=%C4%8CICH&amp;hl=cs&amp;biw=1440&amp;bih=683&amp;tbm=isch&amp;tbnid=f7cvjbXTTJqocM:&amp;imgrefurl=http://procproto.cz/zajimavosti-a-novinky/mene-znama-fakta-o-tehotenstvi/&amp;docid=CfmNlmM7RNyiiM&amp;imgurl=http://</a:t>
            </a:r>
            <a:r>
              <a:rPr lang="cs-CZ" sz="1800" b="1" dirty="0" smtClean="0">
                <a:solidFill>
                  <a:srgbClr val="FF9900"/>
                </a:solidFill>
                <a:latin typeface="Comic Sans MS" pitchFamily="66" charset="0"/>
              </a:rPr>
              <a:t>procproto.cz/wp-content/uploads</a:t>
            </a:r>
            <a:r>
              <a:rPr lang="cs-CZ" sz="1800" b="1" dirty="0">
                <a:solidFill>
                  <a:srgbClr val="FF9900"/>
                </a:solidFill>
                <a:latin typeface="Comic Sans MS" pitchFamily="66" charset="0"/>
              </a:rPr>
              <a:t>/%2525C4%25258Dich.jpg&amp;w=413&amp;h=310&amp;ei=A7qiT_7PKpGXOrqznfgI&amp;zoom=1&amp;iact=hc&amp;vpx=374&amp;vpy=184&amp;dur=992&amp;hovh=194&amp;hovw=259&amp;tx=155&amp;ty=86&amp;sig=103301014286015974128&amp;page=1&amp;tbnh=152&amp;tbnw=213&amp;start=0&amp;ndsp=18&amp;ved=1t:429,r:13,s:0,i:92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260350"/>
            <a:ext cx="8713787" cy="6408738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rgbClr val="FF9900"/>
                </a:solidFill>
                <a:latin typeface="Comic Sans MS" pitchFamily="66" charset="0"/>
              </a:rPr>
              <a:t>Čichový epitel. In: [online]. [cit. </a:t>
            </a:r>
            <a:r>
              <a:rPr lang="cs-CZ" sz="1800" b="1" dirty="0" smtClean="0">
                <a:solidFill>
                  <a:srgbClr val="FF9900"/>
                </a:solidFill>
                <a:latin typeface="Comic Sans MS" pitchFamily="66" charset="0"/>
              </a:rPr>
              <a:t>2011-08-21]. </a:t>
            </a:r>
            <a:r>
              <a:rPr lang="cs-CZ" sz="1800" b="1" dirty="0">
                <a:solidFill>
                  <a:srgbClr val="FF9900"/>
                </a:solidFill>
                <a:latin typeface="Comic Sans MS" pitchFamily="66" charset="0"/>
              </a:rPr>
              <a:t>Dostupné z: http://www.google.cz/imgres?q=%C4%8Dichov%C3%BD+epitel&amp;hl=cs&amp;biw=1440&amp;bih=683&amp;tbm=isch&amp;tbnid=EyZbAvpsBtq1kM:&amp;imgrefurl=http://skolajecna.cz/biologie/Sources/Examination_Detail.php%3FintImageId%3D285&amp;docid=yoSBvWDTmquwQM&amp;imgurl=http://</a:t>
            </a:r>
            <a:r>
              <a:rPr lang="cs-CZ" sz="1800" b="1" dirty="0" smtClean="0">
                <a:solidFill>
                  <a:srgbClr val="FF9900"/>
                </a:solidFill>
                <a:latin typeface="Comic Sans MS" pitchFamily="66" charset="0"/>
              </a:rPr>
              <a:t>skolajecna.cz/biologie/Images/Examination/Big/0110000/00285.jpg&amp;w=800&amp;h=495&amp;ei=jruiT-m7K8uXOs2rpeoI&amp;zoom=1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solidFill>
                <a:srgbClr val="FF9900"/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rgbClr val="FF9900"/>
                </a:solidFill>
                <a:latin typeface="Comic Sans MS" pitchFamily="66" charset="0"/>
              </a:rPr>
              <a:t>Kolega v práci smrdí? Tohle mu řekněte. In: [online]. [cit. </a:t>
            </a:r>
            <a:r>
              <a:rPr lang="cs-CZ" sz="1800" b="1" dirty="0" smtClean="0">
                <a:solidFill>
                  <a:srgbClr val="FF9900"/>
                </a:solidFill>
                <a:latin typeface="Comic Sans MS" pitchFamily="66" charset="0"/>
              </a:rPr>
              <a:t>2011-08-21]. </a:t>
            </a:r>
            <a:r>
              <a:rPr lang="cs-CZ" sz="1800" b="1" dirty="0">
                <a:solidFill>
                  <a:srgbClr val="FF9900"/>
                </a:solidFill>
                <a:latin typeface="Comic Sans MS" pitchFamily="66" charset="0"/>
              </a:rPr>
              <a:t>Dostupné z: http://www.google.cz/imgres?q=Z%C3%81PACH&amp;hl=cs&amp;biw=1440&amp;bih=683&amp;tbm=isch&amp;tbnid=XxAdM36fsW2M0M:&amp;imgrefurl=http://www.kafe.cz/krasa-a-moda/kolega-v-praci-smrdi-tohle-mu-reknete-25917.aspx&amp;docid=c5IHlOKrm-MMTM&amp;imgurl=http://files.viaweb.cz/image/46/kolega.jpg&amp;w=620&amp;h=350&amp;ei=ZMKiT-olj5c6vbjx8Qg&amp;zoom=1&amp;iact=hc&amp;vpx=171&amp;vpy=319&amp;dur=3919&amp;hovh=169&amp;hovw=299&amp;tx=100&amp;ty=79&amp;sig=103301014286015974128&amp;page=2&amp;tbnh=115&amp;tbnw=204&amp;start=20&amp;ndsp=24&amp;ved=1t:429,r:0,s:20,i:128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 smtClean="0">
              <a:solidFill>
                <a:srgbClr val="FF9900"/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rgbClr val="FF9900"/>
                </a:solidFill>
                <a:latin typeface="Comic Sans MS" pitchFamily="66" charset="0"/>
              </a:rPr>
              <a:t>Čichový nerv. In: </a:t>
            </a:r>
            <a:r>
              <a:rPr lang="cs-CZ" sz="1800" b="1" dirty="0" err="1">
                <a:solidFill>
                  <a:srgbClr val="FF9900"/>
                </a:solidFill>
                <a:latin typeface="Comic Sans MS" pitchFamily="66" charset="0"/>
              </a:rPr>
              <a:t>Wikipedia</a:t>
            </a:r>
            <a:r>
              <a:rPr lang="cs-CZ" sz="1800" b="1" dirty="0">
                <a:solidFill>
                  <a:srgbClr val="FF9900"/>
                </a:solidFill>
                <a:latin typeface="Comic Sans MS" pitchFamily="66" charset="0"/>
              </a:rPr>
              <a:t>: </a:t>
            </a:r>
            <a:r>
              <a:rPr lang="cs-CZ" sz="1800" b="1" dirty="0" err="1">
                <a:solidFill>
                  <a:srgbClr val="FF9900"/>
                </a:solidFill>
                <a:latin typeface="Comic Sans MS" pitchFamily="66" charset="0"/>
              </a:rPr>
              <a:t>the</a:t>
            </a:r>
            <a:r>
              <a:rPr lang="cs-CZ" sz="1800" b="1" dirty="0">
                <a:solidFill>
                  <a:srgbClr val="FF9900"/>
                </a:solidFill>
                <a:latin typeface="Comic Sans MS" pitchFamily="66" charset="0"/>
              </a:rPr>
              <a:t> free </a:t>
            </a:r>
            <a:r>
              <a:rPr lang="cs-CZ" sz="1800" b="1" dirty="0" err="1">
                <a:solidFill>
                  <a:srgbClr val="FF9900"/>
                </a:solidFill>
                <a:latin typeface="Comic Sans MS" pitchFamily="66" charset="0"/>
              </a:rPr>
              <a:t>encyclopedia</a:t>
            </a:r>
            <a:r>
              <a:rPr lang="cs-CZ" sz="1800" b="1" dirty="0">
                <a:solidFill>
                  <a:srgbClr val="FF9900"/>
                </a:solidFill>
                <a:latin typeface="Comic Sans MS" pitchFamily="66" charset="0"/>
              </a:rPr>
              <a:t> [online]. [cit. </a:t>
            </a:r>
            <a:r>
              <a:rPr lang="cs-CZ" sz="1800" b="1" dirty="0" smtClean="0">
                <a:solidFill>
                  <a:srgbClr val="FF9900"/>
                </a:solidFill>
                <a:latin typeface="Comic Sans MS" pitchFamily="66" charset="0"/>
              </a:rPr>
              <a:t>2011-08-21]. </a:t>
            </a:r>
            <a:r>
              <a:rPr lang="cs-CZ" sz="1800" b="1" dirty="0">
                <a:solidFill>
                  <a:srgbClr val="FF9900"/>
                </a:solidFill>
                <a:latin typeface="Comic Sans MS" pitchFamily="66" charset="0"/>
              </a:rPr>
              <a:t>Dostupné z: http://www.wikiskripta.eu/index.php/Soubor:Head_olfactory_nerve.jpg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370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SMYSLOVÁ SOUSTAVA</vt:lpstr>
      <vt:lpstr>Snímek 4</vt:lpstr>
      <vt:lpstr>Snímek 5</vt:lpstr>
      <vt:lpstr>Snímek 6</vt:lpstr>
      <vt:lpstr>VÝZNAM ČICHU:</vt:lpstr>
      <vt:lpstr>POUŽITÉ ZDROJE: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SMYSLOVÁ SOUSTAVA</dc:title>
  <dc:creator>Lenka Stixová</dc:creator>
  <cp:lastModifiedBy>Dum</cp:lastModifiedBy>
  <cp:revision>16</cp:revision>
  <dcterms:created xsi:type="dcterms:W3CDTF">2012-05-03T16:47:39Z</dcterms:created>
  <dcterms:modified xsi:type="dcterms:W3CDTF">2013-10-07T08:25:46Z</dcterms:modified>
</cp:coreProperties>
</file>