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3" r:id="rId8"/>
    <p:sldId id="264" r:id="rId9"/>
    <p:sldId id="260" r:id="rId10"/>
    <p:sldId id="261" r:id="rId11"/>
    <p:sldId id="266" r:id="rId12"/>
    <p:sldId id="271" r:id="rId13"/>
    <p:sldId id="268" r:id="rId14"/>
    <p:sldId id="26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317B2-85B5-479C-A830-4727FD58E70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60E92A-360C-4104-9A49-6EE90010E4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36F17-0367-446F-AA77-0C5D866E381B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2C6FB-7025-4335-9CA3-F9809ACFF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5013A-5557-4334-92E7-C54427F7D6D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F6099-792A-437C-9822-33148622D5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21161-2B45-4A85-A4A7-9F0B61B8E6F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C639B-7318-4A36-ACD3-0F51B4A35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AF338-4439-4068-9EBF-9B7F720D8884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177D8C-BE92-4137-B22D-B2A39A017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FD84B-3871-4670-8F29-E84FB88B7B2C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BA053-6786-4099-BCF0-CB190B91C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7E5A8-9CDF-4D15-8CF0-601481987DA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A33F5-F13C-408C-8A9E-7FB607B3A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7A06E-06AD-4CEF-BB2E-4B2FF49DA58C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3FFAB-CFB8-4580-B57F-F7655CCCF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6F88C-1340-4CD2-ADBD-8AAF263AF94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A5397-B94A-4152-95C9-0FE667A20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F3C30-3A3C-4457-95D6-80665AA15C5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D2F78-7A8E-4804-B5FB-C08D0B5CF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A8C55-7C49-457B-84DE-84E66698B07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BC79D-FA08-47D8-861F-A024630FA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67A103-7BFD-4F69-8B9C-07D96EA0F59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0850FB-9300-4B65-AA51-814ADFE89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6613"/>
            <a:ext cx="8686800" cy="524351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endParaRPr lang="cs-CZ" sz="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 algn="ctr">
              <a:lnSpc>
                <a:spcPct val="80000"/>
              </a:lnSpc>
              <a:buFont typeface="Wingdings 2" pitchFamily="18" charset="2"/>
              <a:buNone/>
            </a:pPr>
            <a:r>
              <a:rPr lang="cs-CZ" sz="1600" smtClean="0"/>
              <a:t>VY_32_INOVACE_</a:t>
            </a:r>
            <a:r>
              <a:rPr lang="cs-CZ" sz="1600" smtClean="0">
                <a:latin typeface="Arial" charset="0"/>
              </a:rPr>
              <a:t>20</a:t>
            </a:r>
            <a:r>
              <a:rPr lang="cs-CZ" sz="1600" smtClean="0"/>
              <a:t>_</a:t>
            </a:r>
            <a:r>
              <a:rPr lang="cs-CZ" sz="1600" smtClean="0">
                <a:latin typeface="Arial" charset="0"/>
              </a:rPr>
              <a:t>PR_VYLUČOVACÍ SOUSTAVA</a:t>
            </a:r>
            <a:endParaRPr lang="cs-CZ" sz="1600" smtClean="0"/>
          </a:p>
          <a:p>
            <a:pPr algn="ctr"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800" smtClean="0"/>
              <a:t> 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600" b="1" smtClean="0"/>
              <a:t>Základní škola, Moravský Krumlov, náměstí Klášterní 134, okres Znojmo, příspěvková organizace</a:t>
            </a:r>
            <a:endParaRPr lang="cs-CZ" sz="1600" smtClean="0"/>
          </a:p>
          <a:p>
            <a:pPr>
              <a:lnSpc>
                <a:spcPct val="80000"/>
              </a:lnSpc>
            </a:pPr>
            <a:endParaRPr lang="cs-CZ" sz="1600" smtClean="0"/>
          </a:p>
        </p:txBody>
      </p:sp>
      <p:pic>
        <p:nvPicPr>
          <p:cNvPr id="1331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88913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3138" y="573088"/>
            <a:ext cx="4630737" cy="628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652120" y="6381328"/>
            <a:ext cx="936104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14 stran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132856"/>
            <a:ext cx="8458200" cy="1222375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rgbClr val="FF0000"/>
                </a:solidFill>
                <a:latin typeface="Imprint MT Shadow" pitchFamily="82" charset="0"/>
              </a:rPr>
              <a:t>VYLUČOVACÍ SOUSTAVA</a:t>
            </a:r>
            <a:endParaRPr lang="cs-CZ" sz="6600" dirty="0">
              <a:solidFill>
                <a:srgbClr val="FF0000"/>
              </a:solidFill>
              <a:latin typeface="Imprint MT Shadow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5589588"/>
            <a:ext cx="8458200" cy="9144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effectLst/>
                <a:latin typeface="Imprint MT Shadow" pitchFamily="82" charset="0"/>
              </a:rPr>
              <a:t>VYLUČOVÁNÍ</a:t>
            </a:r>
            <a:endParaRPr lang="cs-CZ" sz="4400" b="1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odstraňování </a:t>
            </a:r>
            <a:r>
              <a:rPr lang="cs-CZ" dirty="0"/>
              <a:t>odpadních produktů tkáňového </a:t>
            </a:r>
            <a:r>
              <a:rPr lang="cs-CZ" dirty="0" smtClean="0"/>
              <a:t>metabolismu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a) </a:t>
            </a:r>
            <a:r>
              <a:rPr lang="cs-CZ" b="1" dirty="0" smtClean="0"/>
              <a:t>plícemi</a:t>
            </a:r>
            <a:r>
              <a:rPr lang="cs-CZ" dirty="0" smtClean="0"/>
              <a:t> </a:t>
            </a:r>
            <a:r>
              <a:rPr lang="cs-CZ" dirty="0"/>
              <a:t>– CO</a:t>
            </a:r>
            <a:r>
              <a:rPr lang="cs-CZ" baseline="-25000" dirty="0"/>
              <a:t>2</a:t>
            </a:r>
            <a:r>
              <a:rPr lang="cs-CZ" dirty="0"/>
              <a:t> a značné množství vody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b) </a:t>
            </a:r>
            <a:r>
              <a:rPr lang="cs-CZ" b="1" dirty="0" smtClean="0"/>
              <a:t>kůží</a:t>
            </a:r>
            <a:r>
              <a:rPr lang="cs-CZ" dirty="0" smtClean="0"/>
              <a:t> </a:t>
            </a:r>
            <a:r>
              <a:rPr lang="cs-CZ" dirty="0"/>
              <a:t>– voda, sůl, močovina a </a:t>
            </a:r>
            <a:r>
              <a:rPr lang="cs-CZ" dirty="0" err="1"/>
              <a:t>kys</a:t>
            </a:r>
            <a:r>
              <a:rPr lang="cs-CZ" dirty="0"/>
              <a:t>. mléčná (pot)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c) </a:t>
            </a:r>
            <a:r>
              <a:rPr lang="cs-CZ" b="1" dirty="0" smtClean="0"/>
              <a:t>ledvinami</a:t>
            </a:r>
            <a:r>
              <a:rPr lang="cs-CZ" dirty="0" smtClean="0"/>
              <a:t> </a:t>
            </a:r>
            <a:r>
              <a:rPr lang="cs-CZ" dirty="0"/>
              <a:t>– močovina, soli, voda (moč)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d) </a:t>
            </a:r>
            <a:r>
              <a:rPr lang="cs-CZ" b="1" dirty="0" smtClean="0"/>
              <a:t>trávicí </a:t>
            </a:r>
            <a:r>
              <a:rPr lang="cs-CZ" b="1" dirty="0"/>
              <a:t>soustavou </a:t>
            </a:r>
            <a:r>
              <a:rPr lang="cs-CZ" dirty="0"/>
              <a:t>– nestrávené a nestravitelné zbytky potravy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2060"/>
                </a:solidFill>
                <a:effectLst/>
                <a:latin typeface="Imprint MT Shadow" pitchFamily="82" charset="0"/>
              </a:rPr>
              <a:t>FUNKCE</a:t>
            </a:r>
            <a:endParaRPr lang="cs-CZ" sz="4000" b="1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chemeClr val="tx1"/>
              </a:buClr>
              <a:buFont typeface="Franklin Gothic Medium" pitchFamily="34" charset="0"/>
              <a:buAutoNum type="arabicParenR"/>
            </a:pPr>
            <a:r>
              <a:rPr lang="cs-CZ" smtClean="0"/>
              <a:t>odstraňování močoviny a škodlivých látek </a:t>
            </a:r>
          </a:p>
          <a:p>
            <a:pPr marL="514350" indent="-514350">
              <a:buClr>
                <a:schemeClr val="tx1"/>
              </a:buClr>
              <a:buFont typeface="Franklin Gothic Medium" pitchFamily="34" charset="0"/>
              <a:buAutoNum type="arabicParenR"/>
            </a:pPr>
            <a:r>
              <a:rPr lang="cs-CZ" smtClean="0"/>
              <a:t>vylučuje nadbytečnou vodu a přebytečné soli</a:t>
            </a:r>
          </a:p>
          <a:p>
            <a:pPr marL="514350" indent="-514350">
              <a:buClr>
                <a:schemeClr val="tx1"/>
              </a:buClr>
              <a:buFont typeface="Franklin Gothic Medium" pitchFamily="34" charset="0"/>
              <a:buAutoNum type="arabicParenR"/>
            </a:pPr>
            <a:r>
              <a:rPr lang="cs-CZ" smtClean="0"/>
              <a:t>udržuje stálý objem vody a solí v těle – udržuje stálé vnitřní prostředí</a:t>
            </a:r>
          </a:p>
          <a:p>
            <a:pPr marL="514350" indent="-514350">
              <a:buClr>
                <a:schemeClr val="tx1"/>
              </a:buClr>
              <a:buFont typeface="Franklin Gothic Medium" pitchFamily="34" charset="0"/>
              <a:buAutoNum type="arabicParenR"/>
            </a:pPr>
            <a:r>
              <a:rPr lang="cs-CZ" smtClean="0"/>
              <a:t>ledviny → močovody → močový měchýř → močová trubice</a:t>
            </a:r>
          </a:p>
          <a:p>
            <a:pPr marL="514350" indent="-514350">
              <a:buClr>
                <a:schemeClr val="tx1"/>
              </a:buClr>
              <a:buFont typeface="Franklin Gothic Medium" pitchFamily="34" charset="0"/>
              <a:buAutoNum type="arabicParenR"/>
            </a:pPr>
            <a:r>
              <a:rPr lang="cs-CZ" smtClean="0"/>
              <a:t>moč: 96 % vody a 4 % močoviny a solí </a:t>
            </a:r>
          </a:p>
          <a:p>
            <a:pPr marL="514350" indent="-514350">
              <a:buClr>
                <a:schemeClr val="tx1"/>
              </a:buClr>
              <a:buFont typeface="Franklin Gothic Medium" pitchFamily="34" charset="0"/>
              <a:buAutoNum type="arabicParenR"/>
            </a:pPr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936104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effectLst/>
                <a:latin typeface="Imprint MT Shadow" pitchFamily="82" charset="0"/>
              </a:rPr>
              <a:t>LEDVINY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mtClean="0"/>
              <a:t>párový orgán tvaru fazole (150 g)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mtClean="0"/>
              <a:t>v zadní stěně břišní dutiny po stranách páteře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mtClean="0"/>
              <a:t>obaleny vazivovým pouzdrem a tukovým polštářem – ochrana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mtClean="0"/>
              <a:t>filtrují a přivádějí z krve odpadní a nadbytečné látky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mtClean="0"/>
              <a:t>nezbytné pro život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813"/>
            <a:ext cx="8686800" cy="5675312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b="1" smtClean="0"/>
              <a:t>obr. 1 – jehněčí ledvina</a:t>
            </a:r>
          </a:p>
        </p:txBody>
      </p:sp>
      <p:pic>
        <p:nvPicPr>
          <p:cNvPr id="19458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936625"/>
            <a:ext cx="8280400" cy="592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304800" y="115888"/>
            <a:ext cx="8686800" cy="5964237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b="1" smtClean="0"/>
              <a:t>obr. 2 – ledviny v lidském těle</a:t>
            </a:r>
          </a:p>
        </p:txBody>
      </p:sp>
      <p:pic>
        <p:nvPicPr>
          <p:cNvPr id="20482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673100"/>
            <a:ext cx="4689475" cy="618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764704"/>
            <a:ext cx="8686800" cy="792088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i="1" dirty="0">
                <a:solidFill>
                  <a:srgbClr val="002060"/>
                </a:solidFill>
                <a:effectLst/>
                <a:latin typeface="Imprint MT Shadow" pitchFamily="82" charset="0"/>
              </a:rPr>
              <a:t>Stavba ledviny</a:t>
            </a:r>
            <a:br>
              <a:rPr lang="cs-CZ" sz="4400" i="1" dirty="0">
                <a:solidFill>
                  <a:srgbClr val="002060"/>
                </a:solidFill>
                <a:effectLst/>
                <a:latin typeface="Imprint MT Shadow" pitchFamily="82" charset="0"/>
              </a:rPr>
            </a:br>
            <a:endParaRPr lang="cs-CZ" sz="4400" i="1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mtClean="0"/>
              <a:t>obsahuje 1,2 milionu vylučovacích jednotek – </a:t>
            </a:r>
            <a:r>
              <a:rPr lang="cs-CZ" b="1" smtClean="0">
                <a:solidFill>
                  <a:srgbClr val="C00000"/>
                </a:solidFill>
              </a:rPr>
              <a:t>nefronů</a:t>
            </a:r>
            <a:endParaRPr lang="cs-CZ" smtClean="0">
              <a:solidFill>
                <a:srgbClr val="C00000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smtClean="0"/>
              <a:t>nefron se skládá z ledvinného tělíska a dlouhého stočeného kanálku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smtClean="0">
                <a:solidFill>
                  <a:srgbClr val="7030A0"/>
                </a:solidFill>
              </a:rPr>
              <a:t>ledvinné</a:t>
            </a:r>
            <a:r>
              <a:rPr lang="cs-CZ" smtClean="0">
                <a:solidFill>
                  <a:srgbClr val="7030A0"/>
                </a:solidFill>
              </a:rPr>
              <a:t> </a:t>
            </a:r>
            <a:r>
              <a:rPr lang="cs-CZ" b="1" smtClean="0">
                <a:solidFill>
                  <a:srgbClr val="7030A0"/>
                </a:solidFill>
              </a:rPr>
              <a:t>tělísko</a:t>
            </a:r>
            <a:r>
              <a:rPr lang="cs-CZ" smtClean="0">
                <a:solidFill>
                  <a:srgbClr val="7030A0"/>
                </a:solidFill>
              </a:rPr>
              <a:t> </a:t>
            </a:r>
            <a:r>
              <a:rPr lang="cs-CZ" smtClean="0"/>
              <a:t>– klubíčko vlásečnic a váček – denně se přefiltruje 180 l tekutiny – </a:t>
            </a:r>
            <a:r>
              <a:rPr lang="cs-CZ" b="1" smtClean="0">
                <a:solidFill>
                  <a:srgbClr val="FF0000"/>
                </a:solidFill>
              </a:rPr>
              <a:t>prvotní moč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– složení jako plazma, vstřebává se voda do krve → </a:t>
            </a:r>
            <a:r>
              <a:rPr lang="cs-CZ" b="1" smtClean="0"/>
              <a:t>definitivní moč</a:t>
            </a:r>
            <a:r>
              <a:rPr lang="cs-CZ" smtClean="0"/>
              <a:t> (denně 1,5 l)</a:t>
            </a:r>
          </a:p>
          <a:p>
            <a:pPr>
              <a:buFont typeface="Wingdings" pitchFamily="2" charset="2"/>
              <a:buChar char="§"/>
            </a:pPr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99592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i="1" dirty="0">
                <a:solidFill>
                  <a:srgbClr val="002060"/>
                </a:solidFill>
                <a:effectLst/>
                <a:latin typeface="Imprint MT Shadow" pitchFamily="82" charset="0"/>
              </a:rPr>
              <a:t>Řez ledvinou</a:t>
            </a:r>
            <a:r>
              <a:rPr lang="cs-CZ" sz="4000" dirty="0">
                <a:solidFill>
                  <a:srgbClr val="002060"/>
                </a:solidFill>
                <a:effectLst/>
                <a:latin typeface="Imprint MT Shadow" pitchFamily="82" charset="0"/>
              </a:rPr>
              <a:t/>
            </a:r>
            <a:br>
              <a:rPr lang="cs-CZ" sz="4000" dirty="0">
                <a:solidFill>
                  <a:srgbClr val="002060"/>
                </a:solidFill>
                <a:effectLst/>
                <a:latin typeface="Imprint MT Shadow" pitchFamily="82" charset="0"/>
              </a:rPr>
            </a:br>
            <a:endParaRPr lang="cs-CZ" sz="4000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Courier New" pitchFamily="49" charset="0"/>
              <a:buChar char="o"/>
            </a:pPr>
            <a:r>
              <a:rPr lang="cs-CZ" b="1" i="1" smtClean="0">
                <a:solidFill>
                  <a:srgbClr val="FF0000"/>
                </a:solidFill>
              </a:rPr>
              <a:t>kůra</a:t>
            </a:r>
            <a:r>
              <a:rPr lang="cs-CZ" smtClean="0"/>
              <a:t> – světlejší, tvořená nefrony</a:t>
            </a:r>
          </a:p>
          <a:p>
            <a:pPr>
              <a:buClr>
                <a:schemeClr val="tx1"/>
              </a:buClr>
              <a:buFont typeface="Courier New" pitchFamily="49" charset="0"/>
              <a:buChar char="o"/>
            </a:pPr>
            <a:r>
              <a:rPr lang="cs-CZ" b="1" i="1" smtClean="0">
                <a:solidFill>
                  <a:srgbClr val="FF0000"/>
                </a:solidFill>
              </a:rPr>
              <a:t>dřeň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– tmavší: </a:t>
            </a:r>
            <a:r>
              <a:rPr lang="cs-CZ" b="1" smtClean="0"/>
              <a:t>ledvinné pyramidy </a:t>
            </a:r>
            <a:r>
              <a:rPr lang="cs-CZ" smtClean="0"/>
              <a:t>→ </a:t>
            </a:r>
            <a:r>
              <a:rPr lang="cs-CZ" b="1" smtClean="0"/>
              <a:t>ledvinné papily</a:t>
            </a:r>
            <a:r>
              <a:rPr lang="cs-CZ" smtClean="0"/>
              <a:t> → </a:t>
            </a:r>
            <a:r>
              <a:rPr lang="cs-CZ" b="1" smtClean="0"/>
              <a:t>ledvinné kalichy </a:t>
            </a:r>
            <a:r>
              <a:rPr lang="cs-CZ" smtClean="0"/>
              <a:t>→ </a:t>
            </a:r>
            <a:r>
              <a:rPr lang="cs-CZ" b="1" smtClean="0"/>
              <a:t>ledvinné pánvičky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rgbClr val="002060"/>
                </a:solidFill>
                <a:latin typeface="Imprint MT Shadow" pitchFamily="82" charset="0"/>
              </a:rPr>
              <a:t>Popiš stavbu ledviny</a:t>
            </a:r>
            <a:endParaRPr lang="cs-CZ" sz="4000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pic>
        <p:nvPicPr>
          <p:cNvPr id="23554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95513" y="1319213"/>
            <a:ext cx="4970462" cy="5062537"/>
          </a:xfr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>
                <a:solidFill>
                  <a:srgbClr val="002060"/>
                </a:solidFill>
                <a:latin typeface="Imprint MT Shadow" pitchFamily="82" charset="0"/>
              </a:rPr>
              <a:t>Anatomie ledviny:</a:t>
            </a:r>
            <a:br>
              <a:rPr lang="cs-CZ" sz="4000" dirty="0">
                <a:solidFill>
                  <a:srgbClr val="002060"/>
                </a:solidFill>
                <a:latin typeface="Imprint MT Shadow" pitchFamily="82" charset="0"/>
              </a:rPr>
            </a:br>
            <a:endParaRPr lang="cs-CZ" sz="4000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3"/>
            <a:ext cx="4267200" cy="5187950"/>
          </a:xfrm>
        </p:spPr>
        <p:txBody>
          <a:bodyPr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1</a:t>
            </a:r>
            <a:r>
              <a:rPr lang="cs-CZ" dirty="0"/>
              <a:t>. Pyramidy</a:t>
            </a:r>
            <a:br>
              <a:rPr lang="cs-CZ" dirty="0"/>
            </a:br>
            <a:r>
              <a:rPr lang="cs-CZ" dirty="0"/>
              <a:t>2. Odvádějící tepna</a:t>
            </a:r>
            <a:br>
              <a:rPr lang="cs-CZ" dirty="0"/>
            </a:br>
            <a:r>
              <a:rPr lang="cs-CZ" dirty="0"/>
              <a:t>3. Renální tepna</a:t>
            </a:r>
            <a:br>
              <a:rPr lang="cs-CZ" dirty="0"/>
            </a:br>
            <a:r>
              <a:rPr lang="cs-CZ" dirty="0"/>
              <a:t>4. Renální žíla</a:t>
            </a:r>
            <a:br>
              <a:rPr lang="cs-CZ" dirty="0"/>
            </a:br>
            <a:r>
              <a:rPr lang="cs-CZ" dirty="0"/>
              <a:t>5. Branka</a:t>
            </a:r>
            <a:br>
              <a:rPr lang="cs-CZ" dirty="0"/>
            </a:br>
            <a:r>
              <a:rPr lang="cs-CZ" dirty="0"/>
              <a:t>6. Pánvička</a:t>
            </a:r>
            <a:br>
              <a:rPr lang="cs-CZ" dirty="0"/>
            </a:br>
            <a:r>
              <a:rPr lang="cs-CZ" dirty="0"/>
              <a:t>7. Močovod</a:t>
            </a:r>
            <a:br>
              <a:rPr lang="cs-CZ" dirty="0"/>
            </a:br>
            <a:r>
              <a:rPr lang="cs-CZ" dirty="0"/>
              <a:t>8. Kalíšek</a:t>
            </a:r>
            <a:br>
              <a:rPr lang="cs-CZ" dirty="0"/>
            </a:br>
            <a:r>
              <a:rPr lang="cs-CZ" dirty="0"/>
              <a:t>9. Vazivové pouzdro</a:t>
            </a:r>
            <a:br>
              <a:rPr lang="cs-CZ" dirty="0"/>
            </a:br>
            <a:r>
              <a:rPr lang="cs-CZ" dirty="0"/>
              <a:t>10. Spodní pouzdro</a:t>
            </a:r>
            <a:br>
              <a:rPr lang="cs-CZ" dirty="0"/>
            </a:br>
            <a:r>
              <a:rPr lang="cs-CZ" dirty="0"/>
              <a:t>11. Horní pouzdro</a:t>
            </a:r>
            <a:br>
              <a:rPr lang="cs-CZ" dirty="0"/>
            </a:br>
            <a:r>
              <a:rPr lang="cs-CZ" dirty="0"/>
              <a:t>12. Přívodní žíla</a:t>
            </a:r>
            <a:br>
              <a:rPr lang="cs-CZ" dirty="0"/>
            </a:br>
            <a:r>
              <a:rPr lang="cs-CZ" dirty="0"/>
              <a:t>13. Nefron</a:t>
            </a:r>
            <a:br>
              <a:rPr lang="cs-CZ" dirty="0"/>
            </a:br>
            <a:r>
              <a:rPr lang="cs-CZ" dirty="0"/>
              <a:t>14. Kalíšek</a:t>
            </a:r>
            <a:br>
              <a:rPr lang="cs-CZ" dirty="0"/>
            </a:br>
            <a:r>
              <a:rPr lang="cs-CZ" dirty="0"/>
              <a:t>15. Kalich</a:t>
            </a:r>
            <a:br>
              <a:rPr lang="cs-CZ" dirty="0"/>
            </a:br>
            <a:r>
              <a:rPr lang="cs-CZ" dirty="0"/>
              <a:t>16. Papila</a:t>
            </a:r>
            <a:br>
              <a:rPr lang="cs-CZ" dirty="0"/>
            </a:br>
            <a:r>
              <a:rPr lang="cs-CZ" dirty="0"/>
              <a:t>17. Sloupek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620688"/>
            <a:ext cx="8686800" cy="864096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>
                <a:solidFill>
                  <a:srgbClr val="002060"/>
                </a:solidFill>
                <a:effectLst/>
                <a:latin typeface="Imprint MT Shadow" pitchFamily="82" charset="0"/>
              </a:rPr>
              <a:t>VÝVODNÉ CESTY MOČOVÉ</a:t>
            </a:r>
            <a:br>
              <a:rPr lang="cs-CZ" sz="4000" dirty="0">
                <a:solidFill>
                  <a:srgbClr val="002060"/>
                </a:solidFill>
                <a:effectLst/>
                <a:latin typeface="Imprint MT Shadow" pitchFamily="82" charset="0"/>
              </a:rPr>
            </a:br>
            <a:endParaRPr lang="cs-CZ" sz="4000" dirty="0">
              <a:solidFill>
                <a:srgbClr val="002060"/>
              </a:solidFill>
              <a:latin typeface="Imprint MT Shadow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b="1" dirty="0"/>
              <a:t>močovody</a:t>
            </a:r>
            <a:r>
              <a:rPr lang="cs-CZ" dirty="0"/>
              <a:t> – 30 cm dlouhé trubičky z hladké svaloviny</a:t>
            </a:r>
          </a:p>
          <a:p>
            <a:pPr marL="514350" indent="-514350" fontAlgn="auto"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b="1" dirty="0"/>
              <a:t>močový měchýř</a:t>
            </a:r>
            <a:r>
              <a:rPr lang="cs-CZ" dirty="0"/>
              <a:t> – dutý orgán z hladké svaloviny, za stydkou kostí</a:t>
            </a:r>
          </a:p>
          <a:p>
            <a:pPr marL="514350" indent="-514350" fontAlgn="auto">
              <a:spcAft>
                <a:spcPts val="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cs-CZ" b="1" dirty="0"/>
              <a:t>močová trubice</a:t>
            </a:r>
            <a:r>
              <a:rPr lang="cs-CZ" dirty="0"/>
              <a:t> – po povolení svěracích svalů močového měchýře odtéká moč z těla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  <a:latin typeface="Imprint MT Shadow" pitchFamily="82" charset="0"/>
              </a:rPr>
              <a:t>Odkazy</a:t>
            </a:r>
            <a:endParaRPr lang="cs-CZ" dirty="0">
              <a:solidFill>
                <a:srgbClr val="FF0000"/>
              </a:solidFill>
              <a:latin typeface="Imprint MT Shadow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Obr. 1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ZENZ, Rainer. Lammnieren.jpg. In: </a:t>
            </a:r>
            <a:r>
              <a:rPr lang="cs-CZ" sz="2400" i="1" dirty="0" err="1"/>
              <a:t>Wikipedia</a:t>
            </a:r>
            <a:r>
              <a:rPr lang="cs-CZ" sz="2400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 [online]. původní.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2001-, 28. 5. 2006, 15:47 [cit. 2012-02-08]. Dostupné z: http://cs.wikipedia.org/wiki/Soubor:Lammnieren.jpg </a:t>
            </a:r>
            <a:endParaRPr lang="cs-CZ" sz="24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Obr. 2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Gray1120-kidneys.png,Z </a:t>
            </a:r>
            <a:r>
              <a:rPr lang="cs-CZ" sz="2400" dirty="0"/>
              <a:t>Wikipedie, otevřené encyklopedie. In: . </a:t>
            </a:r>
            <a:r>
              <a:rPr lang="cs-CZ" sz="2400" i="1" dirty="0" err="1"/>
              <a:t>Wikipedia</a:t>
            </a:r>
            <a:r>
              <a:rPr lang="cs-CZ" sz="2400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 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2001-, 8/15/08 [cit. 2012-02-08]. Dostupné z: http://cs.wikipedia.org/wiki/Soubor:Gray1120-kidneys.png </a:t>
            </a:r>
            <a:endParaRPr lang="cs-CZ" sz="24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Obr. 3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JAWORSKI, Piotr </a:t>
            </a:r>
            <a:r>
              <a:rPr lang="cs-CZ" sz="2400" dirty="0" err="1"/>
              <a:t>Michał</a:t>
            </a:r>
            <a:r>
              <a:rPr lang="cs-CZ" sz="2400" dirty="0"/>
              <a:t>. </a:t>
            </a:r>
            <a:r>
              <a:rPr lang="cs-CZ" sz="2400" dirty="0" err="1"/>
              <a:t>Kidney</a:t>
            </a:r>
            <a:r>
              <a:rPr lang="cs-CZ" sz="2400" dirty="0"/>
              <a:t> PioM.png. In: </a:t>
            </a:r>
            <a:r>
              <a:rPr lang="cs-CZ" sz="2400" i="1" dirty="0" err="1"/>
              <a:t>Wikipedia</a:t>
            </a:r>
            <a:r>
              <a:rPr lang="cs-CZ" sz="2400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 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2001-, 19:48, 8 June 2006 (UTC) [cit. 2012-02-08]. Dostupné z: http://cs.wikipedia.org/wiki/Soubor:Kidney_PioM.png </a:t>
            </a:r>
            <a:endParaRPr lang="cs-CZ" sz="2400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</TotalTime>
  <Words>297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VYLUČOVACÍ SOUSTAVA</vt:lpstr>
      <vt:lpstr>VYLUČOVÁNÍ</vt:lpstr>
      <vt:lpstr>FUNKCE</vt:lpstr>
      <vt:lpstr>LEDVINY </vt:lpstr>
      <vt:lpstr>Snímek 7</vt:lpstr>
      <vt:lpstr>Snímek 8</vt:lpstr>
      <vt:lpstr>Stavba ledviny </vt:lpstr>
      <vt:lpstr>Řez ledvinou </vt:lpstr>
      <vt:lpstr>Popiš stavbu ledviny</vt:lpstr>
      <vt:lpstr>Anatomie ledviny: </vt:lpstr>
      <vt:lpstr>VÝVODNÉ CESTY MOČOVÉ </vt:lpstr>
      <vt:lpstr>Odkazy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Učitel</dc:creator>
  <cp:lastModifiedBy>Dum</cp:lastModifiedBy>
  <cp:revision>13</cp:revision>
  <dcterms:created xsi:type="dcterms:W3CDTF">2012-02-08T09:01:15Z</dcterms:created>
  <dcterms:modified xsi:type="dcterms:W3CDTF">2013-10-07T08:40:40Z</dcterms:modified>
</cp:coreProperties>
</file>