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Marie Hrbková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VY_32_INOVACE_1C45Čj3_Slova nadřazená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Slova nadřazená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 custLinFactNeighborX="151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8BF7E295-8662-4DF1-A0A4-0661FEF794AA}" type="presOf" srcId="{FBBFC3EA-9D9D-4F3A-BEA6-9C2C0E46BF20}" destId="{643EA938-EDE0-4533-ACCC-D2BD6F3A527C}" srcOrd="0" destOrd="0" presId="urn:microsoft.com/office/officeart/2005/8/layout/target3"/>
    <dgm:cxn modelId="{6CE618DA-7131-4F6B-81B7-713A211A9EA4}" type="presOf" srcId="{019433A1-1324-4DE1-9E6F-32B851095F74}" destId="{E7297F21-D4FD-4A41-AE58-814D01A6B5E7}" srcOrd="1" destOrd="0" presId="urn:microsoft.com/office/officeart/2005/8/layout/target3"/>
    <dgm:cxn modelId="{C88D9CA3-BB5F-45ED-9E19-555E0D6A08BC}" type="presOf" srcId="{019433A1-1324-4DE1-9E6F-32B851095F74}" destId="{A3817367-F2BC-482F-8832-FA00B51DCCF3}" srcOrd="0" destOrd="0" presId="urn:microsoft.com/office/officeart/2005/8/layout/target3"/>
    <dgm:cxn modelId="{5C45B640-696F-42F0-944E-DF6ADFCB5D7D}" type="presOf" srcId="{39F8B381-5807-488E-AC22-73DD4140ED4A}" destId="{71045F8C-00FA-488E-A7BD-E2E6753D979D}" srcOrd="0" destOrd="0" presId="urn:microsoft.com/office/officeart/2005/8/layout/target3"/>
    <dgm:cxn modelId="{873937EB-CF36-4385-953B-8DD675C2AACC}" type="presOf" srcId="{445C7998-7549-48B0-BD68-D4F0167F02E5}" destId="{4D19AB04-24FA-40C2-B203-52AE3D15E17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36BC4802-273C-4B55-B58B-7AA97D98F217}" type="presOf" srcId="{445C7998-7549-48B0-BD68-D4F0167F02E5}" destId="{BC35EE03-4121-4EF9-923D-7CB6D30D358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A36E9631-DDCB-4C6A-8BD9-344C24CA1F18}" type="presOf" srcId="{C73C7642-F245-4585-8F88-243F9FAEF6CA}" destId="{9A9B6F4F-B6FF-4F2D-B640-A8473E589523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E4B0F22B-EB73-439F-9796-7E44E1523D88}" type="presOf" srcId="{EBC41103-E2E5-4D48-9B4B-425520D3D098}" destId="{3BA01B75-849B-4716-8BCD-084A86FF328F}" srcOrd="0" destOrd="0" presId="urn:microsoft.com/office/officeart/2005/8/layout/target3"/>
    <dgm:cxn modelId="{27D51D84-0403-4AE4-9C18-DA010DC5E518}" type="presOf" srcId="{FBBFC3EA-9D9D-4F3A-BEA6-9C2C0E46BF20}" destId="{832BF48F-0145-4429-9E02-8FCA946CCE9E}" srcOrd="1" destOrd="0" presId="urn:microsoft.com/office/officeart/2005/8/layout/target3"/>
    <dgm:cxn modelId="{F6AA61A2-F655-450E-B990-8EA5A569E367}" type="presOf" srcId="{EBC41103-E2E5-4D48-9B4B-425520D3D098}" destId="{A27B6496-BF1B-4384-9217-9659064D5D6A}" srcOrd="1" destOrd="0" presId="urn:microsoft.com/office/officeart/2005/8/layout/target3"/>
    <dgm:cxn modelId="{A9BAB4F9-3D46-4D86-A3B7-71545DBC6035}" type="presOf" srcId="{C73C7642-F245-4585-8F88-243F9FAEF6CA}" destId="{59F530CB-4999-43B3-A00D-6AB53886BD77}" srcOrd="1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3022AA7-EE6B-47FF-A6AC-7AA46F4BCFCC}" type="presParOf" srcId="{71045F8C-00FA-488E-A7BD-E2E6753D979D}" destId="{3577EC6B-C980-4F34-8C69-4365E7B8FC8C}" srcOrd="0" destOrd="0" presId="urn:microsoft.com/office/officeart/2005/8/layout/target3"/>
    <dgm:cxn modelId="{656BDB5F-243E-4D70-9042-A22569487843}" type="presParOf" srcId="{71045F8C-00FA-488E-A7BD-E2E6753D979D}" destId="{6940EB87-DC1D-4BC3-9408-9AC2E1FFC039}" srcOrd="1" destOrd="0" presId="urn:microsoft.com/office/officeart/2005/8/layout/target3"/>
    <dgm:cxn modelId="{A2A3561C-2D0F-4D65-862B-85FE3FDE30DA}" type="presParOf" srcId="{71045F8C-00FA-488E-A7BD-E2E6753D979D}" destId="{BC35EE03-4121-4EF9-923D-7CB6D30D358D}" srcOrd="2" destOrd="0" presId="urn:microsoft.com/office/officeart/2005/8/layout/target3"/>
    <dgm:cxn modelId="{291BC862-031F-4052-8F39-08EA8ECE7A1A}" type="presParOf" srcId="{71045F8C-00FA-488E-A7BD-E2E6753D979D}" destId="{C95EEA27-3CBF-4645-A92D-9D8AF5C1CBFC}" srcOrd="3" destOrd="0" presId="urn:microsoft.com/office/officeart/2005/8/layout/target3"/>
    <dgm:cxn modelId="{D525E386-408C-4404-8DDA-AD68DAE0A7CE}" type="presParOf" srcId="{71045F8C-00FA-488E-A7BD-E2E6753D979D}" destId="{851BB866-B6AE-4566-893F-4C635BA974FC}" srcOrd="4" destOrd="0" presId="urn:microsoft.com/office/officeart/2005/8/layout/target3"/>
    <dgm:cxn modelId="{4FE50CBD-3F8D-40DD-92CD-B994E7A027F8}" type="presParOf" srcId="{71045F8C-00FA-488E-A7BD-E2E6753D979D}" destId="{643EA938-EDE0-4533-ACCC-D2BD6F3A527C}" srcOrd="5" destOrd="0" presId="urn:microsoft.com/office/officeart/2005/8/layout/target3"/>
    <dgm:cxn modelId="{1A56CD7B-39D5-4572-8CCE-AAD8BCA44310}" type="presParOf" srcId="{71045F8C-00FA-488E-A7BD-E2E6753D979D}" destId="{92F31B18-D66D-4CC7-89B9-378928DE877D}" srcOrd="6" destOrd="0" presId="urn:microsoft.com/office/officeart/2005/8/layout/target3"/>
    <dgm:cxn modelId="{8785D35D-041C-4AB8-8B27-E75C76E6D6FF}" type="presParOf" srcId="{71045F8C-00FA-488E-A7BD-E2E6753D979D}" destId="{902074E1-B931-4618-97F1-FADBE82E9C3C}" srcOrd="7" destOrd="0" presId="urn:microsoft.com/office/officeart/2005/8/layout/target3"/>
    <dgm:cxn modelId="{88DE8CE5-9E50-47BC-90E3-9071DC5C7859}" type="presParOf" srcId="{71045F8C-00FA-488E-A7BD-E2E6753D979D}" destId="{A3817367-F2BC-482F-8832-FA00B51DCCF3}" srcOrd="8" destOrd="0" presId="urn:microsoft.com/office/officeart/2005/8/layout/target3"/>
    <dgm:cxn modelId="{773C19A1-18CB-4367-81C1-C0FE232E08DB}" type="presParOf" srcId="{71045F8C-00FA-488E-A7BD-E2E6753D979D}" destId="{2DD79E57-A63E-47D4-A1AB-6DF333476AD4}" srcOrd="9" destOrd="0" presId="urn:microsoft.com/office/officeart/2005/8/layout/target3"/>
    <dgm:cxn modelId="{59FC4387-10F8-4F1D-A80F-441641CBD026}" type="presParOf" srcId="{71045F8C-00FA-488E-A7BD-E2E6753D979D}" destId="{648967D3-ED80-4214-8D87-4E7012561E4A}" srcOrd="10" destOrd="0" presId="urn:microsoft.com/office/officeart/2005/8/layout/target3"/>
    <dgm:cxn modelId="{BFA58B35-8E56-498E-ABDD-89340482F62D}" type="presParOf" srcId="{71045F8C-00FA-488E-A7BD-E2E6753D979D}" destId="{9A9B6F4F-B6FF-4F2D-B640-A8473E589523}" srcOrd="11" destOrd="0" presId="urn:microsoft.com/office/officeart/2005/8/layout/target3"/>
    <dgm:cxn modelId="{B1E93C62-42BC-4B95-AF05-92FF87E38FF0}" type="presParOf" srcId="{71045F8C-00FA-488E-A7BD-E2E6753D979D}" destId="{13BD0FAF-9F2C-4708-9E63-A8E8E5252943}" srcOrd="12" destOrd="0" presId="urn:microsoft.com/office/officeart/2005/8/layout/target3"/>
    <dgm:cxn modelId="{6412C901-7087-4A5E-9A14-0D5A848968C8}" type="presParOf" srcId="{71045F8C-00FA-488E-A7BD-E2E6753D979D}" destId="{6821E7C9-5E4B-45FA-8F82-01E6F26FAA25}" srcOrd="13" destOrd="0" presId="urn:microsoft.com/office/officeart/2005/8/layout/target3"/>
    <dgm:cxn modelId="{61E70DDD-A6F7-4DD6-BE44-CC1D877EF5A0}" type="presParOf" srcId="{71045F8C-00FA-488E-A7BD-E2E6753D979D}" destId="{3BA01B75-849B-4716-8BCD-084A86FF328F}" srcOrd="14" destOrd="0" presId="urn:microsoft.com/office/officeart/2005/8/layout/target3"/>
    <dgm:cxn modelId="{B628650A-1402-4534-81CA-1DE28303A2F3}" type="presParOf" srcId="{71045F8C-00FA-488E-A7BD-E2E6753D979D}" destId="{4D19AB04-24FA-40C2-B203-52AE3D15E171}" srcOrd="15" destOrd="0" presId="urn:microsoft.com/office/officeart/2005/8/layout/target3"/>
    <dgm:cxn modelId="{3DCE4E74-0213-4F84-82ED-329B57AE4891}" type="presParOf" srcId="{71045F8C-00FA-488E-A7BD-E2E6753D979D}" destId="{832BF48F-0145-4429-9E02-8FCA946CCE9E}" srcOrd="16" destOrd="0" presId="urn:microsoft.com/office/officeart/2005/8/layout/target3"/>
    <dgm:cxn modelId="{A8BEACC8-4625-4AEF-A60A-D849E3E99463}" type="presParOf" srcId="{71045F8C-00FA-488E-A7BD-E2E6753D979D}" destId="{E7297F21-D4FD-4A41-AE58-814D01A6B5E7}" srcOrd="17" destOrd="0" presId="urn:microsoft.com/office/officeart/2005/8/layout/target3"/>
    <dgm:cxn modelId="{6F9DB409-FFCB-4606-8295-6AB370A52F33}" type="presParOf" srcId="{71045F8C-00FA-488E-A7BD-E2E6753D979D}" destId="{59F530CB-4999-43B3-A00D-6AB53886BD77}" srcOrd="18" destOrd="0" presId="urn:microsoft.com/office/officeart/2005/8/layout/target3"/>
    <dgm:cxn modelId="{F49F33A2-818C-457E-8A3C-8851B9A13924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Marie Hrbková 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VY_32_INOVACE_1C45Čj3_Slova nadřazená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Slova nadřazená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7C4EB-18E7-4F6E-823C-7521F2D25E2C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CC98-2C45-4517-B926-F5122EF000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4648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7C4EB-18E7-4F6E-823C-7521F2D25E2C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CC98-2C45-4517-B926-F5122EF000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542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7C4EB-18E7-4F6E-823C-7521F2D25E2C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CC98-2C45-4517-B926-F5122EF000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0078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7C4EB-18E7-4F6E-823C-7521F2D25E2C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CC98-2C45-4517-B926-F5122EF000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9176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7C4EB-18E7-4F6E-823C-7521F2D25E2C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CC98-2C45-4517-B926-F5122EF000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5666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7C4EB-18E7-4F6E-823C-7521F2D25E2C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CC98-2C45-4517-B926-F5122EF000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428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7C4EB-18E7-4F6E-823C-7521F2D25E2C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CC98-2C45-4517-B926-F5122EF000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6043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7C4EB-18E7-4F6E-823C-7521F2D25E2C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CC98-2C45-4517-B926-F5122EF000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6760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7C4EB-18E7-4F6E-823C-7521F2D25E2C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CC98-2C45-4517-B926-F5122EF000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4532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7C4EB-18E7-4F6E-823C-7521F2D25E2C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CC98-2C45-4517-B926-F5122EF000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5337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7C4EB-18E7-4F6E-823C-7521F2D25E2C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CC98-2C45-4517-B926-F5122EF000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8677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7C4EB-18E7-4F6E-823C-7521F2D25E2C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81CC98-2C45-4517-B926-F5122EF000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2696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1027563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814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Pro 3.ročník ZŠ</a:t>
            </a:r>
          </a:p>
          <a:p>
            <a:pPr marL="0" indent="0">
              <a:buNone/>
            </a:pPr>
            <a:r>
              <a:rPr lang="cs-CZ" sz="2400" dirty="0" smtClean="0"/>
              <a:t>Prezentace na interaktivní tabuli /pracovní listy/</a:t>
            </a:r>
          </a:p>
          <a:p>
            <a:pPr marL="0" indent="0">
              <a:buNone/>
            </a:pPr>
            <a:r>
              <a:rPr lang="cs-CZ" sz="2400" dirty="0" smtClean="0"/>
              <a:t>Pomůcky: různobarevné fixy</a:t>
            </a:r>
          </a:p>
          <a:p>
            <a:pPr marL="0" indent="0">
              <a:buNone/>
            </a:pPr>
            <a:r>
              <a:rPr lang="cs-CZ" sz="2400" dirty="0" smtClean="0"/>
              <a:t>Inovace: </a:t>
            </a:r>
            <a:r>
              <a:rPr lang="cs-CZ" sz="2400" dirty="0" smtClean="0"/>
              <a:t>Podporuje </a:t>
            </a:r>
            <a:r>
              <a:rPr lang="cs-CZ" sz="2400" dirty="0" smtClean="0"/>
              <a:t>aktivní zapojení žáků při shrnutí </a:t>
            </a:r>
            <a:r>
              <a:rPr lang="cs-CZ" sz="2400" dirty="0" smtClean="0"/>
              <a:t>                       a </a:t>
            </a:r>
            <a:r>
              <a:rPr lang="cs-CZ" sz="2400" dirty="0" smtClean="0"/>
              <a:t>procvičování </a:t>
            </a:r>
            <a:r>
              <a:rPr lang="cs-CZ" sz="2400" dirty="0" smtClean="0"/>
              <a:t>učiva.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Metodické pokyny:</a:t>
            </a:r>
          </a:p>
          <a:p>
            <a:pPr marL="0" indent="0">
              <a:buNone/>
            </a:pPr>
            <a:r>
              <a:rPr lang="cs-CZ" sz="2400" dirty="0" smtClean="0"/>
              <a:t> 1. snímek – grafické znázornění vztahu mezi pojmy – 		</a:t>
            </a:r>
            <a:r>
              <a:rPr lang="cs-CZ" sz="2400" dirty="0"/>
              <a:t> </a:t>
            </a:r>
            <a:r>
              <a:rPr lang="cs-CZ" sz="2400" dirty="0" smtClean="0"/>
              <a:t>        nadřazenost, podřazenost a </a:t>
            </a:r>
            <a:r>
              <a:rPr lang="cs-CZ" sz="2400" dirty="0" smtClean="0"/>
              <a:t>souřadnost.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2. snímek – vybírání slov </a:t>
            </a:r>
            <a:r>
              <a:rPr lang="cs-CZ" sz="2400" dirty="0" smtClean="0"/>
              <a:t>podřazených.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3. snímek – procvičování </a:t>
            </a:r>
            <a:r>
              <a:rPr lang="cs-CZ" sz="2400" dirty="0" smtClean="0"/>
              <a:t>učiva.</a:t>
            </a:r>
            <a:endParaRPr lang="cs-CZ" sz="2400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5952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rrowheads="1"/>
          </p:cNvSpPr>
          <p:nvPr>
            <p:ph type="title"/>
          </p:nvPr>
        </p:nvSpPr>
        <p:spPr>
          <a:xfrm>
            <a:off x="611188" y="333375"/>
            <a:ext cx="8353425" cy="863600"/>
          </a:xfrm>
        </p:spPr>
        <p:txBody>
          <a:bodyPr/>
          <a:lstStyle/>
          <a:p>
            <a:r>
              <a:rPr lang="cs-CZ" sz="2800" b="1" u="sng"/>
              <a:t>SLOVA NADŘAZENÁ, SOUŘADNÁ A</a:t>
            </a:r>
            <a:r>
              <a:rPr lang="cs-CZ" sz="3200" b="1" u="sng"/>
              <a:t> </a:t>
            </a:r>
            <a:r>
              <a:rPr lang="cs-CZ" sz="2800" b="1" u="sng"/>
              <a:t>PODŘAZENÁ</a:t>
            </a: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4284663" y="3141663"/>
            <a:ext cx="358775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3059113" y="1484313"/>
            <a:ext cx="3241675" cy="771525"/>
          </a:xfrm>
          <a:prstGeom prst="rect">
            <a:avLst/>
          </a:prstGeom>
          <a:solidFill>
            <a:srgbClr val="DDDDDD"/>
          </a:solidFill>
          <a:ln w="952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cs-CZ" sz="3600" dirty="0">
                <a:solidFill>
                  <a:srgbClr val="FF3300"/>
                </a:solidFill>
              </a:rPr>
              <a:t>Slovo</a:t>
            </a:r>
            <a:r>
              <a:rPr lang="cs-CZ" sz="3600" dirty="0">
                <a:solidFill>
                  <a:srgbClr val="FF0066"/>
                </a:solidFill>
              </a:rPr>
              <a:t> </a:t>
            </a:r>
            <a:r>
              <a:rPr lang="cs-CZ" sz="3600" dirty="0">
                <a:solidFill>
                  <a:srgbClr val="FF3300"/>
                </a:solidFill>
              </a:rPr>
              <a:t>nadřazené</a:t>
            </a:r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827088" y="3284538"/>
            <a:ext cx="2881312" cy="790575"/>
          </a:xfrm>
          <a:prstGeom prst="rect">
            <a:avLst/>
          </a:prstGeom>
          <a:solidFill>
            <a:srgbClr val="DDDDDD"/>
          </a:solidFill>
          <a:ln w="952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cs-CZ" sz="2800" dirty="0">
                <a:solidFill>
                  <a:srgbClr val="99CC00"/>
                </a:solidFill>
              </a:rPr>
              <a:t>1. slovo podřazené</a:t>
            </a:r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3132138" y="4292600"/>
            <a:ext cx="3095625" cy="792163"/>
          </a:xfrm>
          <a:prstGeom prst="rect">
            <a:avLst/>
          </a:prstGeom>
          <a:solidFill>
            <a:srgbClr val="DDDDDD"/>
          </a:solidFill>
          <a:ln w="952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cs-CZ" sz="2800" dirty="0">
                <a:solidFill>
                  <a:srgbClr val="99CC00"/>
                </a:solidFill>
              </a:rPr>
              <a:t>2. slovo podřazené</a:t>
            </a:r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5795963" y="3213100"/>
            <a:ext cx="2881312" cy="792163"/>
          </a:xfrm>
          <a:prstGeom prst="rect">
            <a:avLst/>
          </a:prstGeom>
          <a:solidFill>
            <a:srgbClr val="DDDDDD"/>
          </a:solidFill>
          <a:ln w="952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cs-CZ" sz="2800" dirty="0">
                <a:solidFill>
                  <a:srgbClr val="99CC00"/>
                </a:solidFill>
              </a:rPr>
              <a:t>3. slovo podřazené</a:t>
            </a:r>
          </a:p>
        </p:txBody>
      </p:sp>
      <p:sp>
        <p:nvSpPr>
          <p:cNvPr id="11277" name="AutoShape 13"/>
          <p:cNvSpPr>
            <a:spLocks noChangeArrowheads="1"/>
          </p:cNvSpPr>
          <p:nvPr/>
        </p:nvSpPr>
        <p:spPr bwMode="auto">
          <a:xfrm>
            <a:off x="3851275" y="2565400"/>
            <a:ext cx="485775" cy="2089150"/>
          </a:xfrm>
          <a:prstGeom prst="downArrow">
            <a:avLst>
              <a:gd name="adj1" fmla="val 17648"/>
              <a:gd name="adj2" fmla="val 308831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278" name="AutoShape 14"/>
          <p:cNvSpPr>
            <a:spLocks noChangeArrowheads="1"/>
          </p:cNvSpPr>
          <p:nvPr/>
        </p:nvSpPr>
        <p:spPr bwMode="auto">
          <a:xfrm>
            <a:off x="4140200" y="3500438"/>
            <a:ext cx="431800" cy="976312"/>
          </a:xfrm>
          <a:prstGeom prst="downArrow">
            <a:avLst>
              <a:gd name="adj1" fmla="val 50000"/>
              <a:gd name="adj2" fmla="val 56526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280" name="AutoShape 16"/>
          <p:cNvSpPr>
            <a:spLocks noChangeArrowheads="1"/>
          </p:cNvSpPr>
          <p:nvPr/>
        </p:nvSpPr>
        <p:spPr bwMode="auto">
          <a:xfrm>
            <a:off x="4643438" y="4005263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281" name="Line 17"/>
          <p:cNvSpPr>
            <a:spLocks noChangeShapeType="1"/>
          </p:cNvSpPr>
          <p:nvPr/>
        </p:nvSpPr>
        <p:spPr bwMode="auto">
          <a:xfrm flipH="1">
            <a:off x="2484438" y="2781300"/>
            <a:ext cx="935037" cy="107950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1282" name="Line 18"/>
          <p:cNvSpPr>
            <a:spLocks noChangeShapeType="1"/>
          </p:cNvSpPr>
          <p:nvPr/>
        </p:nvSpPr>
        <p:spPr bwMode="auto">
          <a:xfrm>
            <a:off x="4572000" y="2852738"/>
            <a:ext cx="0" cy="2160587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1283" name="AutoShape 19"/>
          <p:cNvSpPr>
            <a:spLocks noChangeArrowheads="1"/>
          </p:cNvSpPr>
          <p:nvPr/>
        </p:nvSpPr>
        <p:spPr bwMode="auto">
          <a:xfrm>
            <a:off x="4500563" y="2924175"/>
            <a:ext cx="71437" cy="2160588"/>
          </a:xfrm>
          <a:prstGeom prst="downArrow">
            <a:avLst>
              <a:gd name="adj1" fmla="val 50000"/>
              <a:gd name="adj2" fmla="val 75611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284" name="AutoShape 20"/>
          <p:cNvSpPr>
            <a:spLocks noChangeArrowheads="1"/>
          </p:cNvSpPr>
          <p:nvPr/>
        </p:nvSpPr>
        <p:spPr bwMode="auto">
          <a:xfrm>
            <a:off x="4572000" y="3860800"/>
            <a:ext cx="485775" cy="976313"/>
          </a:xfrm>
          <a:prstGeom prst="downArrow">
            <a:avLst>
              <a:gd name="adj1" fmla="val 50000"/>
              <a:gd name="adj2" fmla="val 50245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285" name="Line 21"/>
          <p:cNvSpPr>
            <a:spLocks noChangeShapeType="1"/>
          </p:cNvSpPr>
          <p:nvPr/>
        </p:nvSpPr>
        <p:spPr bwMode="auto">
          <a:xfrm>
            <a:off x="4211638" y="2781300"/>
            <a:ext cx="288925" cy="2376488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1286" name="AutoShape 22"/>
          <p:cNvSpPr>
            <a:spLocks noChangeArrowheads="1"/>
          </p:cNvSpPr>
          <p:nvPr/>
        </p:nvSpPr>
        <p:spPr bwMode="auto">
          <a:xfrm>
            <a:off x="4572000" y="2924175"/>
            <a:ext cx="71438" cy="2089150"/>
          </a:xfrm>
          <a:prstGeom prst="downArrow">
            <a:avLst>
              <a:gd name="adj1" fmla="val 50000"/>
              <a:gd name="adj2" fmla="val 731106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287" name="Line 23"/>
          <p:cNvSpPr>
            <a:spLocks noChangeShapeType="1"/>
          </p:cNvSpPr>
          <p:nvPr/>
        </p:nvSpPr>
        <p:spPr bwMode="auto">
          <a:xfrm flipH="1">
            <a:off x="2771775" y="2492375"/>
            <a:ext cx="1152525" cy="649288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1288" name="Line 24"/>
          <p:cNvSpPr>
            <a:spLocks noChangeShapeType="1"/>
          </p:cNvSpPr>
          <p:nvPr/>
        </p:nvSpPr>
        <p:spPr bwMode="auto">
          <a:xfrm>
            <a:off x="4572000" y="2492375"/>
            <a:ext cx="0" cy="1296988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1289" name="Line 25"/>
          <p:cNvSpPr>
            <a:spLocks noChangeShapeType="1"/>
          </p:cNvSpPr>
          <p:nvPr/>
        </p:nvSpPr>
        <p:spPr bwMode="auto">
          <a:xfrm>
            <a:off x="5508625" y="2492375"/>
            <a:ext cx="1295400" cy="576263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1293" name="Line 29"/>
          <p:cNvSpPr>
            <a:spLocks noChangeShapeType="1"/>
          </p:cNvSpPr>
          <p:nvPr/>
        </p:nvSpPr>
        <p:spPr bwMode="auto">
          <a:xfrm>
            <a:off x="1763712" y="4221163"/>
            <a:ext cx="1368426" cy="152703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1294" name="Line 30"/>
          <p:cNvSpPr>
            <a:spLocks noChangeShapeType="1"/>
          </p:cNvSpPr>
          <p:nvPr/>
        </p:nvSpPr>
        <p:spPr bwMode="auto">
          <a:xfrm>
            <a:off x="4599554" y="5229225"/>
            <a:ext cx="0" cy="43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1295" name="Line 31"/>
          <p:cNvSpPr>
            <a:spLocks noChangeShapeType="1"/>
          </p:cNvSpPr>
          <p:nvPr/>
        </p:nvSpPr>
        <p:spPr bwMode="auto">
          <a:xfrm flipH="1">
            <a:off x="6227763" y="4198244"/>
            <a:ext cx="1081087" cy="1535806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1296" name="Rectangle 32"/>
          <p:cNvSpPr>
            <a:spLocks noChangeArrowheads="1"/>
          </p:cNvSpPr>
          <p:nvPr/>
        </p:nvSpPr>
        <p:spPr bwMode="auto">
          <a:xfrm>
            <a:off x="2484438" y="5734050"/>
            <a:ext cx="4175125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297" name="Rectangle 33"/>
          <p:cNvSpPr>
            <a:spLocks noChangeArrowheads="1"/>
          </p:cNvSpPr>
          <p:nvPr/>
        </p:nvSpPr>
        <p:spPr bwMode="auto">
          <a:xfrm>
            <a:off x="4427538" y="6165850"/>
            <a:ext cx="914400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298" name="Rectangle 34"/>
          <p:cNvSpPr>
            <a:spLocks noChangeArrowheads="1"/>
          </p:cNvSpPr>
          <p:nvPr/>
        </p:nvSpPr>
        <p:spPr bwMode="auto">
          <a:xfrm>
            <a:off x="2484438" y="5229225"/>
            <a:ext cx="4248150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299" name="Rectangle 35"/>
          <p:cNvSpPr>
            <a:spLocks noChangeArrowheads="1"/>
          </p:cNvSpPr>
          <p:nvPr/>
        </p:nvSpPr>
        <p:spPr bwMode="auto">
          <a:xfrm>
            <a:off x="3132138" y="5748196"/>
            <a:ext cx="3095625" cy="914400"/>
          </a:xfrm>
          <a:prstGeom prst="rect">
            <a:avLst/>
          </a:prstGeom>
          <a:solidFill>
            <a:srgbClr val="DDDDDD"/>
          </a:solidFill>
          <a:ln w="952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sz="2800" dirty="0">
                <a:solidFill>
                  <a:srgbClr val="0066FF"/>
                </a:solidFill>
              </a:rPr>
              <a:t>slova souřadná</a:t>
            </a:r>
          </a:p>
        </p:txBody>
      </p:sp>
    </p:spTree>
    <p:extLst>
      <p:ext uri="{BB962C8B-B14F-4D97-AF65-F5344CB8AC3E}">
        <p14:creationId xmlns:p14="http://schemas.microsoft.com/office/powerpoint/2010/main" val="42141056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/>
          <a:lstStyle/>
          <a:p>
            <a:pPr algn="l"/>
            <a:r>
              <a:rPr lang="cs-CZ" sz="2800" i="1" u="sng"/>
              <a:t>Vyber a doplň slova podřazená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196975"/>
            <a:ext cx="8229600" cy="1223963"/>
          </a:xfrm>
        </p:spPr>
        <p:txBody>
          <a:bodyPr/>
          <a:lstStyle/>
          <a:p>
            <a:pPr>
              <a:buFontTx/>
              <a:buNone/>
            </a:pPr>
            <a:r>
              <a:rPr lang="cs-CZ" sz="2400"/>
              <a:t>Smrk, jedle, javor, jírovec, lípa, modřín, buk, jilm, bříza,</a:t>
            </a:r>
          </a:p>
          <a:p>
            <a:pPr>
              <a:buFontTx/>
              <a:buNone/>
            </a:pPr>
            <a:r>
              <a:rPr lang="cs-CZ" sz="2400"/>
              <a:t>dub, olše, jasan, borovice, akát  </a:t>
            </a:r>
          </a:p>
        </p:txBody>
      </p:sp>
      <p:sp>
        <p:nvSpPr>
          <p:cNvPr id="18437" name="Tree"/>
          <p:cNvSpPr>
            <a:spLocks noEditPoints="1" noChangeArrowheads="1"/>
          </p:cNvSpPr>
          <p:nvPr/>
        </p:nvSpPr>
        <p:spPr bwMode="auto">
          <a:xfrm>
            <a:off x="3667125" y="3141663"/>
            <a:ext cx="2489200" cy="2951162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3667125" y="2276872"/>
            <a:ext cx="241704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2987675" y="2420938"/>
            <a:ext cx="3889375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>
                <a:solidFill>
                  <a:srgbClr val="006600"/>
                </a:solidFill>
              </a:rPr>
              <a:t>Jehličnaté stromy</a:t>
            </a:r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 flipH="1">
            <a:off x="1979613" y="4005263"/>
            <a:ext cx="2233612" cy="0"/>
          </a:xfrm>
          <a:prstGeom prst="line">
            <a:avLst/>
          </a:prstGeom>
          <a:noFill/>
          <a:ln w="9525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8441" name="Line 9"/>
          <p:cNvSpPr>
            <a:spLocks noChangeShapeType="1"/>
          </p:cNvSpPr>
          <p:nvPr/>
        </p:nvSpPr>
        <p:spPr bwMode="auto">
          <a:xfrm>
            <a:off x="5580063" y="4005263"/>
            <a:ext cx="1944687" cy="0"/>
          </a:xfrm>
          <a:prstGeom prst="line">
            <a:avLst/>
          </a:prstGeom>
          <a:noFill/>
          <a:ln w="9525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8442" name="Line 10"/>
          <p:cNvSpPr>
            <a:spLocks noChangeShapeType="1"/>
          </p:cNvSpPr>
          <p:nvPr/>
        </p:nvSpPr>
        <p:spPr bwMode="auto">
          <a:xfrm flipH="1">
            <a:off x="1835150" y="4868863"/>
            <a:ext cx="2089150" cy="0"/>
          </a:xfrm>
          <a:prstGeom prst="line">
            <a:avLst/>
          </a:prstGeom>
          <a:noFill/>
          <a:ln w="9525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8443" name="Line 11"/>
          <p:cNvSpPr>
            <a:spLocks noChangeShapeType="1"/>
          </p:cNvSpPr>
          <p:nvPr/>
        </p:nvSpPr>
        <p:spPr bwMode="auto">
          <a:xfrm>
            <a:off x="5940425" y="4868863"/>
            <a:ext cx="2087563" cy="0"/>
          </a:xfrm>
          <a:prstGeom prst="line">
            <a:avLst/>
          </a:prstGeom>
          <a:noFill/>
          <a:ln w="9525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8444" name="Line 12"/>
          <p:cNvSpPr>
            <a:spLocks noChangeShapeType="1"/>
          </p:cNvSpPr>
          <p:nvPr/>
        </p:nvSpPr>
        <p:spPr bwMode="auto">
          <a:xfrm flipH="1">
            <a:off x="1476375" y="5661025"/>
            <a:ext cx="2087563" cy="0"/>
          </a:xfrm>
          <a:prstGeom prst="line">
            <a:avLst/>
          </a:prstGeom>
          <a:noFill/>
          <a:ln w="9525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8445" name="Line 13"/>
          <p:cNvSpPr>
            <a:spLocks noChangeShapeType="1"/>
          </p:cNvSpPr>
          <p:nvPr/>
        </p:nvSpPr>
        <p:spPr bwMode="auto">
          <a:xfrm>
            <a:off x="6300788" y="5661025"/>
            <a:ext cx="2087562" cy="0"/>
          </a:xfrm>
          <a:prstGeom prst="line">
            <a:avLst/>
          </a:prstGeom>
          <a:noFill/>
          <a:ln w="9525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7007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/>
              <a:t>Slova podřazená ke slovům </a:t>
            </a:r>
            <a:r>
              <a:rPr lang="cs-CZ" sz="3200">
                <a:solidFill>
                  <a:srgbClr val="0066FF"/>
                </a:solidFill>
              </a:rPr>
              <a:t>ptáci</a:t>
            </a:r>
            <a:r>
              <a:rPr lang="cs-CZ" sz="3200"/>
              <a:t>, </a:t>
            </a:r>
            <a:r>
              <a:rPr lang="cs-CZ" sz="3200">
                <a:solidFill>
                  <a:srgbClr val="FF0000"/>
                </a:solidFill>
              </a:rPr>
              <a:t>savci</a:t>
            </a:r>
            <a:r>
              <a:rPr lang="cs-CZ" sz="3200"/>
              <a:t> a </a:t>
            </a:r>
            <a:r>
              <a:rPr lang="cs-CZ" sz="3200">
                <a:solidFill>
                  <a:srgbClr val="99CC00"/>
                </a:solidFill>
              </a:rPr>
              <a:t>hmyz</a:t>
            </a:r>
            <a:r>
              <a:rPr lang="cs-CZ" sz="3200"/>
              <a:t> podtrhni stejnou barvou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cs-CZ" sz="2400" dirty="0"/>
          </a:p>
          <a:p>
            <a:pPr>
              <a:buFontTx/>
              <a:buNone/>
            </a:pPr>
            <a:r>
              <a:rPr lang="cs-CZ" sz="2400" dirty="0" smtClean="0"/>
              <a:t> Zajíc</a:t>
            </a:r>
            <a:r>
              <a:rPr lang="cs-CZ" sz="2400" dirty="0"/>
              <a:t>, skřivan, mravenec, motýl, konipas, srnec, vlaštovka,</a:t>
            </a:r>
          </a:p>
          <a:p>
            <a:pPr>
              <a:buFontTx/>
              <a:buNone/>
            </a:pPr>
            <a:r>
              <a:rPr lang="cs-CZ" sz="2400" dirty="0"/>
              <a:t> čáp, jezevec, včela, moucha, káně, straka, kavka, vosa,</a:t>
            </a:r>
          </a:p>
          <a:p>
            <a:pPr>
              <a:buFontTx/>
              <a:buNone/>
            </a:pPr>
            <a:r>
              <a:rPr lang="cs-CZ" sz="2400" dirty="0"/>
              <a:t> bažant, veverka, ježek, kukačka</a:t>
            </a:r>
          </a:p>
          <a:p>
            <a:pPr>
              <a:buFontTx/>
              <a:buNone/>
            </a:pPr>
            <a:endParaRPr lang="cs-CZ" sz="2400" dirty="0"/>
          </a:p>
          <a:p>
            <a:pPr>
              <a:buFontTx/>
              <a:buNone/>
            </a:pPr>
            <a:r>
              <a:rPr lang="cs-CZ" sz="2400" dirty="0"/>
              <a:t>Doplň další slova: </a:t>
            </a:r>
            <a:r>
              <a:rPr lang="cs-CZ" sz="2400" dirty="0">
                <a:solidFill>
                  <a:srgbClr val="99CC00"/>
                </a:solidFill>
              </a:rPr>
              <a:t>_________  __________  __________ </a:t>
            </a:r>
          </a:p>
          <a:p>
            <a:pPr>
              <a:buFontTx/>
              <a:buNone/>
            </a:pPr>
            <a:endParaRPr lang="cs-CZ" sz="2400" dirty="0">
              <a:solidFill>
                <a:srgbClr val="99CC00"/>
              </a:solidFill>
            </a:endParaRPr>
          </a:p>
          <a:p>
            <a:pPr>
              <a:buFontTx/>
              <a:buNone/>
            </a:pPr>
            <a:r>
              <a:rPr lang="cs-CZ" sz="2400" dirty="0"/>
              <a:t>Doplň:  Všechna  modře podtržená slova jsou slova</a:t>
            </a:r>
          </a:p>
          <a:p>
            <a:pPr>
              <a:buFontTx/>
              <a:buNone/>
            </a:pPr>
            <a:r>
              <a:rPr lang="cs-CZ" sz="2400" dirty="0"/>
              <a:t>		___________ .</a:t>
            </a:r>
          </a:p>
        </p:txBody>
      </p:sp>
    </p:spTree>
    <p:extLst>
      <p:ext uri="{BB962C8B-B14F-4D97-AF65-F5344CB8AC3E}">
        <p14:creationId xmlns:p14="http://schemas.microsoft.com/office/powerpoint/2010/main" val="295199758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196</Words>
  <Application>Microsoft Office PowerPoint</Application>
  <PresentationFormat>Předvádění na obrazovce (4:3)</PresentationFormat>
  <Paragraphs>34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SLOVA NADŘAZENÁ, SOUŘADNÁ A PODŘAZENÁ</vt:lpstr>
      <vt:lpstr>Vyber a doplň slova podřazená</vt:lpstr>
      <vt:lpstr>Slova podřazená ke slovům ptáci, savci a hmyz podtrhni stejnou barvou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Libor</dc:creator>
  <cp:lastModifiedBy>Učitel</cp:lastModifiedBy>
  <cp:revision>10</cp:revision>
  <dcterms:created xsi:type="dcterms:W3CDTF">2011-11-21T19:40:04Z</dcterms:created>
  <dcterms:modified xsi:type="dcterms:W3CDTF">2012-03-07T16:41:15Z</dcterms:modified>
</cp:coreProperties>
</file>