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9" r:id="rId4"/>
    <p:sldId id="26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VY_32_INOVACE_1C49Čj3_Procvičování vyjmenovaných slov 1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vyjmenovaných slov 1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3C07BC-A7BE-4E48-92F2-8319F7A7EA95}" type="presOf" srcId="{C73C7642-F245-4585-8F88-243F9FAEF6CA}" destId="{9A9B6F4F-B6FF-4F2D-B640-A8473E58952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002F96A-ABCE-4AF3-A54B-1B6647CBF825}" type="presOf" srcId="{39F8B381-5807-488E-AC22-73DD4140ED4A}" destId="{71045F8C-00FA-488E-A7BD-E2E6753D979D}" srcOrd="0" destOrd="0" presId="urn:microsoft.com/office/officeart/2005/8/layout/target3"/>
    <dgm:cxn modelId="{3BAFEBF7-A57C-46D7-B1FF-8C79CA47D33B}" type="presOf" srcId="{445C7998-7549-48B0-BD68-D4F0167F02E5}" destId="{BC35EE03-4121-4EF9-923D-7CB6D30D358D}" srcOrd="0" destOrd="0" presId="urn:microsoft.com/office/officeart/2005/8/layout/target3"/>
    <dgm:cxn modelId="{0E459BF0-F11A-4C7E-B9B6-B26938810ED4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E102C38-2235-4A81-B6E8-D010ED92DFCC}" type="presOf" srcId="{EBC41103-E2E5-4D48-9B4B-425520D3D098}" destId="{3BA01B75-849B-4716-8BCD-084A86FF328F}" srcOrd="0" destOrd="0" presId="urn:microsoft.com/office/officeart/2005/8/layout/target3"/>
    <dgm:cxn modelId="{03E5BF76-9EBF-458E-8CEB-100FA2820148}" type="presOf" srcId="{EBC41103-E2E5-4D48-9B4B-425520D3D098}" destId="{A27B6496-BF1B-4384-9217-9659064D5D6A}" srcOrd="1" destOrd="0" presId="urn:microsoft.com/office/officeart/2005/8/layout/target3"/>
    <dgm:cxn modelId="{CDFACAD4-DED1-4FDF-AFF4-149A1AD4141F}" type="presOf" srcId="{C73C7642-F245-4585-8F88-243F9FAEF6CA}" destId="{59F530CB-4999-43B3-A00D-6AB53886BD77}" srcOrd="1" destOrd="0" presId="urn:microsoft.com/office/officeart/2005/8/layout/target3"/>
    <dgm:cxn modelId="{8EF6716C-7FCF-4E1F-8C28-D145824A5854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DE3BB051-69CF-4A2C-9F92-77F519BFCA48}" type="presOf" srcId="{019433A1-1324-4DE1-9E6F-32B851095F74}" destId="{A3817367-F2BC-482F-8832-FA00B51DCCF3}" srcOrd="0" destOrd="0" presId="urn:microsoft.com/office/officeart/2005/8/layout/target3"/>
    <dgm:cxn modelId="{9EEDCDF9-6110-40B6-BE01-3EB20EC1B08B}" type="presOf" srcId="{019433A1-1324-4DE1-9E6F-32B851095F74}" destId="{E7297F21-D4FD-4A41-AE58-814D01A6B5E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9F45CB4-AF87-4FA5-B664-06FAC106A4FB}" type="presOf" srcId="{FBBFC3EA-9D9D-4F3A-BEA6-9C2C0E46BF20}" destId="{643EA938-EDE0-4533-ACCC-D2BD6F3A527C}" srcOrd="0" destOrd="0" presId="urn:microsoft.com/office/officeart/2005/8/layout/target3"/>
    <dgm:cxn modelId="{19C50F58-A91C-49EF-8151-49622CA844BD}" type="presParOf" srcId="{71045F8C-00FA-488E-A7BD-E2E6753D979D}" destId="{3577EC6B-C980-4F34-8C69-4365E7B8FC8C}" srcOrd="0" destOrd="0" presId="urn:microsoft.com/office/officeart/2005/8/layout/target3"/>
    <dgm:cxn modelId="{045BB9E2-F108-4BCC-9EF2-B7F09D61A59E}" type="presParOf" srcId="{71045F8C-00FA-488E-A7BD-E2E6753D979D}" destId="{6940EB87-DC1D-4BC3-9408-9AC2E1FFC039}" srcOrd="1" destOrd="0" presId="urn:microsoft.com/office/officeart/2005/8/layout/target3"/>
    <dgm:cxn modelId="{3D7E89EE-DACF-4C77-B211-E8039D60FA66}" type="presParOf" srcId="{71045F8C-00FA-488E-A7BD-E2E6753D979D}" destId="{BC35EE03-4121-4EF9-923D-7CB6D30D358D}" srcOrd="2" destOrd="0" presId="urn:microsoft.com/office/officeart/2005/8/layout/target3"/>
    <dgm:cxn modelId="{44D685FA-939C-4E8A-9958-A978798A0795}" type="presParOf" srcId="{71045F8C-00FA-488E-A7BD-E2E6753D979D}" destId="{C95EEA27-3CBF-4645-A92D-9D8AF5C1CBFC}" srcOrd="3" destOrd="0" presId="urn:microsoft.com/office/officeart/2005/8/layout/target3"/>
    <dgm:cxn modelId="{4CA035FB-489F-4F34-BF40-8CE5EE74D752}" type="presParOf" srcId="{71045F8C-00FA-488E-A7BD-E2E6753D979D}" destId="{851BB866-B6AE-4566-893F-4C635BA974FC}" srcOrd="4" destOrd="0" presId="urn:microsoft.com/office/officeart/2005/8/layout/target3"/>
    <dgm:cxn modelId="{93C54690-078B-4F7C-9BF8-B2D952408FB8}" type="presParOf" srcId="{71045F8C-00FA-488E-A7BD-E2E6753D979D}" destId="{643EA938-EDE0-4533-ACCC-D2BD6F3A527C}" srcOrd="5" destOrd="0" presId="urn:microsoft.com/office/officeart/2005/8/layout/target3"/>
    <dgm:cxn modelId="{B604B38D-B0FB-4CE8-9C42-E823FFB8070A}" type="presParOf" srcId="{71045F8C-00FA-488E-A7BD-E2E6753D979D}" destId="{92F31B18-D66D-4CC7-89B9-378928DE877D}" srcOrd="6" destOrd="0" presId="urn:microsoft.com/office/officeart/2005/8/layout/target3"/>
    <dgm:cxn modelId="{A61F329B-D74E-43C1-A12B-50F0B7BE7557}" type="presParOf" srcId="{71045F8C-00FA-488E-A7BD-E2E6753D979D}" destId="{902074E1-B931-4618-97F1-FADBE82E9C3C}" srcOrd="7" destOrd="0" presId="urn:microsoft.com/office/officeart/2005/8/layout/target3"/>
    <dgm:cxn modelId="{88E2211E-4483-4D2E-AF3D-115694C9D367}" type="presParOf" srcId="{71045F8C-00FA-488E-A7BD-E2E6753D979D}" destId="{A3817367-F2BC-482F-8832-FA00B51DCCF3}" srcOrd="8" destOrd="0" presId="urn:microsoft.com/office/officeart/2005/8/layout/target3"/>
    <dgm:cxn modelId="{ADFB56B8-98A4-4132-9988-3D4AB66FECF5}" type="presParOf" srcId="{71045F8C-00FA-488E-A7BD-E2E6753D979D}" destId="{2DD79E57-A63E-47D4-A1AB-6DF333476AD4}" srcOrd="9" destOrd="0" presId="urn:microsoft.com/office/officeart/2005/8/layout/target3"/>
    <dgm:cxn modelId="{44D7A4B7-0F1C-4235-9608-18A4458F73F5}" type="presParOf" srcId="{71045F8C-00FA-488E-A7BD-E2E6753D979D}" destId="{648967D3-ED80-4214-8D87-4E7012561E4A}" srcOrd="10" destOrd="0" presId="urn:microsoft.com/office/officeart/2005/8/layout/target3"/>
    <dgm:cxn modelId="{AFA973C9-7FA8-4563-87CA-07C55C486341}" type="presParOf" srcId="{71045F8C-00FA-488E-A7BD-E2E6753D979D}" destId="{9A9B6F4F-B6FF-4F2D-B640-A8473E589523}" srcOrd="11" destOrd="0" presId="urn:microsoft.com/office/officeart/2005/8/layout/target3"/>
    <dgm:cxn modelId="{817DBD19-797C-4364-A6D9-727FF729230D}" type="presParOf" srcId="{71045F8C-00FA-488E-A7BD-E2E6753D979D}" destId="{13BD0FAF-9F2C-4708-9E63-A8E8E5252943}" srcOrd="12" destOrd="0" presId="urn:microsoft.com/office/officeart/2005/8/layout/target3"/>
    <dgm:cxn modelId="{C39FE1A2-88F3-42B2-AE24-2B4F6A22BED0}" type="presParOf" srcId="{71045F8C-00FA-488E-A7BD-E2E6753D979D}" destId="{6821E7C9-5E4B-45FA-8F82-01E6F26FAA25}" srcOrd="13" destOrd="0" presId="urn:microsoft.com/office/officeart/2005/8/layout/target3"/>
    <dgm:cxn modelId="{79F0BA55-1BF7-41B9-96C6-AAD9526FEDBC}" type="presParOf" srcId="{71045F8C-00FA-488E-A7BD-E2E6753D979D}" destId="{3BA01B75-849B-4716-8BCD-084A86FF328F}" srcOrd="14" destOrd="0" presId="urn:microsoft.com/office/officeart/2005/8/layout/target3"/>
    <dgm:cxn modelId="{B2A8BCD2-9964-48A3-BDB6-D7F2E3FD6CF0}" type="presParOf" srcId="{71045F8C-00FA-488E-A7BD-E2E6753D979D}" destId="{4D19AB04-24FA-40C2-B203-52AE3D15E171}" srcOrd="15" destOrd="0" presId="urn:microsoft.com/office/officeart/2005/8/layout/target3"/>
    <dgm:cxn modelId="{722A37E9-FEA1-4C7E-96C6-4D52B9132A2C}" type="presParOf" srcId="{71045F8C-00FA-488E-A7BD-E2E6753D979D}" destId="{832BF48F-0145-4429-9E02-8FCA946CCE9E}" srcOrd="16" destOrd="0" presId="urn:microsoft.com/office/officeart/2005/8/layout/target3"/>
    <dgm:cxn modelId="{49531F2C-9C82-41C8-B408-E8D99B86DE21}" type="presParOf" srcId="{71045F8C-00FA-488E-A7BD-E2E6753D979D}" destId="{E7297F21-D4FD-4A41-AE58-814D01A6B5E7}" srcOrd="17" destOrd="0" presId="urn:microsoft.com/office/officeart/2005/8/layout/target3"/>
    <dgm:cxn modelId="{69F1A96E-1D2B-4A9D-A155-92FDAB1C5E0E}" type="presParOf" srcId="{71045F8C-00FA-488E-A7BD-E2E6753D979D}" destId="{59F530CB-4999-43B3-A00D-6AB53886BD77}" srcOrd="18" destOrd="0" presId="urn:microsoft.com/office/officeart/2005/8/layout/target3"/>
    <dgm:cxn modelId="{B4D171BA-13F7-434E-A026-C8AD1098A5BD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VY_32_INOVACE_1C49Čj3_Procvičování vyjmenovaných slov 1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vyjmenovaných slov 1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598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8597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116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392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817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422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0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12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536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22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056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7594C-956A-47AD-A174-268AF75BBBD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ED6AE-8A62-4705-9F2B-04F87F712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76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9582436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04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400" dirty="0" smtClean="0"/>
              <a:t>Pro 3.ročník ZŠ</a:t>
            </a:r>
          </a:p>
          <a:p>
            <a:pPr marL="0" indent="0">
              <a:buNone/>
            </a:pPr>
            <a:r>
              <a:rPr lang="cs-CZ" sz="2400" dirty="0" smtClean="0"/>
              <a:t>Pracovní listy a test</a:t>
            </a:r>
          </a:p>
          <a:p>
            <a:pPr marL="0" indent="0">
              <a:buNone/>
            </a:pPr>
            <a:r>
              <a:rPr lang="cs-CZ" sz="2400" dirty="0" smtClean="0"/>
              <a:t>Pomůcky: využití funkce pera</a:t>
            </a:r>
          </a:p>
          <a:p>
            <a:pPr marL="0" indent="0">
              <a:buNone/>
            </a:pPr>
            <a:r>
              <a:rPr lang="cs-CZ" sz="2400" dirty="0" smtClean="0"/>
              <a:t>Inovace: </a:t>
            </a:r>
            <a:r>
              <a:rPr lang="cs-CZ" sz="2400" dirty="0" smtClean="0"/>
              <a:t>Aktivace </a:t>
            </a:r>
            <a:r>
              <a:rPr lang="cs-CZ" sz="2400" dirty="0" smtClean="0"/>
              <a:t>žáků při procvičování  učiva, rychlá  zpětná </a:t>
            </a:r>
            <a:r>
              <a:rPr lang="cs-CZ" sz="2400" dirty="0" smtClean="0"/>
              <a:t>vazba.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1. snímek – pomocí pera odsouvání chybných slov - při správném určení zůstane pod odsunutými rámečky slovo </a:t>
            </a:r>
            <a:r>
              <a:rPr lang="cs-CZ" sz="2400" dirty="0" smtClean="0"/>
              <a:t>VÝBORNĚ.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snímek </a:t>
            </a:r>
            <a:r>
              <a:rPr lang="cs-CZ" sz="2400" dirty="0"/>
              <a:t>–– pomocí pera odsouvání chybných </a:t>
            </a:r>
            <a:r>
              <a:rPr lang="cs-CZ" sz="2400" dirty="0" smtClean="0"/>
              <a:t>slov - </a:t>
            </a:r>
            <a:r>
              <a:rPr lang="cs-CZ" sz="2400" dirty="0"/>
              <a:t>při správném určení zůstane pod odsunutými rámečky slovo </a:t>
            </a:r>
            <a:r>
              <a:rPr lang="cs-CZ" sz="2400" dirty="0" smtClean="0"/>
              <a:t>SKVĚLE!</a:t>
            </a:r>
          </a:p>
          <a:p>
            <a:pPr marL="0" indent="0">
              <a:buNone/>
            </a:pPr>
            <a:r>
              <a:rPr lang="cs-CZ" sz="2400" dirty="0" smtClean="0"/>
              <a:t>3. snímek – test určený ke </a:t>
            </a:r>
            <a:r>
              <a:rPr lang="cs-CZ" sz="2400" dirty="0" smtClean="0"/>
              <a:t>kopírování.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9738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dirty="0"/>
              <a:t>Chybné slovo </a:t>
            </a:r>
            <a:r>
              <a:rPr lang="cs-CZ" sz="3200" dirty="0" smtClean="0"/>
              <a:t>odsuň. Jak jsi pracoval?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Na </a:t>
            </a:r>
            <a:r>
              <a:rPr lang="cs-CZ" dirty="0" smtClean="0"/>
              <a:t>věži	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	</a:t>
            </a:r>
            <a:r>
              <a:rPr lang="cs-CZ" dirty="0">
                <a:solidFill>
                  <a:srgbClr val="00B050"/>
                </a:solidFill>
              </a:rPr>
              <a:t>N</a:t>
            </a:r>
            <a:r>
              <a:rPr lang="cs-CZ" dirty="0" smtClean="0"/>
              <a:t>      hodiny </a:t>
            </a:r>
            <a:r>
              <a:rPr lang="cs-CZ" dirty="0"/>
              <a:t>půlnoc.</a:t>
            </a:r>
          </a:p>
          <a:p>
            <a:pPr marL="0" indent="0">
              <a:buNone/>
            </a:pPr>
            <a:r>
              <a:rPr lang="cs-CZ" dirty="0" smtClean="0"/>
              <a:t>Teta </a:t>
            </a:r>
            <a:r>
              <a:rPr lang="cs-CZ" dirty="0"/>
              <a:t>je </a:t>
            </a:r>
            <a:r>
              <a:rPr lang="cs-CZ" dirty="0" smtClean="0"/>
              <a:t>moje   </a:t>
            </a:r>
            <a:r>
              <a:rPr lang="cs-CZ" dirty="0">
                <a:solidFill>
                  <a:srgbClr val="00B050"/>
                </a:solidFill>
              </a:rPr>
              <a:t>E</a:t>
            </a: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   </a:t>
            </a:r>
            <a:r>
              <a:rPr lang="cs-CZ" dirty="0"/>
              <a:t>příbuzná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Ve mlýně </a:t>
            </a:r>
            <a:r>
              <a:rPr lang="cs-CZ" dirty="0" smtClean="0"/>
              <a:t>budou	 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r>
              <a:rPr lang="cs-CZ" dirty="0" smtClean="0"/>
              <a:t>	    </a:t>
            </a:r>
            <a:r>
              <a:rPr lang="cs-CZ" dirty="0">
                <a:solidFill>
                  <a:srgbClr val="92D050"/>
                </a:solidFill>
              </a:rPr>
              <a:t> </a:t>
            </a:r>
            <a:r>
              <a:rPr lang="cs-CZ" dirty="0" smtClean="0"/>
              <a:t>   hladkou </a:t>
            </a:r>
            <a:r>
              <a:rPr lang="cs-CZ" dirty="0"/>
              <a:t>mouku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Chceme si pořídit </a:t>
            </a:r>
            <a:r>
              <a:rPr lang="cs-CZ" dirty="0" smtClean="0"/>
              <a:t>nový   </a:t>
            </a:r>
            <a:r>
              <a:rPr lang="cs-CZ" dirty="0" smtClean="0">
                <a:solidFill>
                  <a:srgbClr val="00B050"/>
                </a:solidFill>
              </a:rPr>
              <a:t>O</a:t>
            </a:r>
            <a:r>
              <a:rPr lang="cs-CZ" dirty="0" smtClean="0"/>
              <a:t>	 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  .</a:t>
            </a:r>
          </a:p>
          <a:p>
            <a:pPr marL="0" indent="0">
              <a:buNone/>
            </a:pPr>
            <a:r>
              <a:rPr lang="cs-CZ" dirty="0" smtClean="0"/>
              <a:t>Myslivec	</a:t>
            </a:r>
            <a:r>
              <a:rPr lang="cs-CZ" dirty="0" smtClean="0">
                <a:solidFill>
                  <a:srgbClr val="00B050"/>
                </a:solidFill>
              </a:rPr>
              <a:t>B</a:t>
            </a:r>
            <a:r>
              <a:rPr lang="cs-CZ" dirty="0" smtClean="0"/>
              <a:t>	  </a:t>
            </a:r>
            <a:r>
              <a:rPr lang="cs-CZ" dirty="0" smtClean="0">
                <a:solidFill>
                  <a:srgbClr val="FF0000"/>
                </a:solidFill>
              </a:rPr>
              <a:t>R</a:t>
            </a:r>
            <a:r>
              <a:rPr lang="cs-CZ" dirty="0" smtClean="0"/>
              <a:t>    pušku.</a:t>
            </a:r>
          </a:p>
          <a:p>
            <a:pPr marL="0" indent="0">
              <a:buNone/>
            </a:pPr>
            <a:r>
              <a:rPr lang="cs-CZ" dirty="0"/>
              <a:t>Pes se </a:t>
            </a: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N</a:t>
            </a:r>
            <a:r>
              <a:rPr lang="cs-CZ" dirty="0" smtClean="0"/>
              <a:t>       </a:t>
            </a:r>
            <a:r>
              <a:rPr lang="cs-CZ" dirty="0">
                <a:solidFill>
                  <a:srgbClr val="00B050"/>
                </a:solidFill>
              </a:rPr>
              <a:t>Ř</a:t>
            </a:r>
            <a:r>
              <a:rPr lang="cs-CZ" dirty="0" smtClean="0"/>
              <a:t>    .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>
                <a:solidFill>
                  <a:srgbClr val="FF0000"/>
                </a:solidFill>
              </a:rPr>
              <a:t>Ě</a:t>
            </a:r>
            <a:r>
              <a:rPr lang="cs-CZ" dirty="0" smtClean="0"/>
              <a:t>	  </a:t>
            </a:r>
            <a:r>
              <a:rPr lang="cs-CZ" dirty="0" smtClean="0">
                <a:solidFill>
                  <a:srgbClr val="00B050"/>
                </a:solidFill>
              </a:rPr>
              <a:t>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   jsi </a:t>
            </a:r>
            <a:r>
              <a:rPr lang="cs-CZ" dirty="0"/>
              <a:t>dnes celý den doma?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019681" y="1612388"/>
            <a:ext cx="1080120" cy="393770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odbily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94456" y="1628800"/>
            <a:ext cx="1080120" cy="393770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odbyly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03771" y="2255001"/>
            <a:ext cx="95597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blízká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712096" y="2276870"/>
            <a:ext cx="95597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blýská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01008" y="2852936"/>
            <a:ext cx="822176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mlýt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190081" y="2855529"/>
            <a:ext cx="72008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mlít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148064" y="3429000"/>
            <a:ext cx="56768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bit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427984" y="3441725"/>
            <a:ext cx="631304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byt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54496" y="4059010"/>
            <a:ext cx="855712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nabil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48101" y="4059011"/>
            <a:ext cx="955099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nabyl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14536" y="4592247"/>
            <a:ext cx="72008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lísá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05037" y="4581127"/>
            <a:ext cx="72008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lysá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3905" y="5229200"/>
            <a:ext cx="72008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B</a:t>
            </a:r>
            <a:r>
              <a:rPr lang="cs-CZ" sz="2400" dirty="0" smtClean="0">
                <a:solidFill>
                  <a:schemeClr val="tx1"/>
                </a:solidFill>
              </a:rPr>
              <a:t>il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434416" y="5229199"/>
            <a:ext cx="720080" cy="373185"/>
          </a:xfrm>
          <a:prstGeom prst="rect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B</a:t>
            </a:r>
            <a:r>
              <a:rPr lang="cs-CZ" sz="2400" dirty="0" smtClean="0">
                <a:solidFill>
                  <a:schemeClr val="tx1"/>
                </a:solidFill>
              </a:rPr>
              <a:t>yl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/>
              <a:t>Chybné slovo odsuň. Jak jsi pracoval?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Potřebujeme    </a:t>
            </a:r>
            <a:r>
              <a:rPr lang="cs-CZ" dirty="0" smtClean="0">
                <a:solidFill>
                  <a:srgbClr val="FF0000"/>
                </a:solidFill>
              </a:rPr>
              <a:t>S        </a:t>
            </a:r>
            <a:r>
              <a:rPr lang="cs-CZ" dirty="0" smtClean="0">
                <a:solidFill>
                  <a:srgbClr val="00B050"/>
                </a:solidFill>
              </a:rPr>
              <a:t>O      </a:t>
            </a:r>
            <a:r>
              <a:rPr lang="cs-CZ" dirty="0" smtClean="0"/>
              <a:t> k sobě dvě prkýnka.</a:t>
            </a:r>
          </a:p>
          <a:p>
            <a:pPr marL="0" indent="0">
              <a:buNone/>
            </a:pPr>
            <a:r>
              <a:rPr lang="cs-CZ" dirty="0" smtClean="0"/>
              <a:t>Při bouřce se velmi silně       </a:t>
            </a:r>
            <a:r>
              <a:rPr lang="cs-CZ" dirty="0" smtClean="0">
                <a:solidFill>
                  <a:srgbClr val="00B050"/>
                </a:solidFill>
              </a:rPr>
              <a:t>P        </a:t>
            </a:r>
            <a:r>
              <a:rPr lang="cs-CZ" dirty="0" smtClean="0">
                <a:solidFill>
                  <a:srgbClr val="FF0000"/>
                </a:solidFill>
              </a:rPr>
              <a:t>K         </a:t>
            </a:r>
            <a:r>
              <a:rPr lang="cs-CZ" dirty="0" smtClean="0"/>
              <a:t>.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cs-CZ" dirty="0" smtClean="0"/>
              <a:t>V naší třídě    </a:t>
            </a:r>
            <a:r>
              <a:rPr lang="cs-CZ" dirty="0" smtClean="0">
                <a:solidFill>
                  <a:srgbClr val="FF0000"/>
                </a:solidFill>
              </a:rPr>
              <a:t>V  </a:t>
            </a:r>
            <a:r>
              <a:rPr lang="cs-CZ" dirty="0" smtClean="0"/>
              <a:t>        </a:t>
            </a:r>
            <a:r>
              <a:rPr lang="cs-CZ" dirty="0" smtClean="0">
                <a:solidFill>
                  <a:srgbClr val="00B050"/>
                </a:solidFill>
              </a:rPr>
              <a:t>R</a:t>
            </a:r>
            <a:r>
              <a:rPr lang="cs-CZ" dirty="0" smtClean="0"/>
              <a:t>      jeden žák.</a:t>
            </a:r>
          </a:p>
          <a:p>
            <a:pPr marL="0" indent="0">
              <a:buNone/>
            </a:pPr>
            <a:r>
              <a:rPr lang="cs-CZ" dirty="0" smtClean="0"/>
              <a:t>Byl jsem      </a:t>
            </a:r>
            <a:r>
              <a:rPr lang="cs-CZ" dirty="0" smtClean="0">
                <a:solidFill>
                  <a:srgbClr val="00B050"/>
                </a:solidFill>
              </a:rPr>
              <a:t>A         </a:t>
            </a:r>
            <a:r>
              <a:rPr lang="cs-CZ" dirty="0" smtClean="0">
                <a:solidFill>
                  <a:srgbClr val="FF0000"/>
                </a:solidFill>
              </a:rPr>
              <a:t>Ě     </a:t>
            </a:r>
            <a:r>
              <a:rPr lang="cs-CZ" dirty="0" smtClean="0"/>
              <a:t>, protože jsem lhal.</a:t>
            </a:r>
          </a:p>
          <a:p>
            <a:pPr marL="0" indent="0">
              <a:buNone/>
            </a:pPr>
            <a:r>
              <a:rPr lang="cs-CZ" dirty="0" smtClean="0"/>
              <a:t>Na chalupě máme       </a:t>
            </a:r>
            <a:r>
              <a:rPr lang="cs-CZ" dirty="0" smtClean="0">
                <a:solidFill>
                  <a:srgbClr val="00B050"/>
                </a:solidFill>
              </a:rPr>
              <a:t>V</a:t>
            </a:r>
            <a:r>
              <a:rPr lang="cs-CZ" dirty="0" smtClean="0">
                <a:solidFill>
                  <a:srgbClr val="FF0000"/>
                </a:solidFill>
              </a:rPr>
              <a:t>        L         </a:t>
            </a:r>
            <a:r>
              <a:rPr lang="cs-CZ" dirty="0" smtClean="0"/>
              <a:t>na peřiny.</a:t>
            </a:r>
          </a:p>
          <a:p>
            <a:pPr marL="0" indent="0">
              <a:buNone/>
            </a:pPr>
            <a:r>
              <a:rPr lang="cs-CZ" dirty="0" smtClean="0"/>
              <a:t>Černá kachna s bílou lysinkou je  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E</a:t>
            </a:r>
            <a:r>
              <a:rPr lang="cs-CZ" dirty="0" smtClean="0">
                <a:solidFill>
                  <a:srgbClr val="00B050"/>
                </a:solidFill>
              </a:rPr>
              <a:t>         S       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Malíř nám       </a:t>
            </a:r>
            <a:r>
              <a:rPr lang="cs-CZ" dirty="0" smtClean="0">
                <a:solidFill>
                  <a:srgbClr val="00B050"/>
                </a:solidFill>
              </a:rPr>
              <a:t>E           </a:t>
            </a:r>
            <a:r>
              <a:rPr lang="cs-CZ" dirty="0" smtClean="0">
                <a:solidFill>
                  <a:srgbClr val="FF0000"/>
                </a:solidFill>
              </a:rPr>
              <a:t>!    </a:t>
            </a:r>
            <a:r>
              <a:rPr lang="cs-CZ" dirty="0"/>
              <a:t>p</a:t>
            </a:r>
            <a:r>
              <a:rPr lang="cs-CZ" dirty="0" smtClean="0"/>
              <a:t>oslední místnost.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852694" y="4581128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líska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91880" y="5156247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býlí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69235" y="4007132"/>
            <a:ext cx="1152128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bydlo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95187" y="4007132"/>
            <a:ext cx="1152128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bidlo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20174" y="4581128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lyska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339752" y="5156247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bílí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147609" y="3365211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byt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070427" y="3366380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bit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483768" y="2852936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ubil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570784" y="2852936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ubyl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926832" y="2204864"/>
            <a:ext cx="1212304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blízká 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600600" y="2204864"/>
            <a:ext cx="1275928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blýská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734327" y="1628800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zbýt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851920" y="1628800"/>
            <a:ext cx="1008112" cy="457200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sbít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08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 vert="vert270">
            <a:normAutofit/>
          </a:bodyPr>
          <a:lstStyle/>
          <a:p>
            <a:pPr marL="0" indent="0">
              <a:buNone/>
            </a:pPr>
            <a:r>
              <a:rPr lang="cs-CZ" sz="1400" i="1" u="sng" dirty="0" smtClean="0"/>
              <a:t>Chybné slovo škrtni                                                   </a:t>
            </a:r>
          </a:p>
          <a:p>
            <a:pPr marL="0" indent="0">
              <a:buNone/>
            </a:pPr>
            <a:r>
              <a:rPr lang="cs-CZ" sz="1400" dirty="0" smtClean="0"/>
              <a:t>Na věži odbyly odbily  </a:t>
            </a:r>
            <a:r>
              <a:rPr lang="cs-CZ" sz="1400" dirty="0"/>
              <a:t>hodiny půlnoc.</a:t>
            </a:r>
          </a:p>
          <a:p>
            <a:pPr marL="0" indent="0">
              <a:buNone/>
            </a:pPr>
            <a:r>
              <a:rPr lang="cs-CZ" sz="1400" dirty="0"/>
              <a:t>Teta je moje </a:t>
            </a:r>
            <a:r>
              <a:rPr lang="cs-CZ" sz="1400" dirty="0" smtClean="0"/>
              <a:t>blízká blýská </a:t>
            </a:r>
            <a:r>
              <a:rPr lang="cs-CZ" sz="1400" dirty="0"/>
              <a:t>příbuzná.</a:t>
            </a:r>
          </a:p>
          <a:p>
            <a:pPr marL="0" indent="0">
              <a:buNone/>
            </a:pPr>
            <a:r>
              <a:rPr lang="cs-CZ" sz="1400" dirty="0"/>
              <a:t>Ve mlýně </a:t>
            </a:r>
            <a:r>
              <a:rPr lang="cs-CZ" sz="1400" dirty="0" smtClean="0"/>
              <a:t>budou mlít </a:t>
            </a:r>
            <a:r>
              <a:rPr lang="cs-CZ" sz="1400" dirty="0" err="1" smtClean="0"/>
              <a:t>mlýt</a:t>
            </a:r>
            <a:r>
              <a:rPr lang="cs-CZ" sz="1400" dirty="0" smtClean="0"/>
              <a:t>  </a:t>
            </a:r>
            <a:r>
              <a:rPr lang="cs-CZ" sz="1400" dirty="0"/>
              <a:t>hladkou mouku.</a:t>
            </a:r>
          </a:p>
          <a:p>
            <a:pPr marL="0" indent="0">
              <a:buNone/>
            </a:pPr>
            <a:r>
              <a:rPr lang="cs-CZ" sz="1400" dirty="0"/>
              <a:t>Chceme si pořídit nový  </a:t>
            </a:r>
            <a:r>
              <a:rPr lang="cs-CZ" sz="1400" dirty="0" smtClean="0"/>
              <a:t>bit byt </a:t>
            </a:r>
            <a:r>
              <a:rPr lang="cs-CZ" sz="1400" dirty="0"/>
              <a:t>.</a:t>
            </a:r>
          </a:p>
          <a:p>
            <a:pPr marL="0" indent="0">
              <a:buNone/>
            </a:pPr>
            <a:r>
              <a:rPr lang="cs-CZ" sz="1400" dirty="0" smtClean="0"/>
              <a:t>Myslivec nabil nabyl </a:t>
            </a:r>
            <a:r>
              <a:rPr lang="cs-CZ" sz="1400" dirty="0"/>
              <a:t>pušku.</a:t>
            </a:r>
          </a:p>
          <a:p>
            <a:pPr marL="0" indent="0">
              <a:buNone/>
            </a:pPr>
            <a:r>
              <a:rPr lang="cs-CZ" sz="1400" dirty="0"/>
              <a:t>Pes se  </a:t>
            </a:r>
            <a:r>
              <a:rPr lang="cs-CZ" sz="1400" dirty="0" smtClean="0"/>
              <a:t>lísá lysá .</a:t>
            </a:r>
          </a:p>
          <a:p>
            <a:pPr marL="0" indent="0">
              <a:buNone/>
            </a:pPr>
            <a:r>
              <a:rPr lang="cs-CZ" sz="1400" dirty="0" smtClean="0"/>
              <a:t> Bil byl </a:t>
            </a:r>
            <a:r>
              <a:rPr lang="cs-CZ" sz="1400" dirty="0"/>
              <a:t>jsi dnes celý den doma?</a:t>
            </a:r>
          </a:p>
          <a:p>
            <a:pPr marL="0" indent="0">
              <a:buNone/>
            </a:pPr>
            <a:r>
              <a:rPr lang="cs-CZ" sz="1400" dirty="0" smtClean="0"/>
              <a:t>Potřebujeme sbít zbýt k </a:t>
            </a:r>
            <a:r>
              <a:rPr lang="cs-CZ" sz="1400" dirty="0"/>
              <a:t>sobě dvě prkýnka.</a:t>
            </a:r>
          </a:p>
          <a:p>
            <a:pPr marL="0" indent="0">
              <a:buNone/>
            </a:pPr>
            <a:r>
              <a:rPr lang="cs-CZ" sz="1400" dirty="0"/>
              <a:t>Při bouřce se velmi </a:t>
            </a:r>
            <a:r>
              <a:rPr lang="cs-CZ" sz="1400" dirty="0" smtClean="0"/>
              <a:t>silně blízká blýská.</a:t>
            </a:r>
            <a:r>
              <a:rPr lang="cs-CZ" sz="1400" dirty="0" smtClean="0">
                <a:solidFill>
                  <a:srgbClr val="FF0000"/>
                </a:solidFill>
              </a:rPr>
              <a:t> </a:t>
            </a:r>
            <a:endParaRPr lang="cs-CZ" sz="1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1400" dirty="0"/>
              <a:t>V naší třídě </a:t>
            </a:r>
            <a:r>
              <a:rPr lang="cs-CZ" sz="1400" dirty="0" smtClean="0"/>
              <a:t>ubil  ubyl  </a:t>
            </a:r>
            <a:r>
              <a:rPr lang="cs-CZ" sz="1400" dirty="0"/>
              <a:t>jeden žák.</a:t>
            </a:r>
          </a:p>
          <a:p>
            <a:pPr marL="0" indent="0">
              <a:buNone/>
            </a:pPr>
            <a:r>
              <a:rPr lang="cs-CZ" sz="1400" dirty="0"/>
              <a:t>Byl jsem </a:t>
            </a:r>
            <a:r>
              <a:rPr lang="cs-CZ" sz="1400" dirty="0" smtClean="0"/>
              <a:t>bit byt, </a:t>
            </a:r>
            <a:r>
              <a:rPr lang="cs-CZ" sz="1400" dirty="0"/>
              <a:t>protože jsem lhal.</a:t>
            </a:r>
          </a:p>
          <a:p>
            <a:pPr marL="0" indent="0">
              <a:buNone/>
            </a:pPr>
            <a:r>
              <a:rPr lang="cs-CZ" sz="1400" dirty="0"/>
              <a:t>Na chalupě </a:t>
            </a:r>
            <a:r>
              <a:rPr lang="cs-CZ" sz="1400" dirty="0" smtClean="0"/>
              <a:t>máme bidlo bydlo</a:t>
            </a:r>
            <a:r>
              <a:rPr lang="cs-CZ" sz="1400" dirty="0" smtClean="0">
                <a:solidFill>
                  <a:srgbClr val="FF0000"/>
                </a:solidFill>
              </a:rPr>
              <a:t> </a:t>
            </a:r>
            <a:r>
              <a:rPr lang="cs-CZ" sz="1400" dirty="0"/>
              <a:t>na peřiny.</a:t>
            </a:r>
          </a:p>
          <a:p>
            <a:pPr marL="0" indent="0">
              <a:buNone/>
            </a:pPr>
            <a:r>
              <a:rPr lang="cs-CZ" sz="1400" dirty="0"/>
              <a:t>Černá kachna s bílou lysinkou je </a:t>
            </a:r>
            <a:r>
              <a:rPr lang="cs-CZ" sz="1400" dirty="0" smtClean="0"/>
              <a:t>líska lyska.</a:t>
            </a:r>
            <a:endParaRPr lang="cs-CZ" sz="1400" dirty="0"/>
          </a:p>
          <a:p>
            <a:pPr marL="0" indent="0">
              <a:buNone/>
            </a:pPr>
            <a:r>
              <a:rPr lang="cs-CZ" sz="1400" dirty="0"/>
              <a:t>Malíř nám </a:t>
            </a:r>
            <a:r>
              <a:rPr lang="cs-CZ" sz="1400" dirty="0" smtClean="0"/>
              <a:t>bílí býlí</a:t>
            </a:r>
            <a:r>
              <a:rPr lang="cs-CZ" sz="1400" dirty="0" smtClean="0">
                <a:solidFill>
                  <a:srgbClr val="FF0000"/>
                </a:solidFill>
              </a:rPr>
              <a:t> </a:t>
            </a:r>
            <a:r>
              <a:rPr lang="cs-CZ" sz="1400" dirty="0"/>
              <a:t>poslední místnost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i="1" u="sng" dirty="0"/>
              <a:t>Chybné slovo škrtni</a:t>
            </a:r>
          </a:p>
          <a:p>
            <a:pPr marL="0" indent="0">
              <a:buNone/>
            </a:pPr>
            <a:r>
              <a:rPr lang="cs-CZ" sz="1400" dirty="0"/>
              <a:t>Na věži odbyly odbily  hodiny půlnoc.</a:t>
            </a:r>
          </a:p>
          <a:p>
            <a:pPr marL="0" indent="0">
              <a:buNone/>
            </a:pPr>
            <a:r>
              <a:rPr lang="cs-CZ" sz="1400" dirty="0"/>
              <a:t>Teta je moje blízká blýská příbuzná.</a:t>
            </a:r>
          </a:p>
          <a:p>
            <a:pPr marL="0" indent="0">
              <a:buNone/>
            </a:pPr>
            <a:r>
              <a:rPr lang="cs-CZ" sz="1400" dirty="0"/>
              <a:t>Ve mlýně </a:t>
            </a:r>
            <a:r>
              <a:rPr lang="cs-CZ" sz="1400" dirty="0" smtClean="0"/>
              <a:t>budou </a:t>
            </a:r>
            <a:r>
              <a:rPr lang="cs-CZ" sz="1400" dirty="0"/>
              <a:t>mlít </a:t>
            </a:r>
            <a:r>
              <a:rPr lang="cs-CZ" sz="1400" dirty="0" err="1"/>
              <a:t>mlýt</a:t>
            </a:r>
            <a:r>
              <a:rPr lang="cs-CZ" sz="1400" dirty="0"/>
              <a:t>  hladkou mouku.</a:t>
            </a:r>
          </a:p>
          <a:p>
            <a:pPr marL="0" indent="0">
              <a:buNone/>
            </a:pPr>
            <a:r>
              <a:rPr lang="cs-CZ" sz="1400" dirty="0"/>
              <a:t>Chceme si pořídit nový  bit byt .</a:t>
            </a:r>
          </a:p>
          <a:p>
            <a:pPr marL="0" indent="0">
              <a:buNone/>
            </a:pPr>
            <a:r>
              <a:rPr lang="cs-CZ" sz="1400" dirty="0"/>
              <a:t>Myslivec nabil nabyl pušku.</a:t>
            </a:r>
          </a:p>
          <a:p>
            <a:pPr marL="0" indent="0">
              <a:buNone/>
            </a:pPr>
            <a:r>
              <a:rPr lang="cs-CZ" sz="1400" dirty="0"/>
              <a:t>Pes se  lísá lysá .</a:t>
            </a:r>
          </a:p>
          <a:p>
            <a:pPr marL="0" indent="0">
              <a:buNone/>
            </a:pPr>
            <a:r>
              <a:rPr lang="cs-CZ" sz="1400" dirty="0"/>
              <a:t> Bil byl jsi dnes celý den doma?</a:t>
            </a:r>
          </a:p>
          <a:p>
            <a:pPr marL="0" indent="0">
              <a:buNone/>
            </a:pPr>
            <a:r>
              <a:rPr lang="cs-CZ" sz="1400" dirty="0"/>
              <a:t>Potřebujeme sbít zbýt k sobě dvě prkýnka.</a:t>
            </a:r>
          </a:p>
          <a:p>
            <a:pPr marL="0" indent="0">
              <a:buNone/>
            </a:pPr>
            <a:r>
              <a:rPr lang="cs-CZ" sz="1400" dirty="0"/>
              <a:t>Při bouřce se velmi silně blízká blýská.</a:t>
            </a:r>
            <a:r>
              <a:rPr lang="cs-CZ" sz="14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1400" dirty="0"/>
              <a:t>V naší třídě </a:t>
            </a:r>
            <a:r>
              <a:rPr lang="cs-CZ" sz="1400" dirty="0" smtClean="0"/>
              <a:t>ubil  </a:t>
            </a:r>
            <a:r>
              <a:rPr lang="cs-CZ" sz="1400" dirty="0"/>
              <a:t>ubyl  jeden žák.</a:t>
            </a:r>
          </a:p>
          <a:p>
            <a:pPr marL="0" indent="0">
              <a:buNone/>
            </a:pPr>
            <a:r>
              <a:rPr lang="cs-CZ" sz="1400" dirty="0"/>
              <a:t>Byl jsem bit byt, protože jsem lhal.</a:t>
            </a:r>
          </a:p>
          <a:p>
            <a:pPr marL="0" indent="0">
              <a:buNone/>
            </a:pPr>
            <a:r>
              <a:rPr lang="cs-CZ" sz="1400" dirty="0"/>
              <a:t>Na chalupě máme bidlo bydlo</a:t>
            </a:r>
            <a:r>
              <a:rPr lang="cs-CZ" sz="1400" dirty="0">
                <a:solidFill>
                  <a:srgbClr val="FF0000"/>
                </a:solidFill>
              </a:rPr>
              <a:t> </a:t>
            </a:r>
            <a:r>
              <a:rPr lang="cs-CZ" sz="1400" dirty="0"/>
              <a:t>na peřiny.</a:t>
            </a:r>
          </a:p>
          <a:p>
            <a:pPr marL="0" indent="0">
              <a:buNone/>
            </a:pPr>
            <a:r>
              <a:rPr lang="cs-CZ" sz="1400" dirty="0"/>
              <a:t>Černá kachna s bílou lysinkou je líska lyska.</a:t>
            </a:r>
          </a:p>
          <a:p>
            <a:pPr marL="0" indent="0">
              <a:buNone/>
            </a:pPr>
            <a:r>
              <a:rPr lang="cs-CZ" sz="1400" dirty="0"/>
              <a:t>Malíř nám bílí býlí</a:t>
            </a:r>
            <a:r>
              <a:rPr lang="cs-CZ" sz="1400" dirty="0">
                <a:solidFill>
                  <a:srgbClr val="FF0000"/>
                </a:solidFill>
              </a:rPr>
              <a:t> </a:t>
            </a:r>
            <a:r>
              <a:rPr lang="cs-CZ" sz="1400" dirty="0"/>
              <a:t>poslední místnost.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7257657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431</Words>
  <Application>Microsoft Office PowerPoint</Application>
  <PresentationFormat>Předvádění na obrazovce (4:3)</PresentationFormat>
  <Paragraphs>90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Chybné slovo odsuň. Jak jsi pracoval?</vt:lpstr>
      <vt:lpstr>Chybné slovo odsuň. Jak jsi pracoval?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Učitel</cp:lastModifiedBy>
  <cp:revision>57</cp:revision>
  <dcterms:created xsi:type="dcterms:W3CDTF">2012-01-11T18:03:54Z</dcterms:created>
  <dcterms:modified xsi:type="dcterms:W3CDTF">2012-03-07T16:46:41Z</dcterms:modified>
</cp:coreProperties>
</file>