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65" r:id="rId5"/>
    <p:sldId id="266" r:id="rId6"/>
    <p:sldId id="257" r:id="rId7"/>
    <p:sldId id="267" r:id="rId8"/>
    <p:sldId id="258" r:id="rId9"/>
    <p:sldId id="268" r:id="rId10"/>
    <p:sldId id="260" r:id="rId11"/>
    <p:sldId id="261" r:id="rId12"/>
    <p:sldId id="269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BFD3B-5873-49F1-97D8-8FCB22A778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A5B43-4824-4CE7-87D2-5C6FBED08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DEFINICE FUNKCE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Mgr. Hana </a:t>
            </a:r>
            <a:r>
              <a:rPr lang="cs-CZ" sz="2000" dirty="0" err="1" smtClean="0">
                <a:solidFill>
                  <a:schemeClr val="tx1"/>
                </a:solidFill>
              </a:rPr>
              <a:t>Kuříková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VY_32_INOVACE_02_B_6_Definice funkce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Matematika 9. ročník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31.1.2012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Definice</a:t>
                      </a:r>
                      <a:r>
                        <a:rPr lang="cs-CZ" baseline="0" dirty="0" smtClean="0"/>
                        <a:t> funkce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Definiční</a:t>
                      </a:r>
                      <a:r>
                        <a:rPr lang="cs-CZ" baseline="0" dirty="0" smtClean="0"/>
                        <a:t> obor, </a:t>
                      </a:r>
                      <a:r>
                        <a:rPr lang="cs-CZ" baseline="0" dirty="0" err="1" smtClean="0"/>
                        <a:t>obor</a:t>
                      </a:r>
                      <a:r>
                        <a:rPr lang="cs-CZ" baseline="0" dirty="0" smtClean="0"/>
                        <a:t> hodnot, hodnota funkce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DEFINICE FUNKCE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je funkce?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- různé číselné údaje bývají na sobě závislé</a:t>
            </a:r>
          </a:p>
          <a:p>
            <a:pPr marL="144000">
              <a:buNone/>
            </a:pPr>
            <a:r>
              <a:rPr lang="cs-CZ" sz="2800" dirty="0" smtClean="0"/>
              <a:t>- změní-li se velikost jednoho údaje, změní se velikost druhého údaje</a:t>
            </a:r>
          </a:p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Příklady:</a:t>
            </a:r>
          </a:p>
          <a:p>
            <a:pPr>
              <a:buNone/>
            </a:pPr>
            <a:r>
              <a:rPr lang="cs-CZ" sz="2800" dirty="0" smtClean="0"/>
              <a:t>- množství koupeného zboží a zaplacená částka</a:t>
            </a:r>
          </a:p>
          <a:p>
            <a:pPr>
              <a:buNone/>
            </a:pPr>
            <a:r>
              <a:rPr lang="cs-CZ" sz="2800" dirty="0" smtClean="0"/>
              <a:t>- rychlost vozidla a doba potřebná k projetí určité dráhy</a:t>
            </a:r>
          </a:p>
          <a:p>
            <a:pPr>
              <a:buNone/>
            </a:pPr>
            <a:r>
              <a:rPr lang="cs-CZ" sz="2800" dirty="0" smtClean="0"/>
              <a:t>- obsah čtverce je závislý na velikosti strany čtverce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Uveď další příklady z praxe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z praxe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71612"/>
            <a:ext cx="8715436" cy="4857784"/>
          </a:xfrm>
        </p:spPr>
        <p:txBody>
          <a:bodyPr>
            <a:normAutofit/>
          </a:bodyPr>
          <a:lstStyle/>
          <a:p>
            <a:pPr marL="0" algn="just">
              <a:buNone/>
            </a:pPr>
            <a:r>
              <a:rPr lang="cs-CZ" sz="2800" dirty="0" smtClean="0"/>
              <a:t>Vedoucí školní jídelny vybírala za jeden oběd částku 21 Kč. Aby nemusela stále znovu počítat, kolik korun má požadovat za 1,2,3,…,25 obědů, sestavila si tabulku.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sz="2800" dirty="0" smtClean="0"/>
          </a:p>
          <a:p>
            <a:pPr marL="0">
              <a:buNone/>
            </a:pPr>
            <a:r>
              <a:rPr lang="cs-CZ" sz="2800" dirty="0" smtClean="0"/>
              <a:t>Ke každému číslu1,2,3,..,25 (udávající počet obědů)</a:t>
            </a:r>
          </a:p>
          <a:p>
            <a:pPr marL="0">
              <a:buNone/>
            </a:pPr>
            <a:r>
              <a:rPr lang="cs-CZ" sz="2800" dirty="0" smtClean="0"/>
              <a:t>je v tabulce přiřazeno právě jedno číslo </a:t>
            </a:r>
            <a:r>
              <a:rPr lang="cs-CZ" sz="2800" dirty="0" smtClean="0"/>
              <a:t>(cena </a:t>
            </a:r>
            <a:r>
              <a:rPr lang="cs-CZ" sz="2800" dirty="0" smtClean="0"/>
              <a:t>příslušného obědu).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3195643"/>
          <a:ext cx="3571899" cy="10906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5540"/>
                <a:gridCol w="507770"/>
                <a:gridCol w="507770"/>
                <a:gridCol w="444300"/>
                <a:gridCol w="507770"/>
                <a:gridCol w="588749"/>
              </a:tblGrid>
              <a:tr h="621037">
                <a:tc>
                  <a:txBody>
                    <a:bodyPr/>
                    <a:lstStyle/>
                    <a:p>
                      <a:r>
                        <a:rPr lang="cs-CZ" dirty="0" smtClean="0"/>
                        <a:t>Počet</a:t>
                      </a:r>
                      <a:r>
                        <a:rPr lang="cs-CZ" baseline="0" dirty="0" smtClean="0"/>
                        <a:t>  obědů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</a:tr>
              <a:tr h="450533">
                <a:tc>
                  <a:txBody>
                    <a:bodyPr/>
                    <a:lstStyle/>
                    <a:p>
                      <a:r>
                        <a:rPr lang="cs-CZ" dirty="0" smtClean="0"/>
                        <a:t>Cena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Definice funkce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142984"/>
            <a:ext cx="8715436" cy="4983179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sz="2800" dirty="0" smtClean="0"/>
              <a:t>Sestav tabulku závislosti </a:t>
            </a:r>
            <a:r>
              <a:rPr lang="cs-CZ" sz="2800" dirty="0" smtClean="0"/>
              <a:t>dráhy </a:t>
            </a:r>
            <a:r>
              <a:rPr lang="cs-CZ" sz="2800" dirty="0" smtClean="0"/>
              <a:t>ujeté autem na čase t,</a:t>
            </a:r>
          </a:p>
          <a:p>
            <a:pPr marL="0" algn="just">
              <a:buNone/>
            </a:pPr>
            <a:r>
              <a:rPr lang="cs-CZ" sz="2800" dirty="0" smtClean="0"/>
              <a:t>víš-li, že průměrná rychlost auta je 75 km/h a pro čas t platí t </a:t>
            </a:r>
            <a:r>
              <a:rPr lang="az-Cyrl-AZ" sz="2800" dirty="0" smtClean="0"/>
              <a:t>є</a:t>
            </a:r>
            <a:r>
              <a:rPr lang="cs-CZ" sz="2800" dirty="0" smtClean="0"/>
              <a:t> </a:t>
            </a:r>
            <a:r>
              <a:rPr lang="en-US" sz="2800" dirty="0" smtClean="0"/>
              <a:t>{ 1h, 2h, 3h, 4h, 5h </a:t>
            </a:r>
            <a:r>
              <a:rPr lang="en-US" sz="2800" dirty="0" smtClean="0"/>
              <a:t>}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pPr marL="0">
              <a:buNone/>
            </a:pPr>
            <a:endParaRPr lang="cs-CZ" sz="2800" dirty="0"/>
          </a:p>
          <a:p>
            <a:pPr marL="0">
              <a:buNone/>
            </a:pPr>
            <a:endParaRPr lang="en-US" sz="2800" dirty="0" smtClean="0"/>
          </a:p>
          <a:p>
            <a:pPr marL="0">
              <a:buNone/>
            </a:pPr>
            <a:endParaRPr lang="en-US" sz="2800" dirty="0"/>
          </a:p>
          <a:p>
            <a:pPr marL="0">
              <a:buNone/>
            </a:pPr>
            <a:endParaRPr lang="en-US" sz="2800" dirty="0" smtClean="0"/>
          </a:p>
          <a:p>
            <a:pPr marL="0">
              <a:buNone/>
            </a:pPr>
            <a:r>
              <a:rPr lang="en-US" sz="2800" dirty="0" err="1" smtClean="0">
                <a:solidFill>
                  <a:srgbClr val="FF0000"/>
                </a:solidFill>
              </a:rPr>
              <a:t>Funkc</a:t>
            </a:r>
            <a:r>
              <a:rPr lang="cs-CZ" sz="2800" dirty="0" smtClean="0">
                <a:solidFill>
                  <a:srgbClr val="FF0000"/>
                </a:solidFill>
              </a:rPr>
              <a:t>í  f nazýváme přiřazení, které každému prvku dané množiny D přiřazuje právě jedno reálné číslo. Množinu D nazýváme definiční obor funkce.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3071810"/>
          <a:ext cx="5834082" cy="1214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2347"/>
                <a:gridCol w="972347"/>
                <a:gridCol w="972347"/>
                <a:gridCol w="972347"/>
                <a:gridCol w="972347"/>
                <a:gridCol w="972347"/>
              </a:tblGrid>
              <a:tr h="642942">
                <a:tc>
                  <a:txBody>
                    <a:bodyPr/>
                    <a:lstStyle/>
                    <a:p>
                      <a:r>
                        <a:rPr lang="en-US" dirty="0" smtClean="0"/>
                        <a:t>t</a:t>
                      </a:r>
                      <a:r>
                        <a:rPr lang="cs-CZ" dirty="0" smtClean="0"/>
                        <a:t> </a:t>
                      </a:r>
                      <a:r>
                        <a:rPr lang="en-US" dirty="0" smtClean="0"/>
                        <a:t>[ h 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en-US" dirty="0" smtClean="0"/>
                        <a:t>s [</a:t>
                      </a:r>
                      <a:r>
                        <a:rPr lang="en-US" baseline="0" dirty="0" smtClean="0"/>
                        <a:t>km/h]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D – definiční obor</a:t>
            </a:r>
            <a:r>
              <a:rPr lang="cs-CZ" dirty="0" smtClean="0"/>
              <a:t> – hodnoty proměnné x</a:t>
            </a:r>
            <a:r>
              <a:rPr lang="cs-CZ" sz="2000" dirty="0" smtClean="0"/>
              <a:t> (nezávislé)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   - osa x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 – obor hodnot </a:t>
            </a:r>
            <a:r>
              <a:rPr lang="cs-CZ" dirty="0" smtClean="0"/>
              <a:t>– hodnoty proměnné y </a:t>
            </a:r>
            <a:r>
              <a:rPr lang="cs-CZ" sz="2000" dirty="0" smtClean="0"/>
              <a:t>(závislé)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- osa 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Zapište množinu hodnot funkce y = 2.x</a:t>
            </a:r>
          </a:p>
          <a:p>
            <a:pPr>
              <a:buNone/>
            </a:pPr>
            <a:r>
              <a:rPr lang="cs-CZ" dirty="0" smtClean="0"/>
              <a:t>D =</a:t>
            </a:r>
            <a:r>
              <a:rPr lang="en-US" dirty="0" smtClean="0"/>
              <a:t>{ -3, -2, -1, 0, 1, 2, 3 }</a:t>
            </a:r>
            <a:r>
              <a:rPr lang="cs-CZ" dirty="0" smtClean="0"/>
              <a:t> hodnoty proměnné x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2000" dirty="0" smtClean="0"/>
              <a:t>dosadíme za x a vypočítáme y</a:t>
            </a:r>
            <a:endParaRPr lang="cs-CZ" sz="2000" dirty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 =</a:t>
            </a:r>
            <a:r>
              <a:rPr lang="en-US" dirty="0" smtClean="0">
                <a:solidFill>
                  <a:srgbClr val="FF0000"/>
                </a:solidFill>
              </a:rPr>
              <a:t>{ -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en-US" dirty="0" smtClean="0">
                <a:solidFill>
                  <a:srgbClr val="FF0000"/>
                </a:solidFill>
              </a:rPr>
              <a:t>, -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en-US" dirty="0" smtClean="0">
                <a:solidFill>
                  <a:srgbClr val="FF0000"/>
                </a:solidFill>
              </a:rPr>
              <a:t>, -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en-US" dirty="0" smtClean="0">
                <a:solidFill>
                  <a:srgbClr val="FF0000"/>
                </a:solidFill>
              </a:rPr>
              <a:t>, </a:t>
            </a:r>
            <a:r>
              <a:rPr lang="cs-CZ" dirty="0">
                <a:solidFill>
                  <a:srgbClr val="FF0000"/>
                </a:solidFill>
              </a:rPr>
              <a:t>0</a:t>
            </a:r>
            <a:r>
              <a:rPr lang="en-US" dirty="0" smtClean="0">
                <a:solidFill>
                  <a:srgbClr val="FF0000"/>
                </a:solidFill>
              </a:rPr>
              <a:t>, </a:t>
            </a:r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en-US" dirty="0" smtClean="0">
                <a:solidFill>
                  <a:srgbClr val="FF0000"/>
                </a:solidFill>
              </a:rPr>
              <a:t>, </a:t>
            </a:r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en-US" dirty="0" smtClean="0">
                <a:solidFill>
                  <a:srgbClr val="FF0000"/>
                </a:solidFill>
              </a:rPr>
              <a:t>, </a:t>
            </a:r>
            <a:r>
              <a:rPr lang="cs-CZ" dirty="0">
                <a:solidFill>
                  <a:srgbClr val="FF0000"/>
                </a:solidFill>
              </a:rPr>
              <a:t>6</a:t>
            </a:r>
            <a:r>
              <a:rPr lang="en-US" dirty="0" smtClean="0">
                <a:solidFill>
                  <a:srgbClr val="FF0000"/>
                </a:solidFill>
              </a:rPr>
              <a:t> }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Zadání funkce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50006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Funkce je dána: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rgbClr val="7030A0"/>
                </a:solidFill>
              </a:rPr>
              <a:t>PŘEDPISEM</a:t>
            </a:r>
            <a:r>
              <a:rPr lang="cs-CZ" dirty="0" smtClean="0"/>
              <a:t> </a:t>
            </a:r>
            <a:r>
              <a:rPr lang="cs-CZ" dirty="0" smtClean="0"/>
              <a:t>(vzorcem</a:t>
            </a:r>
            <a:r>
              <a:rPr lang="cs-CZ" dirty="0" smtClean="0"/>
              <a:t>, rovnicí)</a:t>
            </a:r>
          </a:p>
          <a:p>
            <a:pPr>
              <a:buNone/>
            </a:pPr>
            <a:r>
              <a:rPr lang="cs-CZ" dirty="0" smtClean="0"/>
              <a:t>					 y = 3x + 4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7030A0"/>
                </a:solidFill>
              </a:rPr>
              <a:t>TABULKOU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7030A0"/>
                </a:solidFill>
              </a:rPr>
              <a:t>GRAFEM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14876" y="3500438"/>
          <a:ext cx="2928960" cy="857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2240"/>
                <a:gridCol w="732240"/>
                <a:gridCol w="732240"/>
                <a:gridCol w="73224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šipka 5"/>
          <p:cNvCxnSpPr/>
          <p:nvPr/>
        </p:nvCxnSpPr>
        <p:spPr>
          <a:xfrm>
            <a:off x="4429124" y="5715016"/>
            <a:ext cx="314327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4249735" y="5464983"/>
            <a:ext cx="2072496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 flipH="1" flipV="1">
            <a:off x="4179091" y="5036355"/>
            <a:ext cx="1857388" cy="78581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929190" y="435769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15206" y="5715016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Vyjádření funkce tabulkou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Tabulka</a:t>
            </a:r>
            <a:r>
              <a:rPr lang="cs-CZ" dirty="0" smtClean="0"/>
              <a:t> - vyjadřuje závislost dvou veličin</a:t>
            </a:r>
          </a:p>
          <a:p>
            <a:pPr>
              <a:buNone/>
            </a:pPr>
            <a:r>
              <a:rPr lang="cs-CZ" dirty="0" smtClean="0"/>
              <a:t>		     - obsahuje dvě množiny čísel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hodnoty proměnné x  (dané nebo volíme)</a:t>
            </a:r>
          </a:p>
          <a:p>
            <a:pPr>
              <a:buNone/>
            </a:pPr>
            <a:r>
              <a:rPr lang="cs-CZ" dirty="0" smtClean="0"/>
              <a:t>funkční hodnoty  y (vypočítáme pomocí x)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následujících tabulkách zjisti, zda určují funkci:</a:t>
            </a:r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sz="2400" dirty="0" smtClean="0">
                <a:solidFill>
                  <a:srgbClr val="FF0000"/>
                </a:solidFill>
              </a:rPr>
              <a:t>ano, je funkce</a:t>
            </a:r>
          </a:p>
          <a:p>
            <a:pPr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				ke každému x 							existuje jedno y</a:t>
            </a:r>
          </a:p>
          <a:p>
            <a:pPr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	</a:t>
            </a: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ne, není funkce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</a:t>
            </a: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		pro x=0 je y =3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							pro x=0 je y=6</a:t>
            </a:r>
          </a:p>
          <a:p>
            <a:pPr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		ano, je funkce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9" y="1285860"/>
          <a:ext cx="4286276" cy="1071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1597"/>
                <a:gridCol w="711597"/>
                <a:gridCol w="711597"/>
                <a:gridCol w="711597"/>
                <a:gridCol w="711597"/>
                <a:gridCol w="728291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14349" y="2714620"/>
          <a:ext cx="4310110" cy="1071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5554"/>
                <a:gridCol w="715554"/>
                <a:gridCol w="715554"/>
                <a:gridCol w="715554"/>
                <a:gridCol w="715554"/>
                <a:gridCol w="732340"/>
              </a:tblGrid>
              <a:tr h="535785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535785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14348" y="4140200"/>
          <a:ext cx="4429159" cy="1146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318"/>
                <a:gridCol w="735318"/>
                <a:gridCol w="735318"/>
                <a:gridCol w="735318"/>
                <a:gridCol w="735318"/>
                <a:gridCol w="752569"/>
              </a:tblGrid>
              <a:tr h="64034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505847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721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1.	Sestav tabulku závislosti objemu krychle na délce její hrany</a:t>
            </a:r>
          </a:p>
          <a:p>
            <a:pPr>
              <a:buNone/>
            </a:pPr>
            <a:r>
              <a:rPr lang="cs-CZ" sz="2400" dirty="0" smtClean="0"/>
              <a:t> 	a </a:t>
            </a:r>
            <a:r>
              <a:rPr lang="az-Cyrl-AZ" sz="2400" dirty="0" smtClean="0"/>
              <a:t>є</a:t>
            </a:r>
            <a:r>
              <a:rPr lang="cs-CZ" sz="2400" dirty="0" smtClean="0"/>
              <a:t> </a:t>
            </a:r>
            <a:r>
              <a:rPr lang="en-US" sz="2400" dirty="0" smtClean="0"/>
              <a:t>{ 1cm, 2cm, 3cm, 4cm, 5cm, 10 cm }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2. Zapiš množinu hodnot funkce y = 4x – 5,</a:t>
            </a:r>
          </a:p>
          <a:p>
            <a:pPr>
              <a:buNone/>
            </a:pPr>
            <a:r>
              <a:rPr lang="cs-CZ" sz="2400" dirty="0" smtClean="0"/>
              <a:t>	jestliže definiční obor dané funkce </a:t>
            </a:r>
          </a:p>
          <a:p>
            <a:pPr>
              <a:buNone/>
            </a:pPr>
            <a:r>
              <a:rPr lang="cs-CZ" sz="2400" dirty="0" smtClean="0"/>
              <a:t>	D =</a:t>
            </a:r>
            <a:r>
              <a:rPr lang="en-US" sz="2400" dirty="0" smtClean="0"/>
              <a:t> { </a:t>
            </a:r>
            <a:r>
              <a:rPr lang="cs-CZ" sz="2400" dirty="0" smtClean="0"/>
              <a:t>0, 1, 2, -1,-2, -3, -4, 3, 4, 5, -5</a:t>
            </a:r>
            <a:r>
              <a:rPr lang="en-US" sz="2400" dirty="0" smtClean="0"/>
              <a:t> }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3. </a:t>
            </a:r>
            <a:r>
              <a:rPr lang="cs-CZ" sz="2400" dirty="0" smtClean="0"/>
              <a:t>Urči, </a:t>
            </a:r>
            <a:r>
              <a:rPr lang="cs-CZ" sz="2400" dirty="0" smtClean="0"/>
              <a:t>zda jde o tabulky funkcí:</a:t>
            </a:r>
          </a:p>
          <a:p>
            <a:pPr>
              <a:buNone/>
            </a:pPr>
            <a:r>
              <a:rPr lang="cs-CZ" sz="2400" dirty="0" smtClean="0"/>
              <a:t>a)					c)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b)					</a:t>
            </a:r>
          </a:p>
          <a:p>
            <a:pPr>
              <a:buNone/>
            </a:pPr>
            <a:r>
              <a:rPr lang="cs-CZ" sz="2400" dirty="0" smtClean="0"/>
              <a:t>					d)</a:t>
            </a:r>
          </a:p>
          <a:p>
            <a:pPr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100" y="4500570"/>
          <a:ext cx="214314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"/>
                <a:gridCol w="428628"/>
                <a:gridCol w="428628"/>
                <a:gridCol w="428628"/>
                <a:gridCol w="428628"/>
              </a:tblGrid>
              <a:tr h="33004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30041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00100" y="5715016"/>
          <a:ext cx="214314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"/>
                <a:gridCol w="428628"/>
                <a:gridCol w="428628"/>
                <a:gridCol w="428628"/>
                <a:gridCol w="428628"/>
              </a:tblGrid>
              <a:tr h="33004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30041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43438" y="4500570"/>
          <a:ext cx="214314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"/>
                <a:gridCol w="428628"/>
                <a:gridCol w="428628"/>
                <a:gridCol w="428628"/>
                <a:gridCol w="428628"/>
              </a:tblGrid>
              <a:tr h="33004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30041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714876" y="5715016"/>
          <a:ext cx="214314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"/>
                <a:gridCol w="428628"/>
                <a:gridCol w="428628"/>
                <a:gridCol w="428628"/>
                <a:gridCol w="428628"/>
              </a:tblGrid>
              <a:tr h="33004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30041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</a:t>
            </a:r>
            <a:r>
              <a:rPr lang="en-US" dirty="0" smtClean="0"/>
              <a:t>{-5,-1,3,-9,-13,-17,-21,7,11,15,-25}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a) ano			c) ano</a:t>
            </a:r>
          </a:p>
          <a:p>
            <a:pPr>
              <a:buNone/>
            </a:pPr>
            <a:r>
              <a:rPr lang="cs-CZ" dirty="0" smtClean="0"/>
              <a:t>	b) ne			d) ne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100" y="1500174"/>
          <a:ext cx="6357984" cy="10001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9664"/>
                <a:gridCol w="1059664"/>
                <a:gridCol w="1059664"/>
                <a:gridCol w="1059664"/>
                <a:gridCol w="1059664"/>
                <a:gridCol w="1059664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1000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  <a:endParaRPr lang="cs-CZ" sz="2400" dirty="0" smtClean="0"/>
          </a:p>
          <a:p>
            <a:pPr algn="just">
              <a:buNone/>
            </a:pPr>
            <a:r>
              <a:rPr lang="cs-CZ" sz="2400" dirty="0" smtClean="0"/>
              <a:t>	V této prezentaci se žáci seznamují s pojmy funkce, definiční obor funkce a obor hodnot funkce. Zatím nepracují s grafem, ale pouze s tabulkou nebo předpisem. Žáci na základě definice funkce určují zda jde o funkci či nikoli.</a:t>
            </a:r>
          </a:p>
          <a:p>
            <a:pPr algn="just">
              <a:buNone/>
            </a:pPr>
            <a:r>
              <a:rPr lang="cs-CZ" sz="2400" dirty="0" smtClean="0"/>
              <a:t>	Je důležité, aby zdůvodnili proč je to funkce nebo není. </a:t>
            </a:r>
          </a:p>
          <a:p>
            <a:pPr algn="just">
              <a:buNone/>
            </a:pPr>
            <a:r>
              <a:rPr lang="cs-CZ" sz="2400" dirty="0" smtClean="0"/>
              <a:t>	V závěru mají zadány tři úlohy, které řeší  samostatně. Kontrola proběhne na interaktivní tabuli.</a:t>
            </a:r>
          </a:p>
          <a:p>
            <a:pPr marL="0">
              <a:buNone/>
            </a:pPr>
            <a:r>
              <a:rPr lang="cs-CZ" sz="2400" b="1" u="sng" dirty="0" smtClean="0"/>
              <a:t>Použité zdroje:</a:t>
            </a:r>
          </a:p>
          <a:p>
            <a:pPr>
              <a:buNone/>
            </a:pPr>
            <a:r>
              <a:rPr lang="cs-CZ" sz="2400" dirty="0" smtClean="0"/>
              <a:t>Karel Kindl: Matematika- Přehled učiva základní školy, vydání 3., Praha 1980, Státní pedagogické nakladatelství, počet stran 408 ,SPN 5-43-11/3, 14-388-80</a:t>
            </a:r>
          </a:p>
          <a:p>
            <a:pPr>
              <a:buNone/>
            </a:pPr>
            <a:r>
              <a:rPr lang="cs-CZ" sz="2400" dirty="0" smtClean="0"/>
              <a:t>	Odvárko Oldřich- Kadleček Jiří:  Matematika pro 9. ročník ZŠ  2.díl , 1.vydání 2000,  </a:t>
            </a:r>
            <a:r>
              <a:rPr lang="cs-CZ" sz="2400" dirty="0" err="1" smtClean="0"/>
              <a:t>Prometheus</a:t>
            </a:r>
            <a:r>
              <a:rPr lang="cs-CZ" sz="2400" smtClean="0"/>
              <a:t>, počet stran 91, ISBN 80-7196-208-2</a:t>
            </a:r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453</Words>
  <Application>Microsoft Office PowerPoint</Application>
  <PresentationFormat>Předvádění na obrazovce (4:3)</PresentationFormat>
  <Paragraphs>236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DEFINICE FUNKCE</vt:lpstr>
      <vt:lpstr>Snímek 2</vt:lpstr>
      <vt:lpstr>DEFINICE FUNKCE</vt:lpstr>
      <vt:lpstr>Co je funkce?</vt:lpstr>
      <vt:lpstr>Příklad z praxe</vt:lpstr>
      <vt:lpstr>Definice funkce</vt:lpstr>
      <vt:lpstr>Snímek 7</vt:lpstr>
      <vt:lpstr>Zadání funkce</vt:lpstr>
      <vt:lpstr>Vyjádření funkce tabulkou </vt:lpstr>
      <vt:lpstr>Snímek 10</vt:lpstr>
      <vt:lpstr>Procvičení</vt:lpstr>
      <vt:lpstr>Řešení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Vaclav</dc:creator>
  <cp:lastModifiedBy>expert</cp:lastModifiedBy>
  <cp:revision>34</cp:revision>
  <dcterms:created xsi:type="dcterms:W3CDTF">2012-01-31T19:42:58Z</dcterms:created>
  <dcterms:modified xsi:type="dcterms:W3CDTF">2012-03-07T18:31:06Z</dcterms:modified>
</cp:coreProperties>
</file>