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5"/>
  </p:notesMasterIdLst>
  <p:sldIdLst>
    <p:sldId id="256" r:id="rId2"/>
    <p:sldId id="25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992" y="-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NÁZEV:VY_52_INOVACE_06_Přírodopis 7.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Risk-obojživelníci, plazi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NÁZEV:VY_52_INOVACE_06_Přírodopis 7.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Risk-obojživelníci, plazi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sni%C4%8Dka_zelen%C3%A1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lok_skvrnit%C3%BD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mije_obecn%C3%A1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%C5%A1t%C4%9Brka_zelen%C3%A1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reta_prav%C3%A1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bra_indick%C3%A1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elva_%C5%BElutohn%C4%9Bd%C3%A1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319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http://cs.wikipedia.org/wiki/Rosni%C4%8Dka_zelen%C3%A1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http://cs.wikipedia.org/wiki/Mlok_skvrnit%C3%BD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http://cs.wikipedia.org/wiki/Zmije_obecn%C3%A1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http://cs.wikipedia.org/wiki/Je%C5%A1t%C4%9Brka_zelen%C3%A1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http://cs.wikipedia.org/wiki/Kareta_prav%C3%A1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http://cs.wikipedia.org/wiki/Kobra_indick%C3%A1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http://cs.wikipedia.org/wiki/%C5%BDelva_%C5%BElutohn%C4%9Bd%C3%A1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22.xml"/><Relationship Id="rId18" Type="http://schemas.openxmlformats.org/officeDocument/2006/relationships/slide" Target="slide15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21.xml"/><Relationship Id="rId17" Type="http://schemas.openxmlformats.org/officeDocument/2006/relationships/slide" Target="slide14.xml"/><Relationship Id="rId2" Type="http://schemas.openxmlformats.org/officeDocument/2006/relationships/slide" Target="slide5.xml"/><Relationship Id="rId16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20.xml"/><Relationship Id="rId5" Type="http://schemas.openxmlformats.org/officeDocument/2006/relationships/slide" Target="slide9.xml"/><Relationship Id="rId15" Type="http://schemas.openxmlformats.org/officeDocument/2006/relationships/slide" Target="slide12.xml"/><Relationship Id="rId10" Type="http://schemas.openxmlformats.org/officeDocument/2006/relationships/slide" Target="slide19.xml"/><Relationship Id="rId19" Type="http://schemas.openxmlformats.org/officeDocument/2006/relationships/slide" Target="slide16.xml"/><Relationship Id="rId4" Type="http://schemas.openxmlformats.org/officeDocument/2006/relationships/slide" Target="slide7.xml"/><Relationship Id="rId9" Type="http://schemas.openxmlformats.org/officeDocument/2006/relationships/slide" Target="slide18.xml"/><Relationship Id="rId14" Type="http://schemas.openxmlformats.org/officeDocument/2006/relationships/slide" Target="slide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179744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Hra Risk slouží k opakování učiva – obojživelníci, plazi</a:t>
            </a:r>
          </a:p>
          <a:p>
            <a:r>
              <a:rPr lang="cs-CZ" dirty="0" smtClean="0"/>
              <a:t>Pravidla: Žáci jsou rozděleni do 3 skupin, každá skupina si postupně vybírá otázky, pokud odpoví správně, získávají body. Vyhrává skupina s největším počtem bodů.</a:t>
            </a:r>
          </a:p>
          <a:p>
            <a:r>
              <a:rPr lang="cs-CZ" dirty="0"/>
              <a:t>Po kliknutí na vybrané pole s body se zobrazí otázka, na kterou žáci odpoví, po odpovědi, učitel klikne na políčko odpověď a zobrazí se správná odpověď na otázku. Na hrací pole s nabídkou otázek se učitel dostane kliknutím na šipku zpět.</a:t>
            </a:r>
          </a:p>
          <a:p>
            <a:r>
              <a:rPr lang="cs-CZ" dirty="0"/>
              <a:t>Pole s body, které už bylo vybráno se zbarví fialově.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5000" dirty="0" smtClean="0">
                <a:latin typeface="Times New Roman" pitchFamily="18" charset="0"/>
                <a:cs typeface="Times New Roman" pitchFamily="18" charset="0"/>
              </a:rPr>
              <a:t>Risk</a:t>
            </a:r>
            <a:endParaRPr lang="cs-CZ" sz="2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28596" y="357166"/>
            <a:ext cx="2643206" cy="17859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28596" y="2500306"/>
            <a:ext cx="2643206" cy="185738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28596" y="4714884"/>
            <a:ext cx="2643206" cy="1857388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00034" y="785794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cap="all" dirty="0" smtClean="0"/>
              <a:t>Obojživelníci</a:t>
            </a:r>
            <a:endParaRPr lang="cs-CZ" sz="2800" cap="all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3143248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PLAZI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5143512"/>
            <a:ext cx="21431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cap="all" dirty="0" smtClean="0"/>
              <a:t>ZASTUPCI PLAZŮ</a:t>
            </a:r>
            <a:endParaRPr lang="cs-CZ" sz="3200" cap="all" dirty="0"/>
          </a:p>
        </p:txBody>
      </p:sp>
      <p:sp>
        <p:nvSpPr>
          <p:cNvPr id="10" name="Zaoblený obdélník 9">
            <a:hlinkClick r:id="rId2" action="ppaction://hlinksldjump"/>
          </p:cNvPr>
          <p:cNvSpPr/>
          <p:nvPr/>
        </p:nvSpPr>
        <p:spPr>
          <a:xfrm>
            <a:off x="3224341" y="492228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2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1467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3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143504" y="500042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4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Zaoblený obdélník 14">
            <a:hlinkClick r:id="rId5" action="ppaction://hlinksldjump"/>
          </p:cNvPr>
          <p:cNvSpPr/>
          <p:nvPr/>
        </p:nvSpPr>
        <p:spPr>
          <a:xfrm>
            <a:off x="7146535" y="492228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5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Zaoblený obdélník 15">
            <a:hlinkClick r:id="rId6" action="ppaction://hlinksldjump"/>
          </p:cNvPr>
          <p:cNvSpPr/>
          <p:nvPr/>
        </p:nvSpPr>
        <p:spPr>
          <a:xfrm>
            <a:off x="5143504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6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768" y="1285860"/>
            <a:ext cx="1785950" cy="7143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7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1467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8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1467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9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3504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0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3504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1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143768" y="2643182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2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143768" y="3429000"/>
            <a:ext cx="1785950" cy="7143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3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21467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4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1467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5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43504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6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3504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7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>
            <a:hlinkClick r:id="rId12" action="ppaction://hlinksldjump"/>
          </p:cNvPr>
          <p:cNvSpPr/>
          <p:nvPr/>
        </p:nvSpPr>
        <p:spPr>
          <a:xfrm>
            <a:off x="714376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8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14376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9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cs-CZ" sz="4800" b="1" dirty="0" smtClean="0">
                <a:latin typeface="Tahoma" pitchFamily="34" charset="0"/>
              </a:rPr>
              <a:t>Čím dýchají obojživelníci?</a:t>
            </a:r>
            <a:endParaRPr lang="cs-CZ" sz="4800" b="1" dirty="0">
              <a:latin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8581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800" dirty="0" smtClean="0">
                <a:latin typeface="Tahoma" pitchFamily="34" charset="0"/>
              </a:rPr>
              <a:t>Dospělci plícemi </a:t>
            </a:r>
          </a:p>
          <a:p>
            <a:pPr algn="ctr">
              <a:spcBef>
                <a:spcPct val="50000"/>
              </a:spcBef>
            </a:pPr>
            <a:r>
              <a:rPr lang="cs-CZ" sz="4800" dirty="0" smtClean="0">
                <a:latin typeface="Tahoma" pitchFamily="34" charset="0"/>
              </a:rPr>
              <a:t>a povrchem těla</a:t>
            </a:r>
          </a:p>
          <a:p>
            <a:pPr algn="ctr">
              <a:spcBef>
                <a:spcPct val="50000"/>
              </a:spcBef>
            </a:pPr>
            <a:r>
              <a:rPr lang="cs-CZ" sz="4800" dirty="0" smtClean="0">
                <a:latin typeface="Tahoma" pitchFamily="34" charset="0"/>
              </a:rPr>
              <a:t>Pulci žábrami</a:t>
            </a:r>
            <a:endParaRPr lang="cs-CZ" sz="4800" dirty="0"/>
          </a:p>
        </p:txBody>
      </p:sp>
      <p:sp>
        <p:nvSpPr>
          <p:cNvPr id="8" name="Šipka doprava 7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cs-CZ" sz="4800" b="1" dirty="0" smtClean="0">
                <a:latin typeface="Tahoma" pitchFamily="34" charset="0"/>
              </a:rPr>
              <a:t>Co je to kloaka?</a:t>
            </a:r>
            <a:endParaRPr lang="cs-CZ" sz="4800" b="1" dirty="0">
              <a:latin typeface="Tahoma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85818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ahoma" pitchFamily="34" charset="0"/>
              </a:rPr>
              <a:t>Společný vývod pro soustavu trávicí,</a:t>
            </a:r>
          </a:p>
          <a:p>
            <a:r>
              <a:rPr lang="cs-CZ" sz="4800" dirty="0" smtClean="0">
                <a:latin typeface="Tahoma" pitchFamily="34" charset="0"/>
              </a:rPr>
              <a:t> vylučovací,</a:t>
            </a:r>
          </a:p>
          <a:p>
            <a:r>
              <a:rPr lang="cs-CZ" sz="4800" dirty="0" smtClean="0">
                <a:latin typeface="Tahoma" pitchFamily="34" charset="0"/>
              </a:rPr>
              <a:t> rozmnožovací</a:t>
            </a:r>
          </a:p>
          <a:p>
            <a:endParaRPr lang="cs-CZ" sz="4800" dirty="0"/>
          </a:p>
        </p:txBody>
      </p:sp>
      <p:sp>
        <p:nvSpPr>
          <p:cNvPr id="7" name="Šipka doprava 6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cs-CZ" sz="4800" b="1" dirty="0" smtClean="0">
                <a:latin typeface="Tahoma" pitchFamily="34" charset="0"/>
              </a:rPr>
              <a:t>Popiš rozmnožování obojživelníků</a:t>
            </a:r>
            <a:endParaRPr lang="cs-CZ" sz="4800" b="1" dirty="0">
              <a:latin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800" dirty="0" smtClean="0">
                <a:latin typeface="Tahoma" pitchFamily="34" charset="0"/>
              </a:rPr>
              <a:t>Mimotělní, ve vodě………….</a:t>
            </a:r>
            <a:endParaRPr lang="cs-CZ" sz="4800" dirty="0">
              <a:latin typeface="Tahoma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 jakých částí se skládá srdce obojživelníků?</a:t>
            </a:r>
            <a:endParaRPr lang="cs-CZ" sz="4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2857496"/>
            <a:ext cx="6572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800" dirty="0" smtClean="0">
                <a:latin typeface="Tahoma" pitchFamily="34" charset="0"/>
              </a:rPr>
              <a:t>Srdce má 2 předsíně a 1 komoru </a:t>
            </a:r>
            <a:endParaRPr lang="cs-CZ" sz="4800" dirty="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 se jmenuje obojživelník na obrázku?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34290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Rosnička zelená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4" y="1571612"/>
            <a:ext cx="4857784" cy="3872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5000628" y="571501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 se jmenuje obojživelník na obrázku?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3143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Mlok skvrnitý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482" name="Picture 2" descr="Soubor:Mlok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09963" y="1428736"/>
            <a:ext cx="5334037" cy="40005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714876" y="564357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>
                <a:latin typeface="Tahoma" pitchFamily="34" charset="0"/>
              </a:rPr>
              <a:t>Vyjmenuj 2 jedovaté hady a 2 nejedovaté hady</a:t>
            </a:r>
            <a:endParaRPr lang="cs-CZ" b="1" dirty="0">
              <a:latin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464347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dirty="0" smtClean="0">
                <a:latin typeface="Tahoma" pitchFamily="34" charset="0"/>
              </a:rPr>
              <a:t>Jedovatí: zmije, kobra, chřestýš…</a:t>
            </a:r>
          </a:p>
          <a:p>
            <a:pPr algn="ctr">
              <a:spcBef>
                <a:spcPct val="50000"/>
              </a:spcBef>
            </a:pPr>
            <a:r>
              <a:rPr lang="cs-CZ" sz="3600" dirty="0" smtClean="0">
                <a:latin typeface="Tahoma" pitchFamily="34" charset="0"/>
              </a:rPr>
              <a:t>Nejedovatí: užovka, krajta, anakonda, hroznýš…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 se jmenuje plaz na obrázku?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3071810"/>
            <a:ext cx="32147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Zmije obecná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7410" name="Picture 2" descr="Soubor:Viperaberus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1428736"/>
            <a:ext cx="5286380" cy="396478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214942" y="564357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 se jmenuje plaz na obrázku?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30003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Ještěrka zelená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57884" y="585789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pic>
        <p:nvPicPr>
          <p:cNvPr id="15362" name="Picture 2" descr="Soubor:JesterkaZelen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1500174"/>
            <a:ext cx="5143483" cy="38576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 se jmenuje plaz na obrázku?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30003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Kareta pravá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00760" y="5500702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pic>
        <p:nvPicPr>
          <p:cNvPr id="13314" name="Picture 2" descr="Soubor:Tortue imbriqueeld4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86182" y="1500174"/>
            <a:ext cx="5143504" cy="3857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 se jmenuje plaz na obrázku?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5005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3214686"/>
            <a:ext cx="30003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Kobra indická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3306" y="6143644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pic>
        <p:nvPicPr>
          <p:cNvPr id="11266" name="Picture 2" descr="Soubor:Cobra hood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1571612"/>
            <a:ext cx="3048000" cy="5057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 se jmenuje plaz na obrázku?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3429000"/>
            <a:ext cx="3143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Želva žlutohnědá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0760" y="571501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pic>
        <p:nvPicPr>
          <p:cNvPr id="9218" name="Picture 2" descr="Soubor:Nabeulensis sarda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05256" y="1643050"/>
            <a:ext cx="5238744" cy="39290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 je to regenerace?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3" y="3071810"/>
            <a:ext cx="77857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Schopnost dorůstání poškozených částí těla</a:t>
            </a:r>
          </a:p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Např. regenerace ocasu u ještěrek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47251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 je to pohlavní dvoutvárnost a u kterého plaza ji můžeme pozorovat?</a:t>
            </a:r>
            <a:endParaRPr lang="cs-CZ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62151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Samička má jiný vzhled než sameček, </a:t>
            </a:r>
          </a:p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např. ještěrka zelená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 je to </a:t>
            </a:r>
            <a:r>
              <a:rPr lang="cs-CZ" sz="4800" b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svlečka</a:t>
            </a:r>
            <a:r>
              <a:rPr lang="cs-CZ" sz="4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cs-CZ" sz="4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7643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Svléknutá kůže od hada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 jakému oplození dochází při rozmnožování plazů?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Vnitřnímu</a:t>
            </a:r>
            <a:endParaRPr lang="cs-CZ" sz="4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>
                <a:latin typeface="Tahoma" pitchFamily="34" charset="0"/>
              </a:rPr>
              <a:t>Popiš srdce krokodýla</a:t>
            </a:r>
            <a:endParaRPr lang="cs-CZ" b="1" dirty="0">
              <a:latin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3071810"/>
            <a:ext cx="864399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800" dirty="0" smtClean="0">
                <a:latin typeface="Tahoma" pitchFamily="34" charset="0"/>
              </a:rPr>
              <a:t>Srdce je rozděleno na 4 části (2 předsíně,2 komory)</a:t>
            </a:r>
          </a:p>
          <a:p>
            <a:pPr algn="ctr">
              <a:spcBef>
                <a:spcPct val="50000"/>
              </a:spcBef>
            </a:pPr>
            <a:r>
              <a:rPr lang="cs-CZ" sz="4800" dirty="0" smtClean="0">
                <a:latin typeface="Tahoma" pitchFamily="34" charset="0"/>
              </a:rPr>
              <a:t>Krev se nemísí</a:t>
            </a:r>
            <a:endParaRPr lang="cs-CZ" sz="4800" dirty="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9001156" cy="1143000"/>
          </a:xfrm>
        </p:spPr>
        <p:txBody>
          <a:bodyPr>
            <a:normAutofit fontScale="90000"/>
          </a:bodyPr>
          <a:lstStyle/>
          <a:p>
            <a:pPr>
              <a:spcBef>
                <a:spcPct val="50000"/>
              </a:spcBef>
            </a:pPr>
            <a:r>
              <a:rPr lang="cs-CZ" b="1" dirty="0" smtClean="0">
                <a:latin typeface="Tahoma" pitchFamily="34" charset="0"/>
              </a:rPr>
              <a:t>Do kterých skupin rozdělujeme zástupce plazů?</a:t>
            </a:r>
            <a:endParaRPr lang="cs-CZ" b="1" dirty="0">
              <a:latin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478634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ahoma" pitchFamily="34" charset="0"/>
              </a:rPr>
              <a:t>hadi</a:t>
            </a:r>
          </a:p>
          <a:p>
            <a:pPr algn="ctr"/>
            <a:r>
              <a:rPr lang="cs-CZ" sz="4800" dirty="0" smtClean="0">
                <a:latin typeface="Tahoma" pitchFamily="34" charset="0"/>
              </a:rPr>
              <a:t>ještěři</a:t>
            </a:r>
          </a:p>
          <a:p>
            <a:pPr algn="ctr"/>
            <a:r>
              <a:rPr lang="cs-CZ" sz="4800" dirty="0" smtClean="0">
                <a:latin typeface="Tahoma" pitchFamily="34" charset="0"/>
              </a:rPr>
              <a:t>krokodýli</a:t>
            </a:r>
          </a:p>
          <a:p>
            <a:pPr algn="ctr"/>
            <a:r>
              <a:rPr lang="cs-CZ" sz="4800" dirty="0" smtClean="0">
                <a:latin typeface="Tahoma" pitchFamily="34" charset="0"/>
              </a:rPr>
              <a:t>želvy</a:t>
            </a:r>
            <a:endParaRPr lang="cs-CZ" sz="4800" dirty="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Text: Veškerý text je vytvořen autorem materiálu 23.11. </a:t>
            </a:r>
            <a:r>
              <a:rPr lang="cs-CZ" smtClean="0">
                <a:latin typeface="Tahoma" pitchFamily="34" charset="0"/>
                <a:ea typeface="Tahoma" pitchFamily="34" charset="0"/>
                <a:cs typeface="Tahoma" pitchFamily="34" charset="0"/>
              </a:rPr>
              <a:t>2011.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Obrázky: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Obr. 1: </a:t>
            </a:r>
            <a:r>
              <a:rPr lang="cs-CZ" dirty="0" smtClean="0"/>
              <a:t>Rosnička zelená. In 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30.12. 2007, last </a:t>
            </a:r>
            <a:r>
              <a:rPr lang="cs-CZ" dirty="0" err="1" smtClean="0"/>
              <a:t>modified</a:t>
            </a:r>
            <a:r>
              <a:rPr lang="cs-CZ" dirty="0" smtClean="0"/>
              <a:t> on 9.7. 2011 [cit. 2011-11-23]. Dostupné z WWW: &lt;http://cs.wikipedia.org/wiki/Rosni%C4%8Dka_zelen%C3%A1&gt;.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Obr. 2:</a:t>
            </a:r>
            <a:r>
              <a:rPr lang="cs-CZ" dirty="0" smtClean="0"/>
              <a:t>Mlok skvrnitý. In 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6.4. 2008, last </a:t>
            </a:r>
            <a:r>
              <a:rPr lang="cs-CZ" dirty="0" err="1" smtClean="0"/>
              <a:t>modified</a:t>
            </a:r>
            <a:r>
              <a:rPr lang="cs-CZ" dirty="0" smtClean="0"/>
              <a:t> on 13.11. 2011 [cit. 2011-11-23]. Dostupné z WWW: &lt;http://cs.wikipedia.org/wiki/Mlok_skvrnit%C3%BD&gt;.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Obr. 3: Z</a:t>
            </a:r>
            <a:r>
              <a:rPr lang="cs-CZ" dirty="0" smtClean="0"/>
              <a:t>mije obecná. In 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16.3. 2005, last </a:t>
            </a:r>
            <a:r>
              <a:rPr lang="cs-CZ" dirty="0" err="1" smtClean="0"/>
              <a:t>modified</a:t>
            </a:r>
            <a:r>
              <a:rPr lang="cs-CZ" dirty="0" smtClean="0"/>
              <a:t> on 22.11. 2011 [cit. 2011-11-23]. Dostupné z WWW: &lt;http://cs.wikipedia.org/wiki/Zmije_obecn%C3%A1&gt;.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Obr. 4: </a:t>
            </a:r>
            <a:r>
              <a:rPr lang="cs-CZ" dirty="0" smtClean="0"/>
              <a:t>Ještěrka zelená. In 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23.10. 2008, last </a:t>
            </a:r>
            <a:r>
              <a:rPr lang="cs-CZ" dirty="0" err="1" smtClean="0"/>
              <a:t>modified</a:t>
            </a:r>
            <a:r>
              <a:rPr lang="cs-CZ" dirty="0" smtClean="0"/>
              <a:t> on 9.11. 2011 [cit. 2011-11-23]. Dostupné z WWW: &lt;http://cs.wikipedia.org/wiki/Je%C5%A1t%C4%9Brka_zelen%C3%A1&gt;.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Obr. 5: </a:t>
            </a:r>
            <a:r>
              <a:rPr lang="cs-CZ" dirty="0" smtClean="0"/>
              <a:t>Kareta pravá. In 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19.12. 2007, last </a:t>
            </a:r>
            <a:r>
              <a:rPr lang="cs-CZ" dirty="0" err="1" smtClean="0"/>
              <a:t>modified</a:t>
            </a:r>
            <a:r>
              <a:rPr lang="cs-CZ" dirty="0" smtClean="0"/>
              <a:t> on 13.11. 2011 [cit. 2011-11-23]. Dostupné z WWW: &lt;http://cs.wikipedia.org/wiki/Kareta_prav%C3%A1&gt;.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Obr. 6:</a:t>
            </a:r>
            <a:r>
              <a:rPr lang="cs-CZ" dirty="0" smtClean="0"/>
              <a:t>Kobra indická. In 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29.4. 2007, last </a:t>
            </a:r>
            <a:r>
              <a:rPr lang="cs-CZ" dirty="0" err="1" smtClean="0"/>
              <a:t>modified</a:t>
            </a:r>
            <a:r>
              <a:rPr lang="cs-CZ" dirty="0" smtClean="0"/>
              <a:t> on 7.9. 2011 [cit. 2011-11-23]. Dostupné z WWW: &lt;http://cs.wikipedia.org/wiki/Kobra_indick%C3%A1&gt;.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Obr. 7. želva žlutohnědá</a:t>
            </a:r>
            <a:r>
              <a:rPr lang="cs-CZ" dirty="0" smtClean="0"/>
              <a:t>. In 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13.1. 2006, last </a:t>
            </a:r>
            <a:r>
              <a:rPr lang="cs-CZ" dirty="0" err="1" smtClean="0"/>
              <a:t>modified</a:t>
            </a:r>
            <a:r>
              <a:rPr lang="cs-CZ" dirty="0" smtClean="0"/>
              <a:t> on 29.4. 2011 [cit. 2011-11-23]. Dostupné z WWW: &lt;http://cs.wikipedia.org/wiki/%C5%BDelva_%C5%BElutohn%C4%9Bd%C3%A1&gt;.</a:t>
            </a:r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684</TotalTime>
  <Words>478</Words>
  <Application>Microsoft Office PowerPoint</Application>
  <PresentationFormat>Předvádění na obrazovce (4:3)</PresentationFormat>
  <Paragraphs>151</Paragraphs>
  <Slides>23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Anotace</vt:lpstr>
      <vt:lpstr>                              </vt:lpstr>
      <vt:lpstr>Prezentace aplikace PowerPoint</vt:lpstr>
      <vt:lpstr>Čím dýchají obojživelníci?</vt:lpstr>
      <vt:lpstr>Co je to kloaka?</vt:lpstr>
      <vt:lpstr>Popiš rozmnožování obojživelníků</vt:lpstr>
      <vt:lpstr>Z jakých částí se skládá srdce obojživelníků?</vt:lpstr>
      <vt:lpstr>Jak se jmenuje obojživelník na obrázku?</vt:lpstr>
      <vt:lpstr>Jak se jmenuje obojživelník na obrázku?</vt:lpstr>
      <vt:lpstr>Vyjmenuj 2 jedovaté hady a 2 nejedovaté hady</vt:lpstr>
      <vt:lpstr>Jak se jmenuje plaz na obrázku?</vt:lpstr>
      <vt:lpstr>Jak se jmenuje plaz na obrázku?</vt:lpstr>
      <vt:lpstr>Jak se jmenuje plaz na obrázku?</vt:lpstr>
      <vt:lpstr>Jak se jmenuje plaz na obrázku?</vt:lpstr>
      <vt:lpstr>Jak se jmenuje plaz na obrázku?</vt:lpstr>
      <vt:lpstr>Co je to regenerace?</vt:lpstr>
      <vt:lpstr>Co je to pohlavní dvoutvárnost a u kterého plaza ji můžeme pozorovat?</vt:lpstr>
      <vt:lpstr>Co je to svlečka?</vt:lpstr>
      <vt:lpstr>K jakému oplození dochází při rozmnožování plazů?</vt:lpstr>
      <vt:lpstr>Popiš srdce krokodýla</vt:lpstr>
      <vt:lpstr>Do kterých skupin rozdělujeme zástupce plazů?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27</cp:revision>
  <dcterms:created xsi:type="dcterms:W3CDTF">2011-06-20T10:40:08Z</dcterms:created>
  <dcterms:modified xsi:type="dcterms:W3CDTF">2012-06-27T09:17:33Z</dcterms:modified>
</cp:coreProperties>
</file>