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NÁZEV:VY_52_INOVACE_08_Přírodopis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</a:t>
          </a:r>
          <a:r>
            <a:rPr lang="cs-CZ" sz="1600" dirty="0" smtClean="0"/>
            <a:t>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Horniny usazené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0FB77A-AC45-44EE-9319-38F652A53433}" type="presOf" srcId="{B651F6E3-6281-48DB-9319-2AEAFDAE7572}" destId="{619D679B-A015-4ECF-8348-D1034C574F40}" srcOrd="0" destOrd="0" presId="urn:microsoft.com/office/officeart/2005/8/layout/target3"/>
    <dgm:cxn modelId="{C387964C-8E63-4B96-B1AC-77565366EDFC}" type="presOf" srcId="{D1B46980-6531-4606-95E6-44980827E919}" destId="{2BE915AB-18AA-4053-B92C-3BFC9ED204BB}" srcOrd="1" destOrd="0" presId="urn:microsoft.com/office/officeart/2005/8/layout/target3"/>
    <dgm:cxn modelId="{C343E828-9D20-4442-98B1-1D54C029B87E}" type="presOf" srcId="{D1B46980-6531-4606-95E6-44980827E919}" destId="{6140AFEC-043D-4C43-A2F9-D0F5331DF3A3}" srcOrd="0" destOrd="0" presId="urn:microsoft.com/office/officeart/2005/8/layout/target3"/>
    <dgm:cxn modelId="{B57041E8-20CD-4AEA-8E49-CB364BA0FFA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BDDCFD-E3D1-4E94-9EFE-EF17A5C78F2D}" type="presOf" srcId="{757F3AB3-0718-4624-B441-E567A8F0AB56}" destId="{333A1088-737F-45CB-B68E-254E46348037}" srcOrd="0" destOrd="0" presId="urn:microsoft.com/office/officeart/2005/8/layout/target3"/>
    <dgm:cxn modelId="{9F341F69-1A64-40EC-88A4-E47667B0ADA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F01808-D7F9-4CAA-8E9C-1F876703A15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A4B9BC-11A3-428C-8272-BECFADCB0CBD}" type="presOf" srcId="{D1D4F407-5343-4D3F-B5B9-D407B03CAEB4}" destId="{D005CE8C-CC26-4C3E-AC11-E15060ECD759}" srcOrd="0" destOrd="0" presId="urn:microsoft.com/office/officeart/2005/8/layout/target3"/>
    <dgm:cxn modelId="{7C454B45-35F2-4334-AF57-BA11007835F0}" type="presOf" srcId="{B651F6E3-6281-48DB-9319-2AEAFDAE7572}" destId="{6BB5E863-4638-4E1D-BFDE-399D028AC4ED}" srcOrd="1" destOrd="0" presId="urn:microsoft.com/office/officeart/2005/8/layout/target3"/>
    <dgm:cxn modelId="{74AE4132-18BE-4E76-AEE9-3FDE6EDE6B34}" type="presOf" srcId="{D1D4F407-5343-4D3F-B5B9-D407B03CAEB4}" destId="{AED2198E-93D5-4001-81B4-73124B309672}" srcOrd="1" destOrd="0" presId="urn:microsoft.com/office/officeart/2005/8/layout/target3"/>
    <dgm:cxn modelId="{57F35B76-8225-4A78-AD9C-AE114BFBD3E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6BBE2E-F7F9-4AA1-B8F8-3DED7EF23F3E}" type="presParOf" srcId="{333A1088-737F-45CB-B68E-254E46348037}" destId="{F5ABB229-8D3B-4694-996A-96F23CF14429}" srcOrd="0" destOrd="0" presId="urn:microsoft.com/office/officeart/2005/8/layout/target3"/>
    <dgm:cxn modelId="{6B538654-3633-45B6-BCF3-AEDB854E1F37}" type="presParOf" srcId="{333A1088-737F-45CB-B68E-254E46348037}" destId="{F41139FD-01EE-4571-8B17-4FB00FC51163}" srcOrd="1" destOrd="0" presId="urn:microsoft.com/office/officeart/2005/8/layout/target3"/>
    <dgm:cxn modelId="{C9D92790-9803-45A0-8F03-4A6B6EFA2585}" type="presParOf" srcId="{333A1088-737F-45CB-B68E-254E46348037}" destId="{D005CE8C-CC26-4C3E-AC11-E15060ECD759}" srcOrd="2" destOrd="0" presId="urn:microsoft.com/office/officeart/2005/8/layout/target3"/>
    <dgm:cxn modelId="{02B22060-DD25-4B21-942A-477863F9AD01}" type="presParOf" srcId="{333A1088-737F-45CB-B68E-254E46348037}" destId="{2C702D82-9B77-49B7-9568-BB8EB47C3372}" srcOrd="3" destOrd="0" presId="urn:microsoft.com/office/officeart/2005/8/layout/target3"/>
    <dgm:cxn modelId="{8040E13F-C8E0-4E85-8617-69E8CFA2F817}" type="presParOf" srcId="{333A1088-737F-45CB-B68E-254E46348037}" destId="{A52A0455-90FF-4808-ABD0-F02540D31D5A}" srcOrd="4" destOrd="0" presId="urn:microsoft.com/office/officeart/2005/8/layout/target3"/>
    <dgm:cxn modelId="{DEB71368-A111-472C-8A74-0CD82AB0B055}" type="presParOf" srcId="{333A1088-737F-45CB-B68E-254E46348037}" destId="{6140AFEC-043D-4C43-A2F9-D0F5331DF3A3}" srcOrd="5" destOrd="0" presId="urn:microsoft.com/office/officeart/2005/8/layout/target3"/>
    <dgm:cxn modelId="{5A4E4407-560F-49B9-90F4-6D8CC66F9CDD}" type="presParOf" srcId="{333A1088-737F-45CB-B68E-254E46348037}" destId="{9358AC05-5D7D-4327-9F80-1AD486AEA664}" srcOrd="6" destOrd="0" presId="urn:microsoft.com/office/officeart/2005/8/layout/target3"/>
    <dgm:cxn modelId="{EE57DCF3-9E96-44EB-9B25-08D00B1C9ACD}" type="presParOf" srcId="{333A1088-737F-45CB-B68E-254E46348037}" destId="{313FC574-E1CD-4FB4-B054-0B805CE0447D}" srcOrd="7" destOrd="0" presId="urn:microsoft.com/office/officeart/2005/8/layout/target3"/>
    <dgm:cxn modelId="{359BB037-3CA1-4EE4-B7D2-A3CBFB0271AA}" type="presParOf" srcId="{333A1088-737F-45CB-B68E-254E46348037}" destId="{619D679B-A015-4ECF-8348-D1034C574F40}" srcOrd="8" destOrd="0" presId="urn:microsoft.com/office/officeart/2005/8/layout/target3"/>
    <dgm:cxn modelId="{AFFBBE39-9F41-4272-9E61-FFAF95189D68}" type="presParOf" srcId="{333A1088-737F-45CB-B68E-254E46348037}" destId="{322283A8-4A27-4CDA-BAE3-F381106A9174}" srcOrd="9" destOrd="0" presId="urn:microsoft.com/office/officeart/2005/8/layout/target3"/>
    <dgm:cxn modelId="{D255544E-D72F-48BA-B5A8-C3C6974875D4}" type="presParOf" srcId="{333A1088-737F-45CB-B68E-254E46348037}" destId="{FFC9F71D-1B4F-4AD9-A4A6-86ADEFC8AF5C}" srcOrd="10" destOrd="0" presId="urn:microsoft.com/office/officeart/2005/8/layout/target3"/>
    <dgm:cxn modelId="{5A883A0B-B7BA-451E-903E-D9D27D0FAF47}" type="presParOf" srcId="{333A1088-737F-45CB-B68E-254E46348037}" destId="{25B08C86-7E15-44DC-BE7F-FFB55DD49D12}" srcOrd="11" destOrd="0" presId="urn:microsoft.com/office/officeart/2005/8/layout/target3"/>
    <dgm:cxn modelId="{883E1E2C-C314-4CEA-92E8-264AA724A4BF}" type="presParOf" srcId="{333A1088-737F-45CB-B68E-254E46348037}" destId="{76644BE8-9D7C-4C09-B250-3D10AF48CBB7}" srcOrd="12" destOrd="0" presId="urn:microsoft.com/office/officeart/2005/8/layout/target3"/>
    <dgm:cxn modelId="{0B227FAD-EBBC-4219-922C-6FC439B69885}" type="presParOf" srcId="{333A1088-737F-45CB-B68E-254E46348037}" destId="{EE85B701-7295-41C0-BA7A-34D3756A2AE6}" srcOrd="13" destOrd="0" presId="urn:microsoft.com/office/officeart/2005/8/layout/target3"/>
    <dgm:cxn modelId="{64286213-38B1-4991-A538-8E9EC74B311F}" type="presParOf" srcId="{333A1088-737F-45CB-B68E-254E46348037}" destId="{8BEBB6EC-1DAA-4CAC-8A25-BC0FCBD5DBD5}" srcOrd="14" destOrd="0" presId="urn:microsoft.com/office/officeart/2005/8/layout/target3"/>
    <dgm:cxn modelId="{C3B98BDB-F127-4B77-8CEB-8CF634DB1591}" type="presParOf" srcId="{333A1088-737F-45CB-B68E-254E46348037}" destId="{AED2198E-93D5-4001-81B4-73124B309672}" srcOrd="15" destOrd="0" presId="urn:microsoft.com/office/officeart/2005/8/layout/target3"/>
    <dgm:cxn modelId="{4CF3C171-3BCA-42CD-8AD9-82F738194F0B}" type="presParOf" srcId="{333A1088-737F-45CB-B68E-254E46348037}" destId="{2BE915AB-18AA-4053-B92C-3BFC9ED204BB}" srcOrd="16" destOrd="0" presId="urn:microsoft.com/office/officeart/2005/8/layout/target3"/>
    <dgm:cxn modelId="{888ECC53-FC58-493C-8E17-0C0397470050}" type="presParOf" srcId="{333A1088-737F-45CB-B68E-254E46348037}" destId="{6BB5E863-4638-4E1D-BFDE-399D028AC4ED}" srcOrd="17" destOrd="0" presId="urn:microsoft.com/office/officeart/2005/8/layout/target3"/>
    <dgm:cxn modelId="{E040F264-A056-4FF0-951D-A4D165807E8D}" type="presParOf" srcId="{333A1088-737F-45CB-B68E-254E46348037}" destId="{5A5FFA88-C948-4069-8E93-59FA12366E83}" srcOrd="18" destOrd="0" presId="urn:microsoft.com/office/officeart/2005/8/layout/target3"/>
    <dgm:cxn modelId="{79D024D2-B1E3-4620-8742-F3DAD6F5417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600" kern="1200" dirty="0" smtClean="0"/>
            <a:t>ZŠ Dolní </a:t>
          </a:r>
          <a:r>
            <a:rPr lang="cs-CZ" sz="1600" kern="1200" dirty="0" smtClean="0"/>
            <a:t>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NÁZEV:VY_52_INOVACE_08_Přírodopis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Horniny usazené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F856D5-FEBA-4946-AE9C-338B7FFA6886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FC0AD-7689-4BB4-993B-C944BDB693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239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t%C4%9Brk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pra%C5%A1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http://cs.wikipedia.org/wiki/%C5%A0t%C4%9Brk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FC0AD-7689-4BB4-993B-C944BDB6937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243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http://cs.wikipedia.org/wiki/Spra%C5%A1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FC0AD-7689-4BB4-993B-C944BDB6937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92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18DD0A-4A73-4EB8-8B77-102F00FEAFF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33023C6-C914-4C2A-9B8B-515E54E66D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44396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26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Prezentace seznamuje žáky s </a:t>
            </a:r>
            <a:r>
              <a:rPr lang="cs-CZ" sz="3600" dirty="0"/>
              <a:t>učivem </a:t>
            </a:r>
            <a:r>
              <a:rPr lang="cs-CZ" sz="3600" dirty="0" smtClean="0"/>
              <a:t>– usazené horniny. </a:t>
            </a:r>
          </a:p>
          <a:p>
            <a:r>
              <a:rPr lang="cs-CZ" sz="3600" dirty="0" smtClean="0"/>
              <a:t>Na konci prezentace jsou otázky, na které </a:t>
            </a:r>
            <a:r>
              <a:rPr lang="cs-CZ" sz="3600" smtClean="0"/>
              <a:t>žáci odpoví, </a:t>
            </a:r>
            <a:r>
              <a:rPr lang="cs-CZ" sz="3600" dirty="0" smtClean="0"/>
              <a:t>aby si zopakovali učivo.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9412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Usazené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Vznikají usazováním různých látek na dně moří, jezer, na březích řek nebo na souši- účinkem větrů a ledovců.</a:t>
            </a:r>
          </a:p>
          <a:p>
            <a:endParaRPr lang="cs-CZ" sz="3200" dirty="0"/>
          </a:p>
          <a:p>
            <a:r>
              <a:rPr lang="cs-CZ" sz="3200" dirty="0" smtClean="0"/>
              <a:t>Tvoří </a:t>
            </a:r>
            <a:r>
              <a:rPr lang="cs-CZ" sz="3200" b="1" dirty="0" smtClean="0"/>
              <a:t>vrstvy</a:t>
            </a:r>
          </a:p>
          <a:p>
            <a:r>
              <a:rPr lang="cs-CZ" sz="3200" dirty="0" smtClean="0"/>
              <a:t>Více vrstev nad sebou – </a:t>
            </a:r>
            <a:r>
              <a:rPr lang="cs-CZ" sz="3200" b="1" dirty="0" smtClean="0"/>
              <a:t>souvrství</a:t>
            </a:r>
          </a:p>
          <a:p>
            <a:r>
              <a:rPr lang="cs-CZ" sz="3200" dirty="0" smtClean="0"/>
              <a:t>Tloušťka vrstvy – </a:t>
            </a:r>
            <a:r>
              <a:rPr lang="cs-CZ" sz="3200" b="1" dirty="0" smtClean="0"/>
              <a:t>mocnost</a:t>
            </a:r>
          </a:p>
          <a:p>
            <a:r>
              <a:rPr lang="cs-CZ" sz="3200" dirty="0" smtClean="0"/>
              <a:t>Každá výše položená vrstva je mladší než ta pod 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185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původu usazovaných částic je rozdělujeme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1) úlomkovité</a:t>
            </a:r>
          </a:p>
          <a:p>
            <a:endParaRPr lang="cs-CZ" sz="3200" dirty="0" smtClean="0"/>
          </a:p>
          <a:p>
            <a:r>
              <a:rPr lang="cs-CZ" sz="3200" dirty="0" smtClean="0"/>
              <a:t>2) organogenní</a:t>
            </a:r>
          </a:p>
          <a:p>
            <a:endParaRPr lang="cs-CZ" sz="3200" dirty="0" smtClean="0"/>
          </a:p>
          <a:p>
            <a:r>
              <a:rPr lang="cs-CZ" sz="3200" dirty="0" smtClean="0"/>
              <a:t>3) chemické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365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Úlomkovité 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Tvoří se usazováním úlomků minerálů nebo hornin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065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Štěrk, slepenec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Tvořeny zaoblenými valouny různých minerálů a hornin</a:t>
            </a:r>
          </a:p>
          <a:p>
            <a:endParaRPr lang="cs-CZ" sz="3200" dirty="0" smtClean="0"/>
          </a:p>
          <a:p>
            <a:r>
              <a:rPr lang="cs-CZ" sz="3200" dirty="0" smtClean="0"/>
              <a:t>Usazují se v korytech řek a při mořském pobřeží</a:t>
            </a:r>
          </a:p>
          <a:p>
            <a:endParaRPr lang="cs-CZ" sz="3200" dirty="0" smtClean="0"/>
          </a:p>
          <a:p>
            <a:r>
              <a:rPr lang="cs-CZ" sz="3200" dirty="0"/>
              <a:t>S</a:t>
            </a:r>
            <a:r>
              <a:rPr lang="cs-CZ" sz="3200" dirty="0" smtClean="0"/>
              <a:t>tmelením štěrku vzniká </a:t>
            </a:r>
            <a:r>
              <a:rPr lang="cs-CZ" sz="3200" b="1" dirty="0" smtClean="0"/>
              <a:t>slepenec</a:t>
            </a:r>
          </a:p>
          <a:p>
            <a:endParaRPr lang="cs-CZ" sz="3200" b="1" dirty="0" smtClean="0"/>
          </a:p>
          <a:p>
            <a:r>
              <a:rPr lang="cs-CZ" sz="3200" dirty="0" smtClean="0"/>
              <a:t>Využití: stavebnictví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878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Štěrk, slepenec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Gravel on a beach in Thirasia, Santorini, Gree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4163616" cy="312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onglomerate Death Valley N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66982"/>
            <a:ext cx="4379639" cy="328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46531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648667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7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Písek, 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Složen z drobných zrnek hornin a nerostů, hlavně z křemene (živce, slídy). </a:t>
            </a:r>
          </a:p>
          <a:p>
            <a:endParaRPr lang="cs-CZ" sz="3200" dirty="0"/>
          </a:p>
          <a:p>
            <a:r>
              <a:rPr lang="cs-CZ" sz="3200" dirty="0" smtClean="0"/>
              <a:t>Použití: stavebnictví, slévárenství, výroba skla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Zpevněním vzniká </a:t>
            </a:r>
            <a:r>
              <a:rPr lang="cs-CZ" sz="3200" b="1" dirty="0" smtClean="0"/>
              <a:t>pískovec</a:t>
            </a:r>
          </a:p>
          <a:p>
            <a:endParaRPr lang="cs-CZ" sz="3200" b="1" dirty="0" smtClean="0"/>
          </a:p>
          <a:p>
            <a:r>
              <a:rPr lang="cs-CZ" sz="3200" dirty="0" smtClean="0"/>
              <a:t>Použití: sochařství, dekorační kámen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62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pic>
        <p:nvPicPr>
          <p:cNvPr id="2050" name="Picture 2" descr="Soubor:Kalabrien Ricadi Sandwellen 21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47320"/>
            <a:ext cx="6408712" cy="480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 txBox="1">
            <a:spLocks noGrp="1"/>
          </p:cNvSpPr>
          <p:nvPr>
            <p:ph idx="1"/>
          </p:nvPr>
        </p:nvSpPr>
        <p:spPr>
          <a:xfrm>
            <a:off x="436040" y="1700808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40152" y="6453853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39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Spraš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Sypká usazenina, kterou navál vítr</a:t>
            </a:r>
          </a:p>
          <a:p>
            <a:r>
              <a:rPr lang="cs-CZ" sz="3200" dirty="0" smtClean="0"/>
              <a:t>Vznikají na nich úrodné půdy</a:t>
            </a:r>
            <a:endParaRPr lang="cs-CZ" sz="3200" dirty="0"/>
          </a:p>
        </p:txBody>
      </p:sp>
      <p:pic>
        <p:nvPicPr>
          <p:cNvPr id="3074" name="Picture 2" descr="Soubor:LoessVicksbur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11876"/>
            <a:ext cx="51845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43808" y="6330976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Jíl, jílovec, jílová břidlice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Nezpevněná, mazlavá usazenina </a:t>
            </a:r>
          </a:p>
          <a:p>
            <a:endParaRPr lang="cs-CZ" sz="3200" dirty="0" smtClean="0"/>
          </a:p>
          <a:p>
            <a:r>
              <a:rPr lang="cs-CZ" sz="3200" dirty="0" smtClean="0"/>
              <a:t>Použití: cihlářská a keramická surovina</a:t>
            </a:r>
          </a:p>
          <a:p>
            <a:endParaRPr lang="cs-CZ" sz="3200" dirty="0" smtClean="0"/>
          </a:p>
          <a:p>
            <a:r>
              <a:rPr lang="cs-CZ" sz="3200" dirty="0" smtClean="0"/>
              <a:t>Zpevněním vzniká </a:t>
            </a:r>
            <a:r>
              <a:rPr lang="cs-CZ" sz="3200" b="1" dirty="0" smtClean="0"/>
              <a:t>jílovec</a:t>
            </a:r>
          </a:p>
          <a:p>
            <a:endParaRPr lang="cs-CZ" sz="3200" b="1" dirty="0"/>
          </a:p>
          <a:p>
            <a:r>
              <a:rPr lang="cs-CZ" sz="3200" dirty="0" smtClean="0"/>
              <a:t>Dokonalým zpevněním vzniká černá </a:t>
            </a:r>
            <a:r>
              <a:rPr lang="cs-CZ" sz="3200" b="1" dirty="0" smtClean="0"/>
              <a:t>jílovitá břidlice, </a:t>
            </a:r>
            <a:r>
              <a:rPr lang="cs-CZ" sz="3200" dirty="0" smtClean="0"/>
              <a:t>která se používala jako střešní krytina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1782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Jíl, </a:t>
            </a:r>
            <a:r>
              <a:rPr lang="cs-CZ" dirty="0" smtClean="0"/>
              <a:t>jílová </a:t>
            </a:r>
            <a:r>
              <a:rPr lang="cs-CZ" dirty="0"/>
              <a:t>břidlice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800" dirty="0" smtClean="0"/>
              <a:t>Obr.5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100" name="Picture 4" descr="http://upload.wikimedia.org/wikipedia/commons/c/c5/ShaleUSG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825" y="2623928"/>
            <a:ext cx="5184576" cy="423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Clay-ss-20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8976"/>
            <a:ext cx="4392488" cy="326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740352" y="5661248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09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Organogenní </a:t>
            </a:r>
            <a:r>
              <a:rPr lang="cs-CZ" dirty="0"/>
              <a:t>usazeniny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Vznikají z rostlinných nebo živočišných zbytků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6240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Tvoři se usazováním vápenitých schránek nebo koster mořských živočichů</a:t>
            </a:r>
          </a:p>
          <a:p>
            <a:endParaRPr lang="cs-CZ" sz="3200" dirty="0"/>
          </a:p>
          <a:p>
            <a:r>
              <a:rPr lang="cs-CZ" sz="3200" dirty="0" smtClean="0"/>
              <a:t>Použití: výroba vápna, cementu, v hutnictví, cukrovarnictví, ve stavebnictví</a:t>
            </a:r>
          </a:p>
          <a:p>
            <a:endParaRPr lang="cs-CZ" sz="3200" dirty="0"/>
          </a:p>
          <a:p>
            <a:r>
              <a:rPr lang="cs-CZ" sz="3200" dirty="0" smtClean="0"/>
              <a:t>Krasovění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973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Vápenec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upload.wikimedia.org/wikipedia/commons/thumb/c/cf/Pamukkale00.JPG/220px-Pamukkale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6624736" cy="457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740352" y="5661248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38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Rašelina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Vzniká ze zbytků rostlin v bažinách</a:t>
            </a:r>
          </a:p>
          <a:p>
            <a:endParaRPr lang="cs-CZ" sz="3200" dirty="0"/>
          </a:p>
          <a:p>
            <a:r>
              <a:rPr lang="cs-CZ" sz="3200" dirty="0" smtClean="0"/>
              <a:t>Použití: zahradnictví, lázeňská léčba </a:t>
            </a:r>
            <a:endParaRPr lang="cs-CZ" sz="3200" dirty="0"/>
          </a:p>
        </p:txBody>
      </p:sp>
      <p:pic>
        <p:nvPicPr>
          <p:cNvPr id="6146" name="Picture 2" descr="http://upload.wikimedia.org/wikipedia/commons/thumb/9/9a/Schultz_Sphagnum_Peat_Moss.jpg/220px-Schultz_Sphagnum_Peat_Mo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3501008"/>
            <a:ext cx="4358609" cy="2912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6/63/SphagnumFallax.jpg/220px-SphagnumFalla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65020"/>
            <a:ext cx="4143074" cy="276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3568" y="6413351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884368" y="6394235"/>
            <a:ext cx="748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80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3687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černé uhlí</a:t>
            </a:r>
            <a:br>
              <a:rPr lang="cs-CZ" dirty="0" smtClean="0"/>
            </a:br>
            <a:r>
              <a:rPr lang="cs-CZ" dirty="0" smtClean="0"/>
              <a:t>hnědé uhlí</a:t>
            </a:r>
            <a:br>
              <a:rPr lang="cs-CZ" dirty="0" smtClean="0"/>
            </a:br>
            <a:r>
              <a:rPr lang="cs-CZ" dirty="0" smtClean="0"/>
              <a:t>zemní plyn </a:t>
            </a:r>
            <a:br>
              <a:rPr lang="cs-CZ" dirty="0" smtClean="0"/>
            </a:br>
            <a:r>
              <a:rPr lang="cs-CZ" dirty="0" smtClean="0"/>
              <a:t>ropa</a:t>
            </a:r>
            <a:br>
              <a:rPr lang="cs-CZ" dirty="0" smtClean="0"/>
            </a:br>
            <a:r>
              <a:rPr lang="cs-CZ" dirty="0" smtClean="0"/>
              <a:t>asfalt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1128"/>
            <a:ext cx="8229600" cy="189587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16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Chemické 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Vznikají krystalizací z roztoků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86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Travertin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8768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Hornina podobná vápenci</a:t>
            </a:r>
          </a:p>
          <a:p>
            <a:r>
              <a:rPr lang="cs-CZ" sz="3200" dirty="0" smtClean="0"/>
              <a:t>Tvořena kalcitem</a:t>
            </a:r>
          </a:p>
          <a:p>
            <a:r>
              <a:rPr lang="cs-CZ" sz="3200" dirty="0" smtClean="0"/>
              <a:t>Bíla nebo žlutohnědá barva, pórovitý struktura</a:t>
            </a:r>
          </a:p>
          <a:p>
            <a:r>
              <a:rPr lang="cs-CZ" sz="3200" dirty="0" smtClean="0"/>
              <a:t>Používá se jako obkladový materiál</a:t>
            </a:r>
            <a:endParaRPr lang="cs-CZ" sz="3200" dirty="0"/>
          </a:p>
        </p:txBody>
      </p:sp>
      <p:pic>
        <p:nvPicPr>
          <p:cNvPr id="7170" name="Picture 2" descr="Soubor:Calcáreo Travertino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63485"/>
            <a:ext cx="3633384" cy="445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27984" y="6239603"/>
            <a:ext cx="877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36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Ze kterých nerostů je složen písek?</a:t>
            </a:r>
          </a:p>
          <a:p>
            <a:r>
              <a:rPr lang="cs-CZ" dirty="0" smtClean="0"/>
              <a:t>2) K čemu se využívá rašelina? </a:t>
            </a:r>
          </a:p>
          <a:p>
            <a:r>
              <a:rPr lang="cs-CZ" dirty="0" smtClean="0"/>
              <a:t>3) Štěrk, písek, vápenec mají společné využití, jaké?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65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/>
              <a:t>) Hlavně z křemene, živce a slídy.</a:t>
            </a:r>
          </a:p>
          <a:p>
            <a:r>
              <a:rPr lang="cs-CZ" dirty="0"/>
              <a:t>2) Léčebné účely- lázeňské procedury, v zahradnictví-půda, hnojivo</a:t>
            </a:r>
          </a:p>
          <a:p>
            <a:r>
              <a:rPr lang="cs-CZ" dirty="0"/>
              <a:t>3) Stavebnictví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4364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Text: ZAPLETAL, Jan, et al. </a:t>
            </a:r>
            <a:r>
              <a:rPr lang="cs-CZ" i="1" dirty="0"/>
              <a:t>Přírodopis 9</a:t>
            </a:r>
            <a:r>
              <a:rPr lang="cs-CZ" dirty="0"/>
              <a:t>. Olomouc : </a:t>
            </a:r>
            <a:r>
              <a:rPr lang="cs-CZ" dirty="0" err="1"/>
              <a:t>Prodos</a:t>
            </a:r>
            <a:r>
              <a:rPr lang="cs-CZ" dirty="0"/>
              <a:t>, 2000. 95 s. ISBN 80-7230-069-5.</a:t>
            </a:r>
          </a:p>
          <a:p>
            <a:endParaRPr lang="cs-CZ" dirty="0" smtClean="0"/>
          </a:p>
          <a:p>
            <a:r>
              <a:rPr lang="cs-CZ" dirty="0" smtClean="0"/>
              <a:t>Obr.1: Štěrk</a:t>
            </a:r>
            <a:r>
              <a:rPr lang="en-US" dirty="0" smtClean="0"/>
              <a:t>. </a:t>
            </a:r>
            <a:r>
              <a:rPr lang="en-US" dirty="0"/>
              <a:t>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17.5. 2008, last modified on 22.7. 2011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29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</a:t>
            </a:r>
            <a:r>
              <a:rPr lang="en-US" dirty="0" smtClean="0"/>
              <a:t>http://</a:t>
            </a:r>
            <a:r>
              <a:rPr lang="en-US" dirty="0"/>
              <a:t>cs.wikipedia.org/wiki/%C5%A0t%C4%9Brk</a:t>
            </a:r>
            <a:r>
              <a:rPr lang="en-US" dirty="0" smtClean="0"/>
              <a:t>&gt;.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/>
              <a:t>Štěrk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17.5. 2008, last modified on 22.7. 2011 [cit. 2011-1</a:t>
            </a:r>
            <a:r>
              <a:rPr lang="cs-CZ" dirty="0"/>
              <a:t>1</a:t>
            </a:r>
            <a:r>
              <a:rPr lang="en-US" dirty="0" smtClean="0"/>
              <a:t>-</a:t>
            </a:r>
            <a:r>
              <a:rPr lang="cs-CZ" dirty="0"/>
              <a:t> 29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&lt;http://cs.wikipedia.org/wiki/%C5%A0t%C4%9Brk</a:t>
            </a:r>
            <a:r>
              <a:rPr lang="en-US" dirty="0" smtClean="0"/>
              <a:t>&gt;.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Obr.3: Písek </a:t>
            </a:r>
            <a:r>
              <a:rPr lang="cs-CZ" dirty="0"/>
              <a:t>(</a:t>
            </a:r>
            <a:r>
              <a:rPr lang="cs-CZ" dirty="0" smtClean="0"/>
              <a:t>materiál</a:t>
            </a:r>
            <a:r>
              <a:rPr lang="cs-CZ" dirty="0"/>
              <a:t>).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8.3. 2006, last </a:t>
            </a:r>
            <a:r>
              <a:rPr lang="cs-CZ" dirty="0" err="1"/>
              <a:t>modified</a:t>
            </a:r>
            <a:r>
              <a:rPr lang="cs-CZ" dirty="0"/>
              <a:t> on 25.10. 2011 [cit. </a:t>
            </a:r>
            <a:r>
              <a:rPr lang="cs-CZ" dirty="0" smtClean="0"/>
              <a:t>2011-11-29]. </a:t>
            </a:r>
            <a:r>
              <a:rPr lang="cs-CZ" dirty="0"/>
              <a:t>Dostupné z WWW: &lt;http://cs.wikipedia.org/wiki/P%C3%ADsek_(materi%C3%A1l</a:t>
            </a:r>
            <a:r>
              <a:rPr lang="cs-CZ" dirty="0" smtClean="0"/>
              <a:t>)&gt;.</a:t>
            </a:r>
          </a:p>
          <a:p>
            <a:endParaRPr lang="cs-CZ" dirty="0" smtClean="0"/>
          </a:p>
          <a:p>
            <a:r>
              <a:rPr lang="cs-CZ" dirty="0" smtClean="0"/>
              <a:t>Obr.4: </a:t>
            </a:r>
            <a:r>
              <a:rPr lang="en-US" dirty="0" err="1" smtClean="0"/>
              <a:t>Spra</a:t>
            </a:r>
            <a:r>
              <a:rPr lang="cs-CZ" dirty="0" smtClean="0"/>
              <a:t>š</a:t>
            </a:r>
            <a:r>
              <a:rPr lang="en-US" dirty="0" smtClean="0"/>
              <a:t>. </a:t>
            </a:r>
            <a:r>
              <a:rPr lang="en-US" dirty="0"/>
              <a:t>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3.3. 2005, last modified on 21.7. 2011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29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&lt;http://cs.wikipedia.org/wiki/Spra%C5%A1</a:t>
            </a:r>
            <a:r>
              <a:rPr lang="en-US" dirty="0" smtClean="0"/>
              <a:t>&gt;.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Obr.5: Jíl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9.4. 2006, last </a:t>
            </a:r>
            <a:r>
              <a:rPr lang="cs-CZ" dirty="0" err="1"/>
              <a:t>modified</a:t>
            </a:r>
            <a:r>
              <a:rPr lang="cs-CZ" dirty="0"/>
              <a:t> on 17.11. 2011 [cit. </a:t>
            </a:r>
            <a:r>
              <a:rPr lang="cs-CZ" dirty="0" smtClean="0"/>
              <a:t>2011-11-29]. </a:t>
            </a:r>
            <a:r>
              <a:rPr lang="cs-CZ" dirty="0"/>
              <a:t>Dostupné z WWW: &lt;http://cs.wikipedia.org/wiki/J%C3%ADl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Obr.6: Břidlice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27.6. 2007, last </a:t>
            </a:r>
            <a:r>
              <a:rPr lang="cs-CZ" dirty="0" err="1"/>
              <a:t>modified</a:t>
            </a:r>
            <a:r>
              <a:rPr lang="cs-CZ" dirty="0"/>
              <a:t> on 28.6. 2011 [cit. </a:t>
            </a:r>
            <a:r>
              <a:rPr lang="cs-CZ" dirty="0" smtClean="0"/>
              <a:t>2011-11-29]. </a:t>
            </a:r>
            <a:r>
              <a:rPr lang="cs-CZ" dirty="0"/>
              <a:t>Dostupné z WWW: &lt;http://cs.wikipedia.org/wiki/B%C5%99idlice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Obr.7: </a:t>
            </a:r>
            <a:r>
              <a:rPr lang="en-US" dirty="0" smtClean="0"/>
              <a:t>V</a:t>
            </a:r>
            <a:r>
              <a:rPr lang="cs-CZ" dirty="0" smtClean="0"/>
              <a:t>á</a:t>
            </a:r>
            <a:r>
              <a:rPr lang="en-US" dirty="0" err="1" smtClean="0"/>
              <a:t>penec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5.12. 2005, last modified on 2.7. 2011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29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&lt;http://cs.wikipedia.org/wiki/V%C3%A1penec</a:t>
            </a:r>
            <a:r>
              <a:rPr lang="en-US" dirty="0" smtClean="0"/>
              <a:t>&gt;.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Obr.8: Rašelina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14.4. 2005, last </a:t>
            </a:r>
            <a:r>
              <a:rPr lang="cs-CZ" dirty="0" err="1"/>
              <a:t>modified</a:t>
            </a:r>
            <a:r>
              <a:rPr lang="cs-CZ" dirty="0"/>
              <a:t> on 6.10. 2011 [cit. </a:t>
            </a:r>
            <a:r>
              <a:rPr lang="cs-CZ" dirty="0" smtClean="0"/>
              <a:t>2011-11-29]. </a:t>
            </a:r>
            <a:r>
              <a:rPr lang="cs-CZ" dirty="0"/>
              <a:t>Dostupné z WWW: &lt;http://cs.wikipedia.org/wiki/Ra%C5%A1elina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Obr.9: Rašeliník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16.9. 2006, last </a:t>
            </a:r>
            <a:r>
              <a:rPr lang="cs-CZ" dirty="0" err="1"/>
              <a:t>modified</a:t>
            </a:r>
            <a:r>
              <a:rPr lang="cs-CZ" dirty="0"/>
              <a:t> </a:t>
            </a:r>
            <a:r>
              <a:rPr lang="cs-CZ" dirty="0" smtClean="0"/>
              <a:t>on </a:t>
            </a:r>
            <a:r>
              <a:rPr lang="cs-CZ" dirty="0"/>
              <a:t>26.11. 2011 [cit. </a:t>
            </a:r>
            <a:r>
              <a:rPr lang="cs-CZ" dirty="0" smtClean="0"/>
              <a:t>2011-11-29]. </a:t>
            </a:r>
            <a:r>
              <a:rPr lang="cs-CZ" dirty="0"/>
              <a:t>Dostupné z WWW: &lt;http://cs.wikipedia.org/wiki/Ra%C5%A1elin%C3%ADk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 smtClean="0"/>
              <a:t>Obr.10: </a:t>
            </a:r>
            <a:r>
              <a:rPr lang="en-US" dirty="0" err="1"/>
              <a:t>Travertin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27.11. 2005, last modified on 31.8. 2011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29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&lt;http://cs.wikipedia.org/wiki/Travertin&gt;.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1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538</TotalTime>
  <Words>401</Words>
  <Application>Microsoft Office PowerPoint</Application>
  <PresentationFormat>Předvádění na obrazovce (4:3)</PresentationFormat>
  <Paragraphs>137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Přehlednost</vt:lpstr>
      <vt:lpstr>Prezentace aplikace PowerPoint</vt:lpstr>
      <vt:lpstr>Anotace</vt:lpstr>
      <vt:lpstr>Usazené horniny</vt:lpstr>
      <vt:lpstr>Podle původu usazovaných částic je rozdělujeme na:</vt:lpstr>
      <vt:lpstr>1) Úlomkovité usazeniny</vt:lpstr>
      <vt:lpstr>Štěrk, slepenec</vt:lpstr>
      <vt:lpstr>Štěrk, slepenec</vt:lpstr>
      <vt:lpstr>Písek, pískovec</vt:lpstr>
      <vt:lpstr>Písek</vt:lpstr>
      <vt:lpstr>Spraš</vt:lpstr>
      <vt:lpstr>Jíl, jílovec, jílová břidlice</vt:lpstr>
      <vt:lpstr>Jíl, jílová břidlice</vt:lpstr>
      <vt:lpstr>2) Organogenní usazeniny</vt:lpstr>
      <vt:lpstr>Vápenec</vt:lpstr>
      <vt:lpstr>Vápenec</vt:lpstr>
      <vt:lpstr>Rašelina</vt:lpstr>
      <vt:lpstr>černé uhlí hnědé uhlí zemní plyn  ropa asfalt </vt:lpstr>
      <vt:lpstr>3) Chemické usazeniny</vt:lpstr>
      <vt:lpstr>Travertin</vt:lpstr>
      <vt:lpstr>Otázky</vt:lpstr>
      <vt:lpstr>Odpovědi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23</cp:revision>
  <dcterms:created xsi:type="dcterms:W3CDTF">2011-11-24T19:02:24Z</dcterms:created>
  <dcterms:modified xsi:type="dcterms:W3CDTF">2012-06-27T09:13:17Z</dcterms:modified>
</cp:coreProperties>
</file>