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NÁZEV:VY_52_INOVACE_11_Přírodopis 9.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600" dirty="0" smtClean="0"/>
            <a:t>ZŠ Dolní </a:t>
          </a:r>
          <a:r>
            <a:rPr lang="cs-CZ" sz="1600" dirty="0" smtClean="0"/>
            <a:t>Benešov,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Přeměněné horniny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07B9CF-4414-4DAE-AA21-DC1AE707DD43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F739C78-BEC2-4B5E-B108-DD0B192EC981}" type="presOf" srcId="{D1B46980-6531-4606-95E6-44980827E919}" destId="{2BE915AB-18AA-4053-B92C-3BFC9ED204BB}" srcOrd="1" destOrd="0" presId="urn:microsoft.com/office/officeart/2005/8/layout/target3"/>
    <dgm:cxn modelId="{FC50D153-A7D0-4D93-9E02-0D69D97D75C2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CB14258-B8E4-4263-8D25-F7B787781F33}" type="presOf" srcId="{757F3AB3-0718-4624-B441-E567A8F0AB56}" destId="{333A1088-737F-45CB-B68E-254E46348037}" srcOrd="0" destOrd="0" presId="urn:microsoft.com/office/officeart/2005/8/layout/target3"/>
    <dgm:cxn modelId="{CCD3847A-FD1E-40D9-90D2-CD779D61A815}" type="presOf" srcId="{D1B46980-6531-4606-95E6-44980827E919}" destId="{6140AFEC-043D-4C43-A2F9-D0F5331DF3A3}" srcOrd="0" destOrd="0" presId="urn:microsoft.com/office/officeart/2005/8/layout/target3"/>
    <dgm:cxn modelId="{B386C473-0389-4529-9FD3-6CC980974197}" type="presOf" srcId="{B651F6E3-6281-48DB-9319-2AEAFDAE7572}" destId="{6BB5E863-4638-4E1D-BFDE-399D028AC4ED}" srcOrd="1" destOrd="0" presId="urn:microsoft.com/office/officeart/2005/8/layout/target3"/>
    <dgm:cxn modelId="{FE1CB6EB-00B2-4A8E-A1D9-890838D6BD36}" type="presOf" srcId="{D8197B8C-B260-4A16-BDF4-0947B075E274}" destId="{5A5FFA88-C948-4069-8E93-59FA12366E83}" srcOrd="1" destOrd="0" presId="urn:microsoft.com/office/officeart/2005/8/layout/target3"/>
    <dgm:cxn modelId="{3546323E-E402-4BCF-9328-B8BA716726C5}" type="presOf" srcId="{4C35D32F-0EAB-4CD7-82EE-45574DC2A586}" destId="{890E4F0B-2866-4A3F-A3C7-2A14B1797930}" srcOrd="1" destOrd="0" presId="urn:microsoft.com/office/officeart/2005/8/layout/target3"/>
    <dgm:cxn modelId="{0D98CB8C-0C73-4579-AD40-053BF5E3ABAE}" type="presOf" srcId="{4C35D32F-0EAB-4CD7-82EE-45574DC2A586}" destId="{8BEBB6EC-1DAA-4CAC-8A25-BC0FCBD5DBD5}" srcOrd="0" destOrd="0" presId="urn:microsoft.com/office/officeart/2005/8/layout/target3"/>
    <dgm:cxn modelId="{E9DF0060-9A75-4670-B72B-46359007D9B0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F080E4A-CEBB-452C-A4C9-F1DF1CD30965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F5D232D-1B63-4E4C-A7BE-95906E38724F}" type="presParOf" srcId="{333A1088-737F-45CB-B68E-254E46348037}" destId="{F5ABB229-8D3B-4694-996A-96F23CF14429}" srcOrd="0" destOrd="0" presId="urn:microsoft.com/office/officeart/2005/8/layout/target3"/>
    <dgm:cxn modelId="{EF4851D3-B81B-4F94-B378-452585C781FD}" type="presParOf" srcId="{333A1088-737F-45CB-B68E-254E46348037}" destId="{F41139FD-01EE-4571-8B17-4FB00FC51163}" srcOrd="1" destOrd="0" presId="urn:microsoft.com/office/officeart/2005/8/layout/target3"/>
    <dgm:cxn modelId="{1844EA90-2676-4A50-9E8A-B84CEF72666A}" type="presParOf" srcId="{333A1088-737F-45CB-B68E-254E46348037}" destId="{D005CE8C-CC26-4C3E-AC11-E15060ECD759}" srcOrd="2" destOrd="0" presId="urn:microsoft.com/office/officeart/2005/8/layout/target3"/>
    <dgm:cxn modelId="{6B3B113F-D8CF-41C7-ABB0-C08AB4FA208F}" type="presParOf" srcId="{333A1088-737F-45CB-B68E-254E46348037}" destId="{2C702D82-9B77-49B7-9568-BB8EB47C3372}" srcOrd="3" destOrd="0" presId="urn:microsoft.com/office/officeart/2005/8/layout/target3"/>
    <dgm:cxn modelId="{10891E5D-98EB-4E57-9311-99DF77220A91}" type="presParOf" srcId="{333A1088-737F-45CB-B68E-254E46348037}" destId="{A52A0455-90FF-4808-ABD0-F02540D31D5A}" srcOrd="4" destOrd="0" presId="urn:microsoft.com/office/officeart/2005/8/layout/target3"/>
    <dgm:cxn modelId="{7A6B4475-6D41-4A90-BDF6-B2FED1E7F1F9}" type="presParOf" srcId="{333A1088-737F-45CB-B68E-254E46348037}" destId="{6140AFEC-043D-4C43-A2F9-D0F5331DF3A3}" srcOrd="5" destOrd="0" presId="urn:microsoft.com/office/officeart/2005/8/layout/target3"/>
    <dgm:cxn modelId="{9A16EAA0-02E5-47B5-AEDE-A59BEA348999}" type="presParOf" srcId="{333A1088-737F-45CB-B68E-254E46348037}" destId="{9358AC05-5D7D-4327-9F80-1AD486AEA664}" srcOrd="6" destOrd="0" presId="urn:microsoft.com/office/officeart/2005/8/layout/target3"/>
    <dgm:cxn modelId="{BA11AE52-72D3-48AF-B0B9-F10313E0D2C9}" type="presParOf" srcId="{333A1088-737F-45CB-B68E-254E46348037}" destId="{313FC574-E1CD-4FB4-B054-0B805CE0447D}" srcOrd="7" destOrd="0" presId="urn:microsoft.com/office/officeart/2005/8/layout/target3"/>
    <dgm:cxn modelId="{E9B1AC78-6154-4AB3-8E65-D3E7A7176DDB}" type="presParOf" srcId="{333A1088-737F-45CB-B68E-254E46348037}" destId="{619D679B-A015-4ECF-8348-D1034C574F40}" srcOrd="8" destOrd="0" presId="urn:microsoft.com/office/officeart/2005/8/layout/target3"/>
    <dgm:cxn modelId="{2366A0E6-E0E6-4B7E-8B13-A70D59C8B11D}" type="presParOf" srcId="{333A1088-737F-45CB-B68E-254E46348037}" destId="{322283A8-4A27-4CDA-BAE3-F381106A9174}" srcOrd="9" destOrd="0" presId="urn:microsoft.com/office/officeart/2005/8/layout/target3"/>
    <dgm:cxn modelId="{EFBED1A1-8426-4CCD-B3E5-5D32818F06CA}" type="presParOf" srcId="{333A1088-737F-45CB-B68E-254E46348037}" destId="{FFC9F71D-1B4F-4AD9-A4A6-86ADEFC8AF5C}" srcOrd="10" destOrd="0" presId="urn:microsoft.com/office/officeart/2005/8/layout/target3"/>
    <dgm:cxn modelId="{71DF6F41-E3EE-448B-AB0D-8F5FBED1755B}" type="presParOf" srcId="{333A1088-737F-45CB-B68E-254E46348037}" destId="{25B08C86-7E15-44DC-BE7F-FFB55DD49D12}" srcOrd="11" destOrd="0" presId="urn:microsoft.com/office/officeart/2005/8/layout/target3"/>
    <dgm:cxn modelId="{53C4E9D7-167C-42B3-A000-7D6F8EB8FD81}" type="presParOf" srcId="{333A1088-737F-45CB-B68E-254E46348037}" destId="{76644BE8-9D7C-4C09-B250-3D10AF48CBB7}" srcOrd="12" destOrd="0" presId="urn:microsoft.com/office/officeart/2005/8/layout/target3"/>
    <dgm:cxn modelId="{6E8A2295-6EA7-4BCA-A165-C5E2ED6ADAF8}" type="presParOf" srcId="{333A1088-737F-45CB-B68E-254E46348037}" destId="{EE85B701-7295-41C0-BA7A-34D3756A2AE6}" srcOrd="13" destOrd="0" presId="urn:microsoft.com/office/officeart/2005/8/layout/target3"/>
    <dgm:cxn modelId="{38E5FCD5-CB84-4C48-B699-22D71B5F6BD1}" type="presParOf" srcId="{333A1088-737F-45CB-B68E-254E46348037}" destId="{8BEBB6EC-1DAA-4CAC-8A25-BC0FCBD5DBD5}" srcOrd="14" destOrd="0" presId="urn:microsoft.com/office/officeart/2005/8/layout/target3"/>
    <dgm:cxn modelId="{028287B4-5099-46D8-B763-F47AFC9B9339}" type="presParOf" srcId="{333A1088-737F-45CB-B68E-254E46348037}" destId="{AED2198E-93D5-4001-81B4-73124B309672}" srcOrd="15" destOrd="0" presId="urn:microsoft.com/office/officeart/2005/8/layout/target3"/>
    <dgm:cxn modelId="{D7E0D6A3-356E-4214-A02B-8A6B0A80AA69}" type="presParOf" srcId="{333A1088-737F-45CB-B68E-254E46348037}" destId="{2BE915AB-18AA-4053-B92C-3BFC9ED204BB}" srcOrd="16" destOrd="0" presId="urn:microsoft.com/office/officeart/2005/8/layout/target3"/>
    <dgm:cxn modelId="{A33D210E-3C5C-465A-9A74-66820EFBCD97}" type="presParOf" srcId="{333A1088-737F-45CB-B68E-254E46348037}" destId="{6BB5E863-4638-4E1D-BFDE-399D028AC4ED}" srcOrd="17" destOrd="0" presId="urn:microsoft.com/office/officeart/2005/8/layout/target3"/>
    <dgm:cxn modelId="{E6120D15-1723-4CAE-B808-ADDDCF48EB06}" type="presParOf" srcId="{333A1088-737F-45CB-B68E-254E46348037}" destId="{5A5FFA88-C948-4069-8E93-59FA12366E83}" srcOrd="18" destOrd="0" presId="urn:microsoft.com/office/officeart/2005/8/layout/target3"/>
    <dgm:cxn modelId="{B5058006-81A5-4874-91D7-521D472B0CD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600" kern="1200" dirty="0" smtClean="0"/>
            <a:t>ZŠ Dolní </a:t>
          </a:r>
          <a:r>
            <a:rPr lang="cs-CZ" sz="1600" kern="1200" dirty="0" smtClean="0"/>
            <a:t>Benešov, příspěvková organizace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NÁZEV:VY_52_INOVACE_11_Přírodopis 9.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Přeměněné horniny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EDF9E1B-CC90-451C-9B4A-6EDBED1E9D6A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99855854-0F74-4797-8205-3F35859D4F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F9E1B-CC90-451C-9B4A-6EDBED1E9D6A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55854-0F74-4797-8205-3F35859D4F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F9E1B-CC90-451C-9B4A-6EDBED1E9D6A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55854-0F74-4797-8205-3F35859D4F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F9E1B-CC90-451C-9B4A-6EDBED1E9D6A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55854-0F74-4797-8205-3F35859D4F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EDF9E1B-CC90-451C-9B4A-6EDBED1E9D6A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9855854-0F74-4797-8205-3F35859D4F1C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EDF9E1B-CC90-451C-9B4A-6EDBED1E9D6A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99855854-0F74-4797-8205-3F35859D4F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F9E1B-CC90-451C-9B4A-6EDBED1E9D6A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55854-0F74-4797-8205-3F35859D4F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F9E1B-CC90-451C-9B4A-6EDBED1E9D6A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55854-0F74-4797-8205-3F35859D4F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F9E1B-CC90-451C-9B4A-6EDBED1E9D6A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55854-0F74-4797-8205-3F35859D4F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F9E1B-CC90-451C-9B4A-6EDBED1E9D6A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55854-0F74-4797-8205-3F35859D4F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F9E1B-CC90-451C-9B4A-6EDBED1E9D6A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55854-0F74-4797-8205-3F35859D4F1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EDF9E1B-CC90-451C-9B4A-6EDBED1E9D6A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99855854-0F74-4797-8205-3F35859D4F1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544596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673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učivem – horniny (vyvřelé horniny)</a:t>
            </a:r>
          </a:p>
          <a:p>
            <a:r>
              <a:rPr lang="cs-CZ" dirty="0" smtClean="0"/>
              <a:t>Na konci prezentace je doplňovačka, kterou žáci </a:t>
            </a:r>
            <a:r>
              <a:rPr lang="cs-CZ" dirty="0"/>
              <a:t>vyluští </a:t>
            </a:r>
            <a:r>
              <a:rPr lang="cs-CZ" dirty="0" smtClean="0"/>
              <a:t>do </a:t>
            </a:r>
            <a:r>
              <a:rPr lang="cs-CZ" dirty="0"/>
              <a:t>sešitu, jeden žák na interaktivní tabuli pomocí fixu  nebo interaktivního pera.</a:t>
            </a:r>
          </a:p>
          <a:p>
            <a:r>
              <a:rPr lang="cs-CZ" dirty="0" smtClean="0"/>
              <a:t>Doplňovačka slouží k opakování učiva horniny.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8002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Přeměněné horniny (metamorfované)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Vznikají přeměnou původních hornin vyvřelých, usazených nebo i předtím již přeměněných.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990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080120"/>
          </a:xfrm>
        </p:spPr>
        <p:txBody>
          <a:bodyPr/>
          <a:lstStyle/>
          <a:p>
            <a:r>
              <a:rPr lang="cs-CZ" dirty="0" smtClean="0"/>
              <a:t>Fylit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61760"/>
          </a:xfrm>
        </p:spPr>
        <p:txBody>
          <a:bodyPr/>
          <a:lstStyle/>
          <a:p>
            <a:r>
              <a:rPr lang="cs-CZ" dirty="0" smtClean="0"/>
              <a:t>Vznikají přeměnou jílových usazenin</a:t>
            </a:r>
          </a:p>
          <a:p>
            <a:r>
              <a:rPr lang="cs-CZ" dirty="0" smtClean="0"/>
              <a:t>Šedá nebo zelená barva, hedvábný lesk</a:t>
            </a:r>
          </a:p>
          <a:p>
            <a:r>
              <a:rPr lang="cs-CZ" dirty="0"/>
              <a:t> </a:t>
            </a:r>
            <a:r>
              <a:rPr lang="cs-CZ" dirty="0" smtClean="0"/>
              <a:t>Složen z křemene a slíd </a:t>
            </a:r>
          </a:p>
          <a:p>
            <a:r>
              <a:rPr lang="cs-CZ" dirty="0" smtClean="0"/>
              <a:t>Použití: střešní krytina, dekorační kámen</a:t>
            </a:r>
            <a:endParaRPr lang="cs-CZ" dirty="0"/>
          </a:p>
        </p:txBody>
      </p:sp>
      <p:pic>
        <p:nvPicPr>
          <p:cNvPr id="1026" name="Picture 2" descr="http://upload.wikimedia.org/wikipedia/commons/thumb/f/fe/PhylliteUSGOV.jpg/220px-PhylliteUSGO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272052"/>
            <a:ext cx="4327812" cy="3540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47864" y="63813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0471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08112"/>
          </a:xfrm>
        </p:spPr>
        <p:txBody>
          <a:bodyPr/>
          <a:lstStyle/>
          <a:p>
            <a:r>
              <a:rPr lang="cs-CZ" dirty="0" smtClean="0"/>
              <a:t>Svor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61760"/>
          </a:xfrm>
        </p:spPr>
        <p:txBody>
          <a:bodyPr/>
          <a:lstStyle/>
          <a:p>
            <a:r>
              <a:rPr lang="cs-CZ" dirty="0" smtClean="0"/>
              <a:t>Vzniká přeměnou jílových usazenin za vysokého tlaku a teploty</a:t>
            </a:r>
          </a:p>
          <a:p>
            <a:r>
              <a:rPr lang="cs-CZ" dirty="0" smtClean="0"/>
              <a:t>Měkký, stříbřitý lesk</a:t>
            </a:r>
          </a:p>
          <a:p>
            <a:r>
              <a:rPr lang="cs-CZ" dirty="0"/>
              <a:t>Složen z křemene a slíd </a:t>
            </a:r>
            <a:endParaRPr lang="cs-CZ" dirty="0" smtClean="0"/>
          </a:p>
          <a:p>
            <a:r>
              <a:rPr lang="cs-CZ" dirty="0" smtClean="0"/>
              <a:t>Nemá praktické využití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 descr="http://upload.wikimedia.org/wikipedia/commons/thumb/a/a8/Svor%2C_hornina.jpg/220px-Svor%2C_hornin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4245" y="3212976"/>
            <a:ext cx="4399755" cy="3299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47864" y="63813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663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864096"/>
          </a:xfrm>
        </p:spPr>
        <p:txBody>
          <a:bodyPr/>
          <a:lstStyle/>
          <a:p>
            <a:r>
              <a:rPr lang="cs-CZ" dirty="0" smtClean="0"/>
              <a:t>Rula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435280" cy="5017744"/>
          </a:xfrm>
        </p:spPr>
        <p:txBody>
          <a:bodyPr/>
          <a:lstStyle/>
          <a:p>
            <a:r>
              <a:rPr lang="cs-CZ" dirty="0" smtClean="0"/>
              <a:t>Vzniká přeměnou jílových usazenin, pískovců, žul</a:t>
            </a:r>
          </a:p>
          <a:p>
            <a:r>
              <a:rPr lang="cs-CZ" dirty="0" smtClean="0"/>
              <a:t>Páskovaná stavba</a:t>
            </a:r>
          </a:p>
          <a:p>
            <a:r>
              <a:rPr lang="cs-CZ" dirty="0" smtClean="0"/>
              <a:t>Složen z křemene, živců a slíd</a:t>
            </a:r>
          </a:p>
          <a:p>
            <a:r>
              <a:rPr lang="cs-CZ" dirty="0" smtClean="0"/>
              <a:t>Použití: stavební kámen</a:t>
            </a:r>
          </a:p>
          <a:p>
            <a:endParaRPr lang="cs-CZ" dirty="0"/>
          </a:p>
        </p:txBody>
      </p:sp>
      <p:pic>
        <p:nvPicPr>
          <p:cNvPr id="3074" name="Picture 2" descr="Soubor:Augen-gneiss-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645024"/>
            <a:ext cx="3816424" cy="3048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037678" y="601199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325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936104"/>
          </a:xfrm>
        </p:spPr>
        <p:txBody>
          <a:bodyPr/>
          <a:lstStyle/>
          <a:p>
            <a:r>
              <a:rPr lang="cs-CZ" dirty="0" smtClean="0"/>
              <a:t>Krystalický vápenec (mramor)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61760"/>
          </a:xfrm>
        </p:spPr>
        <p:txBody>
          <a:bodyPr/>
          <a:lstStyle/>
          <a:p>
            <a:r>
              <a:rPr lang="cs-CZ" dirty="0" smtClean="0"/>
              <a:t>Vzniká přeměnou vápence</a:t>
            </a:r>
          </a:p>
          <a:p>
            <a:r>
              <a:rPr lang="cs-CZ" dirty="0" smtClean="0"/>
              <a:t>Světlá barva- bílá, našedlá, narůžovělá</a:t>
            </a:r>
          </a:p>
          <a:p>
            <a:r>
              <a:rPr lang="cs-CZ" dirty="0" smtClean="0"/>
              <a:t>Použití: stavební a dekorační kámen</a:t>
            </a:r>
            <a:endParaRPr lang="cs-CZ" dirty="0"/>
          </a:p>
        </p:txBody>
      </p:sp>
      <p:pic>
        <p:nvPicPr>
          <p:cNvPr id="4098" name="Picture 2" descr="http://upload.wikimedia.org/wikipedia/commons/thumb/8/8d/MarbleUSGOV.jpg/180px-MarbleUSGOV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2996952"/>
            <a:ext cx="4272677" cy="360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.wikimedia.org/wikipedia/commons/thumb/f/f3/Capitoline_Aphrodite_Louvre_Ma_571.jpg/120px-Capitoline_Aphrodite_Louvre_Ma_57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022492"/>
            <a:ext cx="2664296" cy="357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55976" y="6420327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100392" y="624389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5140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36104"/>
          </a:xfrm>
        </p:spPr>
        <p:txBody>
          <a:bodyPr/>
          <a:lstStyle/>
          <a:p>
            <a:r>
              <a:rPr lang="cs-CZ" dirty="0" smtClean="0"/>
              <a:t>Úkol: vylušti doplňovačku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2204864"/>
            <a:ext cx="8892480" cy="4653136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2400" dirty="0" smtClean="0"/>
              <a:t>1. Jiný název pro přeměněné horniny</a:t>
            </a:r>
          </a:p>
          <a:p>
            <a:r>
              <a:rPr lang="cs-CZ" sz="2400" dirty="0" smtClean="0"/>
              <a:t>2. Přeměněná hornina, která má páskovanou stavbu</a:t>
            </a:r>
          </a:p>
          <a:p>
            <a:r>
              <a:rPr lang="cs-CZ" sz="2400" dirty="0" smtClean="0"/>
              <a:t>3. Usazená hornina, která je tvořena kalcitem</a:t>
            </a:r>
          </a:p>
          <a:p>
            <a:r>
              <a:rPr lang="cs-CZ" sz="2400" dirty="0" smtClean="0"/>
              <a:t>4. Horniny vzniklé přeměnou původních hornin</a:t>
            </a:r>
          </a:p>
          <a:p>
            <a:r>
              <a:rPr lang="cs-CZ" sz="2400" dirty="0" smtClean="0"/>
              <a:t>5. Přírodní uhlovodík, ze kterého se vyrábí paliva pro motory</a:t>
            </a:r>
          </a:p>
          <a:p>
            <a:r>
              <a:rPr lang="cs-CZ" sz="2400" dirty="0" smtClean="0"/>
              <a:t>6. Přeměněná hornina, která vzniká za vysokého tlaku a 	teploty, má stříbřitý lesk</a:t>
            </a:r>
            <a:endParaRPr lang="cs-CZ" sz="2400" dirty="0"/>
          </a:p>
        </p:txBody>
      </p:sp>
      <p:graphicFrame>
        <p:nvGraphicFramePr>
          <p:cNvPr id="8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0172063"/>
              </p:ext>
            </p:extLst>
          </p:nvPr>
        </p:nvGraphicFramePr>
        <p:xfrm>
          <a:off x="1331640" y="1268760"/>
          <a:ext cx="5849620" cy="2604576"/>
        </p:xfrm>
        <a:graphic>
          <a:graphicData uri="http://schemas.openxmlformats.org/drawingml/2006/table">
            <a:tbl>
              <a:tblPr firstRow="1" firstCol="1" bandRow="1"/>
              <a:tblGrid>
                <a:gridCol w="417830"/>
                <a:gridCol w="417830"/>
                <a:gridCol w="417830"/>
                <a:gridCol w="417830"/>
                <a:gridCol w="417830"/>
                <a:gridCol w="417830"/>
                <a:gridCol w="417830"/>
                <a:gridCol w="417830"/>
                <a:gridCol w="417830"/>
                <a:gridCol w="417830"/>
                <a:gridCol w="417830"/>
                <a:gridCol w="417830"/>
                <a:gridCol w="417830"/>
                <a:gridCol w="417830"/>
              </a:tblGrid>
              <a:tr h="434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4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34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4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4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4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62829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864096"/>
          </a:xfrm>
        </p:spPr>
        <p:txBody>
          <a:bodyPr>
            <a:normAutofit/>
          </a:bodyPr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57704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Tajenka</a:t>
            </a:r>
            <a:r>
              <a:rPr lang="cs-CZ" smtClean="0"/>
              <a:t>: mramor</a:t>
            </a:r>
          </a:p>
          <a:p>
            <a:endParaRPr lang="cs-CZ" dirty="0"/>
          </a:p>
        </p:txBody>
      </p:sp>
      <p:graphicFrame>
        <p:nvGraphicFramePr>
          <p:cNvPr id="4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9270383"/>
              </p:ext>
            </p:extLst>
          </p:nvPr>
        </p:nvGraphicFramePr>
        <p:xfrm>
          <a:off x="1475656" y="2348880"/>
          <a:ext cx="6336708" cy="2604576"/>
        </p:xfrm>
        <a:graphic>
          <a:graphicData uri="http://schemas.openxmlformats.org/drawingml/2006/table">
            <a:tbl>
              <a:tblPr firstRow="1" firstCol="1" bandRow="1"/>
              <a:tblGrid>
                <a:gridCol w="452622"/>
                <a:gridCol w="452622"/>
                <a:gridCol w="452622"/>
                <a:gridCol w="452622"/>
                <a:gridCol w="452622"/>
                <a:gridCol w="452622"/>
                <a:gridCol w="452622"/>
                <a:gridCol w="452622"/>
                <a:gridCol w="452622"/>
                <a:gridCol w="452622"/>
                <a:gridCol w="452622"/>
                <a:gridCol w="452622"/>
                <a:gridCol w="452622"/>
                <a:gridCol w="452622"/>
              </a:tblGrid>
              <a:tr h="434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4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34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4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4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40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4894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936104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61760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Text: ZAPLETAL, Jan, et al. </a:t>
            </a:r>
            <a:r>
              <a:rPr lang="cs-CZ" i="1" dirty="0"/>
              <a:t>Přírodopis 9</a:t>
            </a:r>
            <a:r>
              <a:rPr lang="cs-CZ" dirty="0"/>
              <a:t>. Olomouc : </a:t>
            </a:r>
            <a:r>
              <a:rPr lang="cs-CZ" dirty="0" err="1"/>
              <a:t>Prodos</a:t>
            </a:r>
            <a:r>
              <a:rPr lang="cs-CZ" dirty="0"/>
              <a:t>, 2000. 95 s. ISBN 80-7230-069-5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Doplňovačka: vlastní zdroje autora materiálu 3.12. 2011</a:t>
            </a:r>
          </a:p>
          <a:p>
            <a:r>
              <a:rPr lang="cs-CZ" dirty="0" smtClean="0"/>
              <a:t>Obr.1: </a:t>
            </a:r>
            <a:r>
              <a:rPr lang="en-US" dirty="0" err="1"/>
              <a:t>ylit</a:t>
            </a:r>
            <a:r>
              <a:rPr lang="en-US" dirty="0"/>
              <a:t>. In </a:t>
            </a:r>
            <a:r>
              <a:rPr lang="en-US" i="1" dirty="0"/>
              <a:t>Wikipedia : the free encyclopedia</a:t>
            </a:r>
            <a:r>
              <a:rPr lang="en-US" dirty="0"/>
              <a:t> [online]. St. Petersburg (Florida) : Wikipedia Foundation, 27.11. 2005, last modified on 6.7. 2011 [cit. </a:t>
            </a:r>
            <a:r>
              <a:rPr lang="en-US" dirty="0" smtClean="0"/>
              <a:t>2011-12-0</a:t>
            </a:r>
            <a:r>
              <a:rPr lang="cs-CZ" dirty="0" smtClean="0"/>
              <a:t>3</a:t>
            </a:r>
            <a:r>
              <a:rPr lang="en-US" dirty="0" smtClean="0"/>
              <a:t>]. </a:t>
            </a:r>
            <a:r>
              <a:rPr lang="en-US" dirty="0" err="1"/>
              <a:t>Dostupné</a:t>
            </a:r>
            <a:r>
              <a:rPr lang="en-US" dirty="0"/>
              <a:t> z WWW: &lt;http://cs.wikipedia.org/wiki/Fylit&gt;.</a:t>
            </a:r>
            <a:endParaRPr lang="cs-CZ" dirty="0" smtClean="0"/>
          </a:p>
          <a:p>
            <a:r>
              <a:rPr lang="cs-CZ" dirty="0" smtClean="0"/>
              <a:t>Obr.2:</a:t>
            </a:r>
            <a:r>
              <a:rPr lang="cs-CZ" dirty="0"/>
              <a:t>Svor.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1.8. 2006, last </a:t>
            </a:r>
            <a:r>
              <a:rPr lang="cs-CZ" dirty="0" err="1"/>
              <a:t>modified</a:t>
            </a:r>
            <a:r>
              <a:rPr lang="cs-CZ" dirty="0"/>
              <a:t> on 27.11. 2011 [cit. </a:t>
            </a:r>
            <a:r>
              <a:rPr lang="cs-CZ" dirty="0" smtClean="0"/>
              <a:t>2011-12-03]. </a:t>
            </a:r>
            <a:r>
              <a:rPr lang="cs-CZ" dirty="0"/>
              <a:t>Dostupné z WWW: &lt;http://cs.wikipedia.org/wiki/Svor&gt;.</a:t>
            </a:r>
            <a:endParaRPr lang="cs-CZ" dirty="0" smtClean="0"/>
          </a:p>
          <a:p>
            <a:r>
              <a:rPr lang="cs-CZ" dirty="0" smtClean="0"/>
              <a:t>Obr.3: </a:t>
            </a:r>
            <a:r>
              <a:rPr lang="en-US" dirty="0" err="1"/>
              <a:t>Rula</a:t>
            </a:r>
            <a:r>
              <a:rPr lang="en-US" dirty="0"/>
              <a:t>. In </a:t>
            </a:r>
            <a:r>
              <a:rPr lang="en-US" i="1" dirty="0"/>
              <a:t>Wikipedia : the free encyclopedia</a:t>
            </a:r>
            <a:r>
              <a:rPr lang="en-US" dirty="0"/>
              <a:t> [online]. St. Petersburg (Florida) : Wikipedia Foundation, 16.3. 2006, last modified on 13.1. 2007 [cit. </a:t>
            </a:r>
            <a:r>
              <a:rPr lang="en-US" dirty="0" smtClean="0"/>
              <a:t>2011-12-0</a:t>
            </a:r>
            <a:r>
              <a:rPr lang="cs-CZ" dirty="0" smtClean="0"/>
              <a:t>3</a:t>
            </a:r>
            <a:r>
              <a:rPr lang="en-US" dirty="0" smtClean="0"/>
              <a:t>]. </a:t>
            </a:r>
            <a:r>
              <a:rPr lang="en-US" dirty="0" err="1"/>
              <a:t>Dostupné</a:t>
            </a:r>
            <a:r>
              <a:rPr lang="en-US" dirty="0"/>
              <a:t> z WWW: &lt;http://cs.wikipedia.org/wiki/Rula&gt;.</a:t>
            </a:r>
            <a:endParaRPr lang="cs-CZ" dirty="0" smtClean="0"/>
          </a:p>
          <a:p>
            <a:r>
              <a:rPr lang="cs-CZ" dirty="0" smtClean="0"/>
              <a:t>Obr.4: </a:t>
            </a:r>
            <a:r>
              <a:rPr lang="cs-CZ" dirty="0"/>
              <a:t>Mramor.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21.5. 2006, last </a:t>
            </a:r>
            <a:r>
              <a:rPr lang="cs-CZ" dirty="0" err="1"/>
              <a:t>modified</a:t>
            </a:r>
            <a:r>
              <a:rPr lang="cs-CZ" dirty="0"/>
              <a:t> on 5.9. 2011 [cit. </a:t>
            </a:r>
            <a:r>
              <a:rPr lang="cs-CZ" dirty="0" smtClean="0"/>
              <a:t>2011-12-03]. </a:t>
            </a:r>
            <a:r>
              <a:rPr lang="cs-CZ" dirty="0"/>
              <a:t>Dostupné z WWW: &lt;http://cs.wikipedia.org/wiki/Mramor&gt;.</a:t>
            </a:r>
            <a:endParaRPr lang="cs-CZ" dirty="0" smtClean="0"/>
          </a:p>
          <a:p>
            <a:r>
              <a:rPr lang="cs-CZ" dirty="0" smtClean="0"/>
              <a:t>Obr.5:</a:t>
            </a:r>
            <a:r>
              <a:rPr lang="cs-CZ" dirty="0"/>
              <a:t>Mramor. In 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21.5. 2006, last </a:t>
            </a:r>
            <a:r>
              <a:rPr lang="cs-CZ" dirty="0" err="1"/>
              <a:t>modified</a:t>
            </a:r>
            <a:r>
              <a:rPr lang="cs-CZ" dirty="0"/>
              <a:t> on 5.9. 2011 [cit. 2011-12-03]. Dostupné z WWW: &lt;http://cs.wikipedia.org/wiki/Mramor&gt;.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4145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201</TotalTime>
  <Words>282</Words>
  <Application>Microsoft Office PowerPoint</Application>
  <PresentationFormat>Předvádění na obrazovce (4:3)</PresentationFormat>
  <Paragraphs>232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Prezentace aplikace PowerPoint</vt:lpstr>
      <vt:lpstr>Anotace</vt:lpstr>
      <vt:lpstr>Přeměněné horniny (metamorfované)</vt:lpstr>
      <vt:lpstr>Fylit</vt:lpstr>
      <vt:lpstr>Svor</vt:lpstr>
      <vt:lpstr>Rula</vt:lpstr>
      <vt:lpstr>Krystalický vápenec (mramor)</vt:lpstr>
      <vt:lpstr>Úkol: vylušti doplňovačku</vt:lpstr>
      <vt:lpstr>Řešení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08FB</cp:lastModifiedBy>
  <cp:revision>14</cp:revision>
  <dcterms:created xsi:type="dcterms:W3CDTF">2011-12-06T19:38:01Z</dcterms:created>
  <dcterms:modified xsi:type="dcterms:W3CDTF">2012-06-27T09:10:46Z</dcterms:modified>
</cp:coreProperties>
</file>