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charts/chart3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60" r:id="rId7"/>
    <p:sldId id="259" r:id="rId8"/>
    <p:sldId id="262" r:id="rId9"/>
    <p:sldId id="261" r:id="rId10"/>
    <p:sldId id="263" r:id="rId11"/>
    <p:sldId id="264" r:id="rId12"/>
    <p:sldId id="265" r:id="rId13"/>
    <p:sldId id="269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List1!$A$2:$A$4</c:f>
              <c:numCache>
                <c:formatCode>General</c:formatCode>
                <c:ptCount val="3"/>
                <c:pt idx="0">
                  <c:v>0</c:v>
                </c:pt>
                <c:pt idx="1">
                  <c:v>1</c:v>
                </c:pt>
                <c:pt idx="2">
                  <c:v>2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-2</c:v>
                </c:pt>
                <c:pt idx="1">
                  <c:v>1</c:v>
                </c:pt>
                <c:pt idx="2">
                  <c:v>4</c:v>
                </c:pt>
              </c:numCache>
            </c:numRef>
          </c:yVal>
        </c:ser>
        <c:axId val="75199232"/>
        <c:axId val="75201152"/>
      </c:scatterChart>
      <c:valAx>
        <c:axId val="75199232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5201152"/>
        <c:crosses val="autoZero"/>
        <c:crossBetween val="midCat"/>
        <c:majorUnit val="1"/>
      </c:valAx>
      <c:valAx>
        <c:axId val="75201152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5199232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List1!$A$2:$A$4</c:f>
              <c:numCache>
                <c:formatCode>General</c:formatCode>
                <c:ptCount val="3"/>
                <c:pt idx="0">
                  <c:v>0</c:v>
                </c:pt>
                <c:pt idx="1">
                  <c:v>1</c:v>
                </c:pt>
                <c:pt idx="2">
                  <c:v>-1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0</c:v>
                </c:pt>
                <c:pt idx="1">
                  <c:v>-3</c:v>
                </c:pt>
                <c:pt idx="2">
                  <c:v>3</c:v>
                </c:pt>
              </c:numCache>
            </c:numRef>
          </c:yVal>
        </c:ser>
        <c:axId val="83615104"/>
        <c:axId val="83625856"/>
      </c:scatterChart>
      <c:valAx>
        <c:axId val="83615104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83625856"/>
        <c:crosses val="autoZero"/>
        <c:crossBetween val="midCat"/>
        <c:majorUnit val="1"/>
      </c:valAx>
      <c:valAx>
        <c:axId val="83625856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83615104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3.9118439814220383E-2"/>
          <c:y val="2.3533929665862419E-2"/>
          <c:w val="0.93703112223669249"/>
          <c:h val="0.91012106883819055"/>
        </c:manualLayout>
      </c:layout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List1!$A$2:$A$4</c:f>
              <c:numCache>
                <c:formatCode>General</c:formatCode>
                <c:ptCount val="3"/>
                <c:pt idx="0">
                  <c:v>0</c:v>
                </c:pt>
                <c:pt idx="1">
                  <c:v>1</c:v>
                </c:pt>
                <c:pt idx="2">
                  <c:v>-1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-3</c:v>
                </c:pt>
                <c:pt idx="1">
                  <c:v>-3</c:v>
                </c:pt>
                <c:pt idx="2">
                  <c:v>-3</c:v>
                </c:pt>
              </c:numCache>
            </c:numRef>
          </c:yVal>
        </c:ser>
        <c:axId val="83988480"/>
        <c:axId val="83990784"/>
      </c:scatterChart>
      <c:valAx>
        <c:axId val="83988480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83990784"/>
        <c:crosses val="autoZero"/>
        <c:crossBetween val="midCat"/>
        <c:majorUnit val="1"/>
      </c:valAx>
      <c:valAx>
        <c:axId val="83990784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83988480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F47742-9FE6-43C3-9AD9-860278E03AAC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63622-5442-4DE0-809F-E1CEE121A7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LINEÁRNÍ FUNKCE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VY_32_INOVACE_02_B_8_Lineární funkce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6.2.2012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Lineární</a:t>
                      </a:r>
                      <a:r>
                        <a:rPr lang="cs-CZ" baseline="0" dirty="0" smtClean="0"/>
                        <a:t> funkce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Přímá úměrnost, konstantní, rostoucí,klesající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LINEÁRNÍ FUNKCE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"/>
            <a:ext cx="8229600" cy="57148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Sestroj graf funkce y = 3x - 2, x </a:t>
            </a:r>
            <a:r>
              <a:rPr lang="az-Cyrl-AZ" dirty="0" smtClean="0"/>
              <a:t>є</a:t>
            </a:r>
            <a:r>
              <a:rPr lang="cs-CZ" dirty="0" smtClean="0"/>
              <a:t> R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Graf 4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928670"/>
          <a:ext cx="285752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4380"/>
                <a:gridCol w="714380"/>
                <a:gridCol w="714380"/>
                <a:gridCol w="71438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endCxn id="7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2446306" y="2268546"/>
            <a:ext cx="5000660" cy="246378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57158" y="6000768"/>
            <a:ext cx="8229600" cy="5714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Grafem je přímka protínající osu y v bodě</a:t>
            </a:r>
            <a:r>
              <a:rPr lang="en-US" sz="3200" dirty="0" smtClean="0"/>
              <a:t> [0,-2]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7972452" cy="5697559"/>
          </a:xfrm>
        </p:spPr>
        <p:txBody>
          <a:bodyPr>
            <a:normAutofit fontScale="32500" lnSpcReduction="20000"/>
          </a:bodyPr>
          <a:lstStyle/>
          <a:p>
            <a:pPr marL="0" algn="just">
              <a:buNone/>
            </a:pPr>
            <a:r>
              <a:rPr lang="cs-CZ" sz="9000" dirty="0" smtClean="0">
                <a:solidFill>
                  <a:srgbClr val="FF0000"/>
                </a:solidFill>
              </a:rPr>
              <a:t>Každá funkce y=</a:t>
            </a:r>
            <a:r>
              <a:rPr lang="cs-CZ" sz="9000" dirty="0" err="1" smtClean="0">
                <a:solidFill>
                  <a:srgbClr val="FF0000"/>
                </a:solidFill>
              </a:rPr>
              <a:t>ax</a:t>
            </a:r>
            <a:r>
              <a:rPr lang="cs-CZ" sz="9000" dirty="0" smtClean="0">
                <a:solidFill>
                  <a:srgbClr val="FF0000"/>
                </a:solidFill>
              </a:rPr>
              <a:t> + b ,kde a, b </a:t>
            </a:r>
            <a:r>
              <a:rPr lang="az-Cyrl-AZ" sz="9000" dirty="0" smtClean="0">
                <a:solidFill>
                  <a:srgbClr val="FF0000"/>
                </a:solidFill>
              </a:rPr>
              <a:t>є</a:t>
            </a:r>
            <a:r>
              <a:rPr lang="cs-CZ" sz="9000" dirty="0" smtClean="0">
                <a:solidFill>
                  <a:srgbClr val="FF0000"/>
                </a:solidFill>
              </a:rPr>
              <a:t> R a definičním oborem je množina všech reálných čísel se nazývá lineární funkce.</a:t>
            </a:r>
          </a:p>
          <a:p>
            <a:pPr marL="0">
              <a:buNone/>
            </a:pPr>
            <a:endParaRPr lang="cs-CZ" sz="9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9000" dirty="0" smtClean="0">
                <a:solidFill>
                  <a:srgbClr val="7030A0"/>
                </a:solidFill>
              </a:rPr>
              <a:t>Grafem je přímka, která protíná osu y v bodě </a:t>
            </a:r>
            <a:r>
              <a:rPr lang="en-US" sz="9000" dirty="0" smtClean="0">
                <a:solidFill>
                  <a:srgbClr val="7030A0"/>
                </a:solidFill>
              </a:rPr>
              <a:t>[0,</a:t>
            </a:r>
            <a:r>
              <a:rPr lang="cs-CZ" sz="9000" dirty="0" smtClean="0">
                <a:solidFill>
                  <a:srgbClr val="7030A0"/>
                </a:solidFill>
              </a:rPr>
              <a:t> b</a:t>
            </a:r>
            <a:r>
              <a:rPr lang="en-US" sz="9000" dirty="0" smtClean="0">
                <a:solidFill>
                  <a:srgbClr val="7030A0"/>
                </a:solidFill>
              </a:rPr>
              <a:t>]</a:t>
            </a:r>
            <a:r>
              <a:rPr lang="cs-CZ" sz="9000" dirty="0" smtClean="0">
                <a:solidFill>
                  <a:srgbClr val="7030A0"/>
                </a:solidFill>
              </a:rPr>
              <a:t>  </a:t>
            </a:r>
          </a:p>
          <a:p>
            <a:pPr>
              <a:buNone/>
            </a:pPr>
            <a:r>
              <a:rPr lang="cs-CZ" sz="9000" dirty="0" smtClean="0"/>
              <a:t>Přímka je určena pomocí dvou bodů.</a:t>
            </a:r>
          </a:p>
          <a:p>
            <a:pPr>
              <a:buNone/>
            </a:pPr>
            <a:endParaRPr lang="cs-CZ" sz="9000" dirty="0" smtClean="0"/>
          </a:p>
          <a:p>
            <a:pPr>
              <a:buNone/>
            </a:pPr>
            <a:endParaRPr lang="cs-CZ" sz="9000" dirty="0" smtClean="0"/>
          </a:p>
          <a:p>
            <a:pPr>
              <a:buNone/>
            </a:pPr>
            <a:r>
              <a:rPr lang="cs-CZ" sz="9000" dirty="0" smtClean="0"/>
              <a:t>y= 3x - 2		a=3        b=-2</a:t>
            </a:r>
          </a:p>
          <a:p>
            <a:pPr>
              <a:buNone/>
            </a:pPr>
            <a:r>
              <a:rPr lang="cs-CZ" sz="9000" dirty="0" smtClean="0"/>
              <a:t>y= -0,5x + 2		a=-0,5   b=2</a:t>
            </a:r>
          </a:p>
          <a:p>
            <a:pPr>
              <a:buNone/>
            </a:pPr>
            <a:endParaRPr lang="cs-CZ" sz="9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2852"/>
            <a:ext cx="8229600" cy="50006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Sestroj graf funkce y = -3x , x </a:t>
            </a:r>
            <a:r>
              <a:rPr lang="az-Cyrl-AZ" dirty="0" smtClean="0"/>
              <a:t>є</a:t>
            </a:r>
            <a:r>
              <a:rPr lang="cs-CZ" dirty="0" smtClean="0"/>
              <a:t> R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42900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5" name="Graf 14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429256" y="500042"/>
          <a:ext cx="285752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4380"/>
                <a:gridCol w="714380"/>
                <a:gridCol w="714380"/>
                <a:gridCol w="71438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8" name="Přímá spojovací čára 17"/>
          <p:cNvCxnSpPr/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endCxn id="17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3" name="TextovéPole 1"/>
          <p:cNvSpPr txBox="1"/>
          <p:nvPr/>
        </p:nvSpPr>
        <p:spPr>
          <a:xfrm>
            <a:off x="571472" y="6286496"/>
            <a:ext cx="7286676" cy="571504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Grafem je přímka procházející počátkem</a:t>
            </a:r>
            <a:endParaRPr lang="cs-CZ" sz="3200" dirty="0"/>
          </a:p>
        </p:txBody>
      </p:sp>
      <p:cxnSp>
        <p:nvCxnSpPr>
          <p:cNvPr id="11" name="Přímá spojovací čára 10"/>
          <p:cNvCxnSpPr/>
          <p:nvPr/>
        </p:nvCxnSpPr>
        <p:spPr>
          <a:xfrm rot="16200000" flipV="1">
            <a:off x="2214546" y="2428868"/>
            <a:ext cx="5286412" cy="257176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Lineární funkci y= </a:t>
            </a:r>
            <a:r>
              <a:rPr lang="cs-CZ" dirty="0" err="1" smtClean="0">
                <a:solidFill>
                  <a:srgbClr val="FF0000"/>
                </a:solidFill>
              </a:rPr>
              <a:t>ax</a:t>
            </a:r>
            <a:r>
              <a:rPr lang="cs-CZ" dirty="0" smtClean="0">
                <a:solidFill>
                  <a:srgbClr val="FF0000"/>
                </a:solidFill>
              </a:rPr>
              <a:t> + b, kde b = 0, nazýváme </a:t>
            </a: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přímá úměrnost.</a:t>
            </a:r>
          </a:p>
          <a:p>
            <a:pPr mar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Grafem je přímka procházející počátkem soustavy souřadnic.</a:t>
            </a:r>
          </a:p>
          <a:p>
            <a:pPr mar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Příklady: 	y=2x</a:t>
            </a:r>
          </a:p>
          <a:p>
            <a:pPr marL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y=-7x</a:t>
            </a:r>
          </a:p>
          <a:p>
            <a:pPr marL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y=0,5x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0"/>
            <a:ext cx="8229600" cy="92867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Sestroj graf funkce y=-3 , x </a:t>
            </a:r>
            <a:r>
              <a:rPr lang="az-Cyrl-AZ" dirty="0" smtClean="0"/>
              <a:t>є</a:t>
            </a:r>
            <a:r>
              <a:rPr lang="cs-CZ" dirty="0" smtClean="0"/>
              <a:t> 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6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857356" y="4593600"/>
            <a:ext cx="5929354" cy="15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785786" y="1142984"/>
          <a:ext cx="285752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4380"/>
                <a:gridCol w="714380"/>
                <a:gridCol w="714380"/>
                <a:gridCol w="714380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/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Zástupný symbol pro obsah 2"/>
          <p:cNvSpPr txBox="1">
            <a:spLocks/>
          </p:cNvSpPr>
          <p:nvPr/>
        </p:nvSpPr>
        <p:spPr>
          <a:xfrm>
            <a:off x="428596" y="6000768"/>
            <a:ext cx="8229600" cy="7143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dirty="0" smtClean="0"/>
              <a:t>Grafem je přímka rovnoběžná s osou x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Lineární funkci y=</a:t>
            </a:r>
            <a:r>
              <a:rPr lang="cs-CZ" dirty="0" err="1" smtClean="0">
                <a:solidFill>
                  <a:srgbClr val="FF0000"/>
                </a:solidFill>
              </a:rPr>
              <a:t>ax</a:t>
            </a:r>
            <a:r>
              <a:rPr lang="cs-CZ" dirty="0" smtClean="0">
                <a:solidFill>
                  <a:srgbClr val="FF0000"/>
                </a:solidFill>
              </a:rPr>
              <a:t>+b, kde a=0, nazýváme konstantní funkce.</a:t>
            </a:r>
          </a:p>
          <a:p>
            <a:pPr mar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Grafem je vždy přímka rovnoběžná s osou x,</a:t>
            </a: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která prochází bodem</a:t>
            </a:r>
            <a:r>
              <a:rPr lang="en-US" dirty="0" smtClean="0">
                <a:solidFill>
                  <a:srgbClr val="FF0000"/>
                </a:solidFill>
              </a:rPr>
              <a:t>[0,b]</a:t>
            </a: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Příklady: 	y=5</a:t>
            </a:r>
          </a:p>
          <a:p>
            <a:pPr marL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y=-7</a:t>
            </a:r>
          </a:p>
          <a:p>
            <a:pPr marL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y=3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Rostoucí a klesající funkce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Lineární funkce y=</a:t>
            </a:r>
            <a:r>
              <a:rPr lang="cs-CZ" dirty="0" err="1" smtClean="0">
                <a:solidFill>
                  <a:srgbClr val="FF0000"/>
                </a:solidFill>
              </a:rPr>
              <a:t>ax</a:t>
            </a:r>
            <a:r>
              <a:rPr lang="cs-CZ" dirty="0" smtClean="0">
                <a:solidFill>
                  <a:srgbClr val="FF0000"/>
                </a:solidFill>
              </a:rPr>
              <a:t>+b je rostoucí, jestliže a</a:t>
            </a:r>
            <a:r>
              <a:rPr lang="en-US" dirty="0" smtClean="0">
                <a:solidFill>
                  <a:srgbClr val="FF0000"/>
                </a:solidFill>
              </a:rPr>
              <a:t>&gt;0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Příklad: y=2x+8……….a=2 rostoucí funkce</a:t>
            </a:r>
          </a:p>
          <a:p>
            <a:pPr>
              <a:buNone/>
            </a:pPr>
            <a:r>
              <a:rPr lang="cs-CZ" dirty="0" smtClean="0"/>
              <a:t>		    y=5+3x………..a=3 rostoucí funkce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>
                <a:solidFill>
                  <a:srgbClr val="FF0000"/>
                </a:solidFill>
              </a:rPr>
              <a:t>Line</a:t>
            </a:r>
            <a:r>
              <a:rPr lang="cs-CZ" dirty="0" err="1" smtClean="0">
                <a:solidFill>
                  <a:srgbClr val="FF0000"/>
                </a:solidFill>
              </a:rPr>
              <a:t>ární</a:t>
            </a:r>
            <a:r>
              <a:rPr lang="cs-CZ" dirty="0" smtClean="0">
                <a:solidFill>
                  <a:srgbClr val="FF0000"/>
                </a:solidFill>
              </a:rPr>
              <a:t> funkce y=</a:t>
            </a:r>
            <a:r>
              <a:rPr lang="cs-CZ" dirty="0" err="1" smtClean="0">
                <a:solidFill>
                  <a:srgbClr val="FF0000"/>
                </a:solidFill>
              </a:rPr>
              <a:t>ax</a:t>
            </a:r>
            <a:r>
              <a:rPr lang="cs-CZ" dirty="0" smtClean="0">
                <a:solidFill>
                  <a:srgbClr val="FF0000"/>
                </a:solidFill>
              </a:rPr>
              <a:t>+b je klesající, jestliže a</a:t>
            </a:r>
            <a:r>
              <a:rPr lang="en-US" dirty="0" smtClean="0">
                <a:solidFill>
                  <a:srgbClr val="FF0000"/>
                </a:solidFill>
              </a:rPr>
              <a:t>&lt;</a:t>
            </a:r>
            <a:r>
              <a:rPr lang="cs-CZ" dirty="0" smtClean="0">
                <a:solidFill>
                  <a:srgbClr val="FF0000"/>
                </a:solidFill>
              </a:rPr>
              <a:t>0</a:t>
            </a:r>
          </a:p>
          <a:p>
            <a:pPr>
              <a:buNone/>
            </a:pPr>
            <a:r>
              <a:rPr lang="cs-CZ" dirty="0" smtClean="0"/>
              <a:t>Příklad: y=-3x+5……..a=-3 klesající funkce</a:t>
            </a:r>
          </a:p>
          <a:p>
            <a:pPr>
              <a:buNone/>
            </a:pPr>
            <a:r>
              <a:rPr lang="cs-CZ" dirty="0" smtClean="0"/>
              <a:t>		     y=6-4x……….a=-4 klesající funkce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Procvičení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14882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Rozhodni, která funkce je lineární, pokud platí D=R.</a:t>
            </a:r>
          </a:p>
          <a:p>
            <a:pPr marL="514350" indent="-514350">
              <a:buNone/>
            </a:pPr>
            <a:r>
              <a:rPr lang="cs-CZ" sz="2800" dirty="0" smtClean="0"/>
              <a:t>       Lineární funkce načrtni a urči typ lineární funkce.</a:t>
            </a:r>
          </a:p>
          <a:p>
            <a:pPr marL="514350" indent="-514350">
              <a:buNone/>
            </a:pPr>
            <a:r>
              <a:rPr lang="cs-CZ" sz="2800" dirty="0" smtClean="0"/>
              <a:t>       y=-4x</a:t>
            </a:r>
          </a:p>
          <a:p>
            <a:pPr marL="914400" lvl="1" indent="-514350">
              <a:buNone/>
            </a:pPr>
            <a:r>
              <a:rPr lang="cs-CZ" dirty="0" smtClean="0"/>
              <a:t>  y=2x - 8</a:t>
            </a:r>
          </a:p>
          <a:p>
            <a:pPr marL="914400" lvl="1" indent="-514350">
              <a:buNone/>
            </a:pPr>
            <a:r>
              <a:rPr lang="cs-CZ" dirty="0" smtClean="0"/>
              <a:t>  </a:t>
            </a:r>
          </a:p>
          <a:p>
            <a:pPr marL="914400" lvl="1" indent="-514350">
              <a:buNone/>
            </a:pPr>
            <a:endParaRPr lang="cs-CZ" dirty="0" smtClean="0"/>
          </a:p>
          <a:p>
            <a:pPr marL="914400" lvl="1" indent="-514350">
              <a:buNone/>
            </a:pPr>
            <a:r>
              <a:rPr lang="cs-CZ" dirty="0" smtClean="0"/>
              <a:t>  y= x</a:t>
            </a:r>
            <a:r>
              <a:rPr lang="cs-CZ" baseline="30000" dirty="0" smtClean="0"/>
              <a:t>2 </a:t>
            </a:r>
            <a:r>
              <a:rPr lang="cs-CZ" dirty="0" smtClean="0"/>
              <a:t>– 3</a:t>
            </a:r>
          </a:p>
          <a:p>
            <a:pPr marL="914400" lvl="1" indent="-514350">
              <a:buNone/>
            </a:pPr>
            <a:r>
              <a:rPr lang="cs-CZ" dirty="0" smtClean="0"/>
              <a:t>  y= 0,4x – 1</a:t>
            </a:r>
          </a:p>
          <a:p>
            <a:pPr marL="914400" lvl="1" indent="-514350">
              <a:buNone/>
            </a:pPr>
            <a:r>
              <a:rPr lang="cs-CZ" dirty="0" smtClean="0"/>
              <a:t>  y= -7</a:t>
            </a:r>
          </a:p>
          <a:p>
            <a:pPr marL="914400" lvl="1" indent="-514350">
              <a:buNone/>
            </a:pPr>
            <a:r>
              <a:rPr lang="cs-CZ" dirty="0" smtClean="0"/>
              <a:t> </a:t>
            </a:r>
          </a:p>
          <a:p>
            <a:pPr marL="514350" indent="-514350">
              <a:buNone/>
            </a:pPr>
            <a:r>
              <a:rPr lang="cs-CZ" sz="2800" dirty="0" smtClean="0"/>
              <a:t> 	</a:t>
            </a:r>
          </a:p>
          <a:p>
            <a:pPr marL="514350" indent="-514350"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000100" y="3643314"/>
          <a:ext cx="1452043" cy="1000132"/>
        </p:xfrm>
        <a:graphic>
          <a:graphicData uri="http://schemas.openxmlformats.org/presentationml/2006/ole">
            <p:oleObj spid="_x0000_s1026" name="Rovnice" r:id="rId3" imgW="57132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007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2. Rozhodni, zda je daná lineární funkce rostoucí nebo klesající a zdůvodni</a:t>
            </a:r>
          </a:p>
          <a:p>
            <a:pPr>
              <a:buNone/>
            </a:pPr>
            <a:r>
              <a:rPr lang="cs-CZ" dirty="0" smtClean="0"/>
              <a:t>	y= -5x</a:t>
            </a:r>
          </a:p>
          <a:p>
            <a:pPr>
              <a:buNone/>
            </a:pPr>
            <a:r>
              <a:rPr lang="cs-CZ" dirty="0" smtClean="0"/>
              <a:t>	y= -7x - 4</a:t>
            </a:r>
          </a:p>
          <a:p>
            <a:pPr>
              <a:buNone/>
            </a:pPr>
            <a:r>
              <a:rPr lang="cs-CZ" dirty="0" smtClean="0"/>
              <a:t>	y= 2x</a:t>
            </a:r>
          </a:p>
          <a:p>
            <a:pPr>
              <a:buNone/>
            </a:pPr>
            <a:r>
              <a:rPr lang="cs-CZ" dirty="0" smtClean="0"/>
              <a:t>	y= -1,5x - 4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Sestroj grafy lineárních funkcí.</a:t>
            </a:r>
          </a:p>
          <a:p>
            <a:pPr>
              <a:buNone/>
            </a:pPr>
            <a:r>
              <a:rPr lang="cs-CZ" dirty="0" smtClean="0"/>
              <a:t>	y=-4x+2</a:t>
            </a:r>
          </a:p>
          <a:p>
            <a:pPr>
              <a:buNone/>
            </a:pPr>
            <a:r>
              <a:rPr lang="cs-CZ" dirty="0" smtClean="0"/>
              <a:t>	y=2x-1</a:t>
            </a:r>
          </a:p>
          <a:p>
            <a:pPr>
              <a:buNone/>
            </a:pPr>
            <a:r>
              <a:rPr lang="cs-CZ" dirty="0" smtClean="0"/>
              <a:t>	y=-3</a:t>
            </a:r>
          </a:p>
          <a:p>
            <a:pPr>
              <a:buNone/>
            </a:pPr>
            <a:r>
              <a:rPr lang="cs-CZ" dirty="0" smtClean="0"/>
              <a:t>	y=-5x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72691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sz="2400" dirty="0" smtClean="0"/>
              <a:t>1. Lineární funkce</a:t>
            </a:r>
          </a:p>
          <a:p>
            <a:pPr marL="514350" indent="-514350">
              <a:buNone/>
            </a:pPr>
            <a:r>
              <a:rPr lang="cs-CZ" sz="2400" dirty="0" smtClean="0"/>
              <a:t>y=-4x		</a:t>
            </a:r>
            <a:r>
              <a:rPr lang="cs-CZ" sz="2400" dirty="0" smtClean="0">
                <a:solidFill>
                  <a:srgbClr val="FF0000"/>
                </a:solidFill>
              </a:rPr>
              <a:t>přímá úměrnost-prochází počátkem</a:t>
            </a:r>
          </a:p>
          <a:p>
            <a:pPr marL="514350" indent="-514350">
              <a:buNone/>
            </a:pPr>
            <a:r>
              <a:rPr lang="cs-CZ" sz="2400" dirty="0" smtClean="0"/>
              <a:t>y=2x – 8	</a:t>
            </a:r>
            <a:r>
              <a:rPr lang="cs-CZ" sz="2400" dirty="0" smtClean="0">
                <a:solidFill>
                  <a:srgbClr val="FF0000"/>
                </a:solidFill>
              </a:rPr>
              <a:t>lineární funkce</a:t>
            </a:r>
          </a:p>
          <a:p>
            <a:pPr marL="514350" indent="-514350">
              <a:buNone/>
            </a:pPr>
            <a:r>
              <a:rPr lang="cs-CZ" sz="2400" dirty="0" smtClean="0"/>
              <a:t>y= 0,4x – 1	</a:t>
            </a:r>
            <a:r>
              <a:rPr lang="cs-CZ" sz="2400" dirty="0" smtClean="0">
                <a:solidFill>
                  <a:srgbClr val="FF0000"/>
                </a:solidFill>
              </a:rPr>
              <a:t>lineární funkce</a:t>
            </a:r>
          </a:p>
          <a:p>
            <a:pPr marL="514350" indent="-514350">
              <a:buNone/>
            </a:pPr>
            <a:r>
              <a:rPr lang="cs-CZ" sz="2400" dirty="0" smtClean="0"/>
              <a:t>y= -7		konstantní funkce-přímka rovnoběžná s x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2.	y= -5x	</a:t>
            </a:r>
            <a:r>
              <a:rPr lang="cs-CZ" sz="2400" dirty="0" smtClean="0">
                <a:solidFill>
                  <a:srgbClr val="FF0000"/>
                </a:solidFill>
              </a:rPr>
              <a:t>klesající	-5 </a:t>
            </a:r>
            <a:r>
              <a:rPr lang="en-US" sz="2400" dirty="0" smtClean="0">
                <a:solidFill>
                  <a:srgbClr val="FF0000"/>
                </a:solidFill>
              </a:rPr>
              <a:t>&lt; 0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/>
              <a:t>	y= -7x – 4</a:t>
            </a:r>
            <a:r>
              <a:rPr lang="en-US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klesající	 -7 </a:t>
            </a:r>
            <a:r>
              <a:rPr lang="en-US" sz="2400" dirty="0" smtClean="0">
                <a:solidFill>
                  <a:srgbClr val="FF0000"/>
                </a:solidFill>
              </a:rPr>
              <a:t>&lt; 0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/>
              <a:t>	y= 2x	</a:t>
            </a:r>
            <a:r>
              <a:rPr lang="cs-CZ" sz="2400" dirty="0" smtClean="0">
                <a:solidFill>
                  <a:srgbClr val="FF0000"/>
                </a:solidFill>
              </a:rPr>
              <a:t>rostoucí	  0 </a:t>
            </a:r>
            <a:r>
              <a:rPr lang="en-US" sz="2400" dirty="0" smtClean="0">
                <a:solidFill>
                  <a:srgbClr val="FF0000"/>
                </a:solidFill>
              </a:rPr>
              <a:t>&lt;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</a:p>
          <a:p>
            <a:pPr>
              <a:buNone/>
            </a:pPr>
            <a:r>
              <a:rPr lang="cs-CZ" sz="2400" dirty="0" smtClean="0"/>
              <a:t>	y= -1,5x – 4	</a:t>
            </a:r>
            <a:r>
              <a:rPr lang="cs-CZ" sz="2400" dirty="0" smtClean="0">
                <a:solidFill>
                  <a:srgbClr val="FF0000"/>
                </a:solidFill>
              </a:rPr>
              <a:t>klesající 	-1,5 </a:t>
            </a:r>
            <a:r>
              <a:rPr lang="en-US" sz="2400" dirty="0" smtClean="0">
                <a:solidFill>
                  <a:srgbClr val="FF0000"/>
                </a:solidFill>
              </a:rPr>
              <a:t>&lt; 0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865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/>
              <a:t>Anotace:</a:t>
            </a:r>
            <a:endParaRPr lang="cs-CZ" b="1" dirty="0" smtClean="0"/>
          </a:p>
          <a:p>
            <a:pPr marL="0" algn="just">
              <a:buNone/>
            </a:pPr>
            <a:r>
              <a:rPr lang="cs-CZ" dirty="0" smtClean="0"/>
              <a:t>Tato prezentace slouží k výkladu lineárních funkcí. Žáci na základě sestrojení grafů, odvozují speciální případy lineární funkce. Pokud b=0 jde o přímou úměrnost a pokud a=0 jde o konstantní funkci. Žáci se seznámí s pojmy rostoucí a klesající funkce. V závěru prezentace jsou úlohy na procvičení, které žáci řeší do sešitu a jeden žák na interaktivní tabuli.</a:t>
            </a:r>
          </a:p>
          <a:p>
            <a:pPr marL="0">
              <a:buNone/>
            </a:pPr>
            <a:r>
              <a:rPr lang="cs-CZ" b="1" u="sng" dirty="0" smtClean="0"/>
              <a:t>Použité zdroje:</a:t>
            </a:r>
          </a:p>
          <a:p>
            <a:pPr>
              <a:buNone/>
            </a:pPr>
            <a:r>
              <a:rPr lang="cs-CZ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>
              <a:buNone/>
            </a:pPr>
            <a:r>
              <a:rPr lang="cs-CZ" dirty="0" smtClean="0"/>
              <a:t>	Odvárko Oldřich- Kadleček Jiří:  Matematika pro 9. ročník ZŠ  2.díl , 1.vydání 2000,  </a:t>
            </a:r>
            <a:r>
              <a:rPr lang="cs-CZ" dirty="0" err="1" smtClean="0"/>
              <a:t>Prometheus</a:t>
            </a:r>
            <a:r>
              <a:rPr lang="cs-CZ" dirty="0" smtClean="0"/>
              <a:t>, počet stran 91, ISBN 80-7196-208-2</a:t>
            </a:r>
          </a:p>
          <a:p>
            <a:pPr marL="0"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438</Words>
  <Application>Microsoft Office PowerPoint</Application>
  <PresentationFormat>Předvádění na obrazovce (4:3)</PresentationFormat>
  <Paragraphs>147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Rovnice</vt:lpstr>
      <vt:lpstr>LINEÁRNÍ FUNKCE</vt:lpstr>
      <vt:lpstr>Snímek 2</vt:lpstr>
      <vt:lpstr>LINEÁRNÍ FUNKCE</vt:lpstr>
      <vt:lpstr>Snímek 4</vt:lpstr>
      <vt:lpstr>Snímek 5</vt:lpstr>
      <vt:lpstr>Snímek 6</vt:lpstr>
      <vt:lpstr>Snímek 7</vt:lpstr>
      <vt:lpstr>Snímek 8</vt:lpstr>
      <vt:lpstr>Snímek 9</vt:lpstr>
      <vt:lpstr>Rostoucí a klesající funkce</vt:lpstr>
      <vt:lpstr>Procvičení</vt:lpstr>
      <vt:lpstr>Snímek 12</vt:lpstr>
      <vt:lpstr>Řešení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Vaclav</dc:creator>
  <cp:lastModifiedBy>Vaclav</cp:lastModifiedBy>
  <cp:revision>32</cp:revision>
  <dcterms:created xsi:type="dcterms:W3CDTF">2012-02-03T15:11:02Z</dcterms:created>
  <dcterms:modified xsi:type="dcterms:W3CDTF">2012-03-07T15:43:23Z</dcterms:modified>
</cp:coreProperties>
</file>