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8" r:id="rId3"/>
    <p:sldId id="261" r:id="rId4"/>
    <p:sldId id="260" r:id="rId5"/>
    <p:sldId id="263" r:id="rId6"/>
    <p:sldId id="266" r:id="rId7"/>
    <p:sldId id="267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22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NÁZEV:VY_52_INOVACE_13_Přírodopis 8. 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</a:t>
          </a:r>
          <a:r>
            <a:rPr lang="cs-CZ" sz="2000" dirty="0" smtClean="0"/>
            <a:t>Benešov, </a:t>
          </a:r>
          <a:r>
            <a:rPr lang="cs-CZ" sz="2000" smtClean="0"/>
            <a:t>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Opakování dýchací soustavy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4E5F073-ECD9-4D07-8458-8EEDA9114C2F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6142EF4-25C8-4C01-84BB-B82DAC56618F}" type="presOf" srcId="{D1D4F407-5343-4D3F-B5B9-D407B03CAEB4}" destId="{D005CE8C-CC26-4C3E-AC11-E15060ECD759}" srcOrd="0" destOrd="0" presId="urn:microsoft.com/office/officeart/2005/8/layout/target3"/>
    <dgm:cxn modelId="{DE82E3BB-8007-4F02-8909-535AEC009E81}" type="presOf" srcId="{B651F6E3-6281-48DB-9319-2AEAFDAE7572}" destId="{6BB5E863-4638-4E1D-BFDE-399D028AC4ED}" srcOrd="1" destOrd="0" presId="urn:microsoft.com/office/officeart/2005/8/layout/target3"/>
    <dgm:cxn modelId="{C5FF4679-6086-4FE5-8945-BA21227D8949}" type="presOf" srcId="{4C35D32F-0EAB-4CD7-82EE-45574DC2A586}" destId="{890E4F0B-2866-4A3F-A3C7-2A14B1797930}" srcOrd="1" destOrd="0" presId="urn:microsoft.com/office/officeart/2005/8/layout/target3"/>
    <dgm:cxn modelId="{0A6C8D58-0C69-4376-9FFD-52379BD30C39}" type="presOf" srcId="{D1D4F407-5343-4D3F-B5B9-D407B03CAEB4}" destId="{AED2198E-93D5-4001-81B4-73124B309672}" srcOrd="1" destOrd="0" presId="urn:microsoft.com/office/officeart/2005/8/layout/target3"/>
    <dgm:cxn modelId="{2349BD36-C42A-45F5-8387-788E35B8C721}" type="presOf" srcId="{757F3AB3-0718-4624-B441-E567A8F0AB56}" destId="{333A1088-737F-45CB-B68E-254E46348037}" srcOrd="0" destOrd="0" presId="urn:microsoft.com/office/officeart/2005/8/layout/target3"/>
    <dgm:cxn modelId="{CA1FC924-78C3-46F1-8870-CF0B37B6B61A}" type="presOf" srcId="{D1B46980-6531-4606-95E6-44980827E919}" destId="{6140AFEC-043D-4C43-A2F9-D0F5331DF3A3}" srcOrd="0" destOrd="0" presId="urn:microsoft.com/office/officeart/2005/8/layout/target3"/>
    <dgm:cxn modelId="{1E5253F2-6999-45A3-8065-7A9D6218FEED}" type="presOf" srcId="{D8197B8C-B260-4A16-BDF4-0947B075E274}" destId="{25B08C86-7E15-44DC-BE7F-FFB55DD49D12}" srcOrd="0" destOrd="0" presId="urn:microsoft.com/office/officeart/2005/8/layout/target3"/>
    <dgm:cxn modelId="{4BF4A09A-DA51-4D3C-9C02-12754AD2D8CC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BA58141-CE51-48BB-A851-C8204A35D833}" type="presOf" srcId="{D1B46980-6531-4606-95E6-44980827E919}" destId="{2BE915AB-18AA-4053-B92C-3BFC9ED204BB}" srcOrd="1" destOrd="0" presId="urn:microsoft.com/office/officeart/2005/8/layout/target3"/>
    <dgm:cxn modelId="{7CF3FEB7-ECD5-41D7-8404-B6E30C71F8A8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671E13C-56F9-46A5-B85B-E1C37671B0FB}" type="presParOf" srcId="{333A1088-737F-45CB-B68E-254E46348037}" destId="{F5ABB229-8D3B-4694-996A-96F23CF14429}" srcOrd="0" destOrd="0" presId="urn:microsoft.com/office/officeart/2005/8/layout/target3"/>
    <dgm:cxn modelId="{23F84015-A828-488B-ACC4-4FB4B6DEDD97}" type="presParOf" srcId="{333A1088-737F-45CB-B68E-254E46348037}" destId="{F41139FD-01EE-4571-8B17-4FB00FC51163}" srcOrd="1" destOrd="0" presId="urn:microsoft.com/office/officeart/2005/8/layout/target3"/>
    <dgm:cxn modelId="{875A6BF1-3AB0-4011-89B7-584D522AE4BC}" type="presParOf" srcId="{333A1088-737F-45CB-B68E-254E46348037}" destId="{D005CE8C-CC26-4C3E-AC11-E15060ECD759}" srcOrd="2" destOrd="0" presId="urn:microsoft.com/office/officeart/2005/8/layout/target3"/>
    <dgm:cxn modelId="{BC89C094-D20A-4CB1-956D-754BBD1EC98F}" type="presParOf" srcId="{333A1088-737F-45CB-B68E-254E46348037}" destId="{2C702D82-9B77-49B7-9568-BB8EB47C3372}" srcOrd="3" destOrd="0" presId="urn:microsoft.com/office/officeart/2005/8/layout/target3"/>
    <dgm:cxn modelId="{56FB5D0C-6B9B-4F97-8978-FCC9F7971832}" type="presParOf" srcId="{333A1088-737F-45CB-B68E-254E46348037}" destId="{A52A0455-90FF-4808-ABD0-F02540D31D5A}" srcOrd="4" destOrd="0" presId="urn:microsoft.com/office/officeart/2005/8/layout/target3"/>
    <dgm:cxn modelId="{30166FA7-B137-4707-A799-2225148BDE94}" type="presParOf" srcId="{333A1088-737F-45CB-B68E-254E46348037}" destId="{6140AFEC-043D-4C43-A2F9-D0F5331DF3A3}" srcOrd="5" destOrd="0" presId="urn:microsoft.com/office/officeart/2005/8/layout/target3"/>
    <dgm:cxn modelId="{BF72E2C8-0861-48A7-B67A-6211A2381305}" type="presParOf" srcId="{333A1088-737F-45CB-B68E-254E46348037}" destId="{9358AC05-5D7D-4327-9F80-1AD486AEA664}" srcOrd="6" destOrd="0" presId="urn:microsoft.com/office/officeart/2005/8/layout/target3"/>
    <dgm:cxn modelId="{29253D93-A8BD-482F-95AB-3CDD37E955D1}" type="presParOf" srcId="{333A1088-737F-45CB-B68E-254E46348037}" destId="{313FC574-E1CD-4FB4-B054-0B805CE0447D}" srcOrd="7" destOrd="0" presId="urn:microsoft.com/office/officeart/2005/8/layout/target3"/>
    <dgm:cxn modelId="{F98A83A0-EED7-4DC9-A030-4A44DA34C52E}" type="presParOf" srcId="{333A1088-737F-45CB-B68E-254E46348037}" destId="{619D679B-A015-4ECF-8348-D1034C574F40}" srcOrd="8" destOrd="0" presId="urn:microsoft.com/office/officeart/2005/8/layout/target3"/>
    <dgm:cxn modelId="{313DAD42-A419-4246-8F50-922D873A263E}" type="presParOf" srcId="{333A1088-737F-45CB-B68E-254E46348037}" destId="{322283A8-4A27-4CDA-BAE3-F381106A9174}" srcOrd="9" destOrd="0" presId="urn:microsoft.com/office/officeart/2005/8/layout/target3"/>
    <dgm:cxn modelId="{0B25A14B-2CBC-4FAE-AC47-CC9D9A668A0A}" type="presParOf" srcId="{333A1088-737F-45CB-B68E-254E46348037}" destId="{FFC9F71D-1B4F-4AD9-A4A6-86ADEFC8AF5C}" srcOrd="10" destOrd="0" presId="urn:microsoft.com/office/officeart/2005/8/layout/target3"/>
    <dgm:cxn modelId="{A84B71C5-A58D-4676-82F2-D472C4AFE703}" type="presParOf" srcId="{333A1088-737F-45CB-B68E-254E46348037}" destId="{25B08C86-7E15-44DC-BE7F-FFB55DD49D12}" srcOrd="11" destOrd="0" presId="urn:microsoft.com/office/officeart/2005/8/layout/target3"/>
    <dgm:cxn modelId="{32E490B6-0ABE-49E9-8F88-47B74455DCD5}" type="presParOf" srcId="{333A1088-737F-45CB-B68E-254E46348037}" destId="{76644BE8-9D7C-4C09-B250-3D10AF48CBB7}" srcOrd="12" destOrd="0" presId="urn:microsoft.com/office/officeart/2005/8/layout/target3"/>
    <dgm:cxn modelId="{726421A6-D995-450F-AC6A-73046844D5BA}" type="presParOf" srcId="{333A1088-737F-45CB-B68E-254E46348037}" destId="{EE85B701-7295-41C0-BA7A-34D3756A2AE6}" srcOrd="13" destOrd="0" presId="urn:microsoft.com/office/officeart/2005/8/layout/target3"/>
    <dgm:cxn modelId="{8342A8A8-E9CD-4EF3-9510-3767974394B7}" type="presParOf" srcId="{333A1088-737F-45CB-B68E-254E46348037}" destId="{8BEBB6EC-1DAA-4CAC-8A25-BC0FCBD5DBD5}" srcOrd="14" destOrd="0" presId="urn:microsoft.com/office/officeart/2005/8/layout/target3"/>
    <dgm:cxn modelId="{7E49887D-E03C-4183-8299-16AF7EA7D695}" type="presParOf" srcId="{333A1088-737F-45CB-B68E-254E46348037}" destId="{AED2198E-93D5-4001-81B4-73124B309672}" srcOrd="15" destOrd="0" presId="urn:microsoft.com/office/officeart/2005/8/layout/target3"/>
    <dgm:cxn modelId="{1131E44B-4864-48A5-BAEC-30BA96754A87}" type="presParOf" srcId="{333A1088-737F-45CB-B68E-254E46348037}" destId="{2BE915AB-18AA-4053-B92C-3BFC9ED204BB}" srcOrd="16" destOrd="0" presId="urn:microsoft.com/office/officeart/2005/8/layout/target3"/>
    <dgm:cxn modelId="{5A4055FF-DCA5-4B0F-917B-A1287AA1CCE5}" type="presParOf" srcId="{333A1088-737F-45CB-B68E-254E46348037}" destId="{6BB5E863-4638-4E1D-BFDE-399D028AC4ED}" srcOrd="17" destOrd="0" presId="urn:microsoft.com/office/officeart/2005/8/layout/target3"/>
    <dgm:cxn modelId="{9CEBCE10-6470-4337-9638-57B3DD6567A0}" type="presParOf" srcId="{333A1088-737F-45CB-B68E-254E46348037}" destId="{5A5FFA88-C948-4069-8E93-59FA12366E83}" srcOrd="18" destOrd="0" presId="urn:microsoft.com/office/officeart/2005/8/layout/target3"/>
    <dgm:cxn modelId="{6DD9B2FB-0A6A-4BA0-BE15-F88908FF658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</a:t>
          </a:r>
          <a:r>
            <a:rPr lang="cs-CZ" sz="2000" kern="1200" dirty="0" smtClean="0"/>
            <a:t>Benešov, </a:t>
          </a:r>
          <a:r>
            <a:rPr lang="cs-CZ" sz="2000" kern="1200" smtClean="0"/>
            <a:t>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46368" y="805767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NÁZEV:VY_52_INOVACE_13_Přírodopis 8. ročník </a:t>
          </a:r>
          <a:endParaRPr lang="cs-CZ" sz="2000" kern="1200" dirty="0"/>
        </a:p>
      </dsp:txBody>
      <dsp:txXfrm>
        <a:off x="1246368" y="805767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Opakování dýchací soustavy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0410D-06FD-43EC-862C-39871CA7B66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EFEB63-50BA-4157-88D4-9439F2FF1E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349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-kulturistika.cz/view.php?cisloclanku=2008030001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http://www.e-kulturistika.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view.php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cisloclanku</a:t>
            </a:r>
            <a:r>
              <a:rPr lang="cs-CZ" dirty="0" smtClean="0">
                <a:hlinkClick r:id="rId3"/>
              </a:rPr>
              <a:t>=2008030001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EFEB63-50BA-4157-88D4-9439F2FF1ED5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6090575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Prezentace slouží k opakování učiva-dýchací soustava. </a:t>
            </a:r>
          </a:p>
          <a:p>
            <a:endParaRPr lang="cs-CZ" dirty="0" smtClean="0"/>
          </a:p>
          <a:p>
            <a:r>
              <a:rPr lang="cs-CZ" dirty="0" smtClean="0"/>
              <a:t>Úkol č. 1: Žáci vyluští doplňovačku do sešitu, jeden žák na interaktivní tabuli </a:t>
            </a:r>
            <a:r>
              <a:rPr lang="cs-CZ" dirty="0"/>
              <a:t>pomocí fixu </a:t>
            </a:r>
            <a:r>
              <a:rPr lang="cs-CZ" dirty="0" smtClean="0"/>
              <a:t> nebo interaktivního pera.</a:t>
            </a:r>
          </a:p>
          <a:p>
            <a:endParaRPr lang="cs-CZ" dirty="0" smtClean="0"/>
          </a:p>
          <a:p>
            <a:r>
              <a:rPr lang="cs-CZ" dirty="0" smtClean="0"/>
              <a:t>Úkol č. 2: Žáci dopíšou chybějící slova do vět pomocí fixu nebo interaktivního pera na interaktivní tabuli.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9053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Dýchací soustava-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Úkol č.1: Vylušti doplňovačku</a:t>
            </a:r>
            <a:endParaRPr lang="cs-CZ" sz="2400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1142976" y="3857628"/>
            <a:ext cx="7786742" cy="3000372"/>
          </a:xfrm>
        </p:spPr>
        <p:txBody>
          <a:bodyPr>
            <a:normAutofit fontScale="77500" lnSpcReduction="20000"/>
          </a:bodyPr>
          <a:lstStyle/>
          <a:p>
            <a:endParaRPr lang="cs-CZ" sz="3100" dirty="0" smtClean="0"/>
          </a:p>
          <a:p>
            <a:pPr>
              <a:buNone/>
            </a:pPr>
            <a:r>
              <a:rPr lang="cs-CZ" sz="3800" dirty="0" smtClean="0"/>
              <a:t>1. blána, která pokrývá plíce</a:t>
            </a:r>
          </a:p>
          <a:p>
            <a:pPr>
              <a:buNone/>
            </a:pPr>
            <a:r>
              <a:rPr lang="cs-CZ" sz="3800" dirty="0" smtClean="0"/>
              <a:t>2. </a:t>
            </a:r>
            <a:r>
              <a:rPr lang="cs-CZ" sz="3800" dirty="0"/>
              <a:t>p</a:t>
            </a:r>
            <a:r>
              <a:rPr lang="cs-CZ" sz="3800" dirty="0" smtClean="0"/>
              <a:t>řechod mezi nosem a hltanem</a:t>
            </a:r>
          </a:p>
          <a:p>
            <a:pPr>
              <a:buNone/>
            </a:pPr>
            <a:r>
              <a:rPr lang="cs-CZ" sz="3800" dirty="0" smtClean="0"/>
              <a:t>3. největší chrupavka hrtanu</a:t>
            </a:r>
          </a:p>
          <a:p>
            <a:pPr>
              <a:buNone/>
            </a:pPr>
            <a:r>
              <a:rPr lang="cs-CZ" sz="3800" dirty="0" smtClean="0"/>
              <a:t>4. trubice, která se rozděluje na dvě průdušky</a:t>
            </a:r>
          </a:p>
          <a:p>
            <a:pPr>
              <a:buNone/>
            </a:pPr>
            <a:r>
              <a:rPr lang="cs-CZ" sz="3800" dirty="0" smtClean="0"/>
              <a:t>5. organela buňky, která zajišťuje buněčné dýchání</a:t>
            </a: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1418360"/>
              </p:ext>
            </p:extLst>
          </p:nvPr>
        </p:nvGraphicFramePr>
        <p:xfrm>
          <a:off x="539548" y="1124744"/>
          <a:ext cx="7848874" cy="2103120"/>
        </p:xfrm>
        <a:graphic>
          <a:graphicData uri="http://schemas.openxmlformats.org/drawingml/2006/table">
            <a:tbl>
              <a:tblPr firstRow="1" firstCol="1" bandRow="1"/>
              <a:tblGrid>
                <a:gridCol w="412382"/>
                <a:gridCol w="412382"/>
                <a:gridCol w="412382"/>
                <a:gridCol w="413233"/>
                <a:gridCol w="413233"/>
                <a:gridCol w="413233"/>
                <a:gridCol w="413233"/>
                <a:gridCol w="413233"/>
                <a:gridCol w="413233"/>
                <a:gridCol w="413233"/>
                <a:gridCol w="413233"/>
                <a:gridCol w="413233"/>
                <a:gridCol w="413233"/>
                <a:gridCol w="413233"/>
                <a:gridCol w="413233"/>
                <a:gridCol w="413233"/>
                <a:gridCol w="413233"/>
                <a:gridCol w="413233"/>
                <a:gridCol w="413233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1.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DBD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2.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DBD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3.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DBD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4.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DBD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5.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DBD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Doplňovačka-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214818"/>
            <a:ext cx="8229600" cy="2643182"/>
          </a:xfrm>
        </p:spPr>
        <p:txBody>
          <a:bodyPr>
            <a:normAutofit/>
          </a:bodyPr>
          <a:lstStyle/>
          <a:p>
            <a:r>
              <a:rPr lang="cs-CZ" u="sng" dirty="0" smtClean="0"/>
              <a:t>tajenka:</a:t>
            </a:r>
          </a:p>
          <a:p>
            <a:pPr lvl="1">
              <a:buNone/>
            </a:pPr>
            <a:r>
              <a:rPr lang="cs-CZ" dirty="0" smtClean="0"/>
              <a:t>PLÍCE</a:t>
            </a: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9456925"/>
              </p:ext>
            </p:extLst>
          </p:nvPr>
        </p:nvGraphicFramePr>
        <p:xfrm>
          <a:off x="107500" y="1484784"/>
          <a:ext cx="8856988" cy="2376264"/>
        </p:xfrm>
        <a:graphic>
          <a:graphicData uri="http://schemas.openxmlformats.org/drawingml/2006/table">
            <a:tbl>
              <a:tblPr firstRow="1" firstCol="1" bandRow="1"/>
              <a:tblGrid>
                <a:gridCol w="465348"/>
                <a:gridCol w="465348"/>
                <a:gridCol w="465348"/>
                <a:gridCol w="466309"/>
                <a:gridCol w="388195"/>
                <a:gridCol w="544423"/>
                <a:gridCol w="455298"/>
                <a:gridCol w="477320"/>
                <a:gridCol w="466309"/>
                <a:gridCol w="466309"/>
                <a:gridCol w="466309"/>
                <a:gridCol w="466309"/>
                <a:gridCol w="466309"/>
                <a:gridCol w="466309"/>
                <a:gridCol w="466309"/>
                <a:gridCol w="466309"/>
                <a:gridCol w="466309"/>
                <a:gridCol w="466309"/>
                <a:gridCol w="466309"/>
              </a:tblGrid>
              <a:tr h="4869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1.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P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O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P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DBD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L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C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N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I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C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69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2.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N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O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S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O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L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DBD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A</a:t>
                      </a: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N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869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3.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Š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DBD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N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Á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69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4.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P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R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Ů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D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Š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N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I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C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DBD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82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5.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M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I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O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CH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O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N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D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R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I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DBD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č.2: Doplň slova do vět.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7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Funkce dýchací soustavy je ………………..</a:t>
            </a:r>
          </a:p>
          <a:p>
            <a:r>
              <a:rPr lang="cs-CZ" sz="2800" dirty="0" smtClean="0"/>
              <a:t>Výměně plynů mezi plíce a krví říkáme ………..….dýchaní.</a:t>
            </a:r>
          </a:p>
          <a:p>
            <a:r>
              <a:rPr lang="cs-CZ" sz="2800" dirty="0" smtClean="0"/>
              <a:t>Výměně </a:t>
            </a:r>
            <a:r>
              <a:rPr lang="cs-CZ" sz="2800" dirty="0"/>
              <a:t>plynů mezi </a:t>
            </a:r>
            <a:r>
              <a:rPr lang="cs-CZ" sz="2800" dirty="0" smtClean="0"/>
              <a:t>krví a tkáňovými buňkami říkáme ……….….</a:t>
            </a:r>
            <a:r>
              <a:rPr lang="cs-CZ" sz="2800" dirty="0"/>
              <a:t>dýchaní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V dutině nosní se vzduch……………,…………… a …………..</a:t>
            </a:r>
          </a:p>
          <a:p>
            <a:r>
              <a:rPr lang="cs-CZ" sz="2800" dirty="0" smtClean="0"/>
              <a:t>Průdušnice se rozděluje na dvě…………………,</a:t>
            </a:r>
          </a:p>
          <a:p>
            <a:r>
              <a:rPr lang="cs-CZ" sz="2800" dirty="0" smtClean="0"/>
              <a:t>ty vstupují do ……………..a dělí se tam na ………………… </a:t>
            </a:r>
          </a:p>
          <a:p>
            <a:r>
              <a:rPr lang="cs-CZ" sz="2800" dirty="0" smtClean="0"/>
              <a:t>Plíce mají …………………barvu, pokrývají je dvě blány a to…………………a …………………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č.2: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4900634"/>
          </a:xfrm>
        </p:spPr>
        <p:txBody>
          <a:bodyPr>
            <a:normAutofit fontScale="92500"/>
          </a:bodyPr>
          <a:lstStyle/>
          <a:p>
            <a:r>
              <a:rPr lang="cs-CZ" sz="3000" dirty="0"/>
              <a:t>Funkce dýchací soustavy je </a:t>
            </a:r>
            <a:r>
              <a:rPr lang="cs-CZ" sz="3000" dirty="0" smtClean="0">
                <a:solidFill>
                  <a:srgbClr val="FF0000"/>
                </a:solidFill>
              </a:rPr>
              <a:t>dýchání.</a:t>
            </a:r>
            <a:endParaRPr lang="cs-CZ" sz="3000" dirty="0">
              <a:solidFill>
                <a:srgbClr val="FF0000"/>
              </a:solidFill>
            </a:endParaRPr>
          </a:p>
          <a:p>
            <a:r>
              <a:rPr lang="cs-CZ" sz="3000" dirty="0"/>
              <a:t>Výměně plynů mezi plíce a krví říkáme </a:t>
            </a:r>
            <a:r>
              <a:rPr lang="cs-CZ" sz="3000" dirty="0" smtClean="0">
                <a:solidFill>
                  <a:srgbClr val="FF0000"/>
                </a:solidFill>
              </a:rPr>
              <a:t>vnější </a:t>
            </a:r>
            <a:r>
              <a:rPr lang="cs-CZ" sz="3000" dirty="0" smtClean="0"/>
              <a:t>dýchaní</a:t>
            </a:r>
            <a:r>
              <a:rPr lang="cs-CZ" sz="3000" dirty="0"/>
              <a:t>.</a:t>
            </a:r>
          </a:p>
          <a:p>
            <a:r>
              <a:rPr lang="cs-CZ" sz="3000" dirty="0"/>
              <a:t>Výměně plynů mezi krví a tkáňovými buňkami říkáme </a:t>
            </a:r>
            <a:r>
              <a:rPr lang="cs-CZ" sz="3000" dirty="0" smtClean="0">
                <a:solidFill>
                  <a:srgbClr val="FF0000"/>
                </a:solidFill>
              </a:rPr>
              <a:t>vnitřní </a:t>
            </a:r>
            <a:r>
              <a:rPr lang="cs-CZ" sz="3000" dirty="0" smtClean="0"/>
              <a:t>dýchaní</a:t>
            </a:r>
            <a:r>
              <a:rPr lang="cs-CZ" sz="3000" dirty="0"/>
              <a:t>.</a:t>
            </a:r>
          </a:p>
          <a:p>
            <a:r>
              <a:rPr lang="cs-CZ" sz="3000" dirty="0"/>
              <a:t>V dutině nosní se </a:t>
            </a:r>
            <a:r>
              <a:rPr lang="cs-CZ" sz="3000" dirty="0" smtClean="0"/>
              <a:t>vzduch </a:t>
            </a:r>
            <a:r>
              <a:rPr lang="cs-CZ" sz="3000" dirty="0" smtClean="0">
                <a:solidFill>
                  <a:srgbClr val="FF0000"/>
                </a:solidFill>
              </a:rPr>
              <a:t>oteplí</a:t>
            </a:r>
            <a:r>
              <a:rPr lang="cs-CZ" sz="3000" dirty="0" smtClean="0"/>
              <a:t>,</a:t>
            </a:r>
            <a:r>
              <a:rPr lang="cs-CZ" sz="3000" dirty="0" smtClean="0">
                <a:solidFill>
                  <a:srgbClr val="FF0000"/>
                </a:solidFill>
              </a:rPr>
              <a:t> zvlhčí</a:t>
            </a:r>
            <a:r>
              <a:rPr lang="cs-CZ" sz="3000" dirty="0" smtClean="0"/>
              <a:t> </a:t>
            </a:r>
            <a:r>
              <a:rPr lang="cs-CZ" sz="3000" dirty="0"/>
              <a:t>a </a:t>
            </a:r>
            <a:r>
              <a:rPr lang="cs-CZ" sz="3000" dirty="0" smtClean="0">
                <a:solidFill>
                  <a:srgbClr val="FF0000"/>
                </a:solidFill>
              </a:rPr>
              <a:t>zbaví nečistot.</a:t>
            </a:r>
            <a:endParaRPr lang="cs-CZ" sz="3000" dirty="0">
              <a:solidFill>
                <a:srgbClr val="FF0000"/>
              </a:solidFill>
            </a:endParaRPr>
          </a:p>
          <a:p>
            <a:r>
              <a:rPr lang="cs-CZ" sz="3000" dirty="0"/>
              <a:t>Průdušnice se rozděluje na </a:t>
            </a:r>
            <a:r>
              <a:rPr lang="cs-CZ" sz="3000" dirty="0" smtClean="0"/>
              <a:t>dvě </a:t>
            </a:r>
            <a:r>
              <a:rPr lang="cs-CZ" sz="3000" dirty="0" smtClean="0">
                <a:solidFill>
                  <a:srgbClr val="FF0000"/>
                </a:solidFill>
              </a:rPr>
              <a:t>průdušky</a:t>
            </a:r>
            <a:r>
              <a:rPr lang="cs-CZ" sz="3000" dirty="0" smtClean="0"/>
              <a:t>,</a:t>
            </a:r>
            <a:endParaRPr lang="cs-CZ" sz="3000" dirty="0"/>
          </a:p>
          <a:p>
            <a:pPr marL="0" indent="0">
              <a:buNone/>
            </a:pPr>
            <a:r>
              <a:rPr lang="cs-CZ" sz="3000" dirty="0"/>
              <a:t>ty vstupují do </a:t>
            </a:r>
            <a:r>
              <a:rPr lang="cs-CZ" sz="3000" dirty="0" smtClean="0">
                <a:solidFill>
                  <a:srgbClr val="FF0000"/>
                </a:solidFill>
              </a:rPr>
              <a:t>plic</a:t>
            </a:r>
            <a:r>
              <a:rPr lang="cs-CZ" sz="3000" dirty="0" smtClean="0"/>
              <a:t> a </a:t>
            </a:r>
            <a:r>
              <a:rPr lang="cs-CZ" sz="3000" dirty="0"/>
              <a:t>dělí se tam na </a:t>
            </a:r>
            <a:r>
              <a:rPr lang="cs-CZ" sz="3000" dirty="0" smtClean="0">
                <a:solidFill>
                  <a:srgbClr val="FF0000"/>
                </a:solidFill>
              </a:rPr>
              <a:t>průdušinky.</a:t>
            </a:r>
            <a:r>
              <a:rPr lang="cs-CZ" sz="3000" dirty="0" smtClean="0"/>
              <a:t> </a:t>
            </a:r>
            <a:endParaRPr lang="cs-CZ" sz="3000" dirty="0"/>
          </a:p>
          <a:p>
            <a:r>
              <a:rPr lang="cs-CZ" sz="3000" dirty="0"/>
              <a:t>Plíce mají </a:t>
            </a:r>
            <a:r>
              <a:rPr lang="cs-CZ" sz="3000" dirty="0" smtClean="0">
                <a:solidFill>
                  <a:srgbClr val="FF0000"/>
                </a:solidFill>
              </a:rPr>
              <a:t>šedorůžovou </a:t>
            </a:r>
            <a:r>
              <a:rPr lang="cs-CZ" sz="3000" dirty="0" smtClean="0"/>
              <a:t>barvu</a:t>
            </a:r>
            <a:r>
              <a:rPr lang="cs-CZ" sz="3000" dirty="0"/>
              <a:t>, pokrývají je dvě blány a </a:t>
            </a:r>
            <a:r>
              <a:rPr lang="cs-CZ" sz="3000" dirty="0" smtClean="0"/>
              <a:t>to </a:t>
            </a:r>
            <a:r>
              <a:rPr lang="cs-CZ" sz="3000" dirty="0" err="1" smtClean="0">
                <a:solidFill>
                  <a:srgbClr val="FF0000"/>
                </a:solidFill>
              </a:rPr>
              <a:t>poplícnice</a:t>
            </a:r>
            <a:r>
              <a:rPr lang="cs-CZ" sz="3000" dirty="0" smtClean="0">
                <a:solidFill>
                  <a:srgbClr val="FF0000"/>
                </a:solidFill>
              </a:rPr>
              <a:t> </a:t>
            </a:r>
            <a:r>
              <a:rPr lang="cs-CZ" sz="3000" dirty="0" smtClean="0"/>
              <a:t>a </a:t>
            </a:r>
            <a:r>
              <a:rPr lang="cs-CZ" sz="3000" dirty="0" smtClean="0">
                <a:solidFill>
                  <a:srgbClr val="FF0000"/>
                </a:solidFill>
              </a:rPr>
              <a:t>pohrudnice.</a:t>
            </a:r>
            <a:endParaRPr lang="cs-CZ" sz="3000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Veškerý text je vytvořen autorem materiálu 12.12. 2011.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1235</TotalTime>
  <Words>312</Words>
  <Application>Microsoft Office PowerPoint</Application>
  <PresentationFormat>Předvádění na obrazovce (4:3)</PresentationFormat>
  <Paragraphs>232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Dýchací soustava- opakování</vt:lpstr>
      <vt:lpstr>Úkol č.1: Vylušti doplňovačku</vt:lpstr>
      <vt:lpstr>Doplňovačka- řešení</vt:lpstr>
      <vt:lpstr>Úkol č.2: Doplň slova do vět. </vt:lpstr>
      <vt:lpstr>Úkol č.2: 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svaly</dc:title>
  <dc:creator>Silvie Šimečková</dc:creator>
  <cp:lastModifiedBy>08FB</cp:lastModifiedBy>
  <cp:revision>27</cp:revision>
  <dcterms:created xsi:type="dcterms:W3CDTF">2011-11-02T20:31:36Z</dcterms:created>
  <dcterms:modified xsi:type="dcterms:W3CDTF">2012-06-27T09:08:00Z</dcterms:modified>
</cp:coreProperties>
</file>