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8" r:id="rId3"/>
    <p:sldId id="261" r:id="rId4"/>
    <p:sldId id="272" r:id="rId5"/>
    <p:sldId id="273" r:id="rId6"/>
    <p:sldId id="260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22" y="3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NÁZEV:VY_52_INOVACE_19_Přírodopis 7. ročník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</a:t>
          </a:r>
          <a:r>
            <a:rPr lang="cs-CZ" sz="2000" dirty="0" smtClean="0"/>
            <a:t>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Opakování- mechorosty, kapraďorosty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423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4E5F073-ECD9-4D07-8458-8EEDA9114C2F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6142EF4-25C8-4C01-84BB-B82DAC56618F}" type="presOf" srcId="{D1D4F407-5343-4D3F-B5B9-D407B03CAEB4}" destId="{D005CE8C-CC26-4C3E-AC11-E15060ECD759}" srcOrd="0" destOrd="0" presId="urn:microsoft.com/office/officeart/2005/8/layout/target3"/>
    <dgm:cxn modelId="{DE82E3BB-8007-4F02-8909-535AEC009E81}" type="presOf" srcId="{B651F6E3-6281-48DB-9319-2AEAFDAE7572}" destId="{6BB5E863-4638-4E1D-BFDE-399D028AC4ED}" srcOrd="1" destOrd="0" presId="urn:microsoft.com/office/officeart/2005/8/layout/target3"/>
    <dgm:cxn modelId="{C5FF4679-6086-4FE5-8945-BA21227D8949}" type="presOf" srcId="{4C35D32F-0EAB-4CD7-82EE-45574DC2A586}" destId="{890E4F0B-2866-4A3F-A3C7-2A14B1797930}" srcOrd="1" destOrd="0" presId="urn:microsoft.com/office/officeart/2005/8/layout/target3"/>
    <dgm:cxn modelId="{0A6C8D58-0C69-4376-9FFD-52379BD30C39}" type="presOf" srcId="{D1D4F407-5343-4D3F-B5B9-D407B03CAEB4}" destId="{AED2198E-93D5-4001-81B4-73124B309672}" srcOrd="1" destOrd="0" presId="urn:microsoft.com/office/officeart/2005/8/layout/target3"/>
    <dgm:cxn modelId="{2349BD36-C42A-45F5-8387-788E35B8C721}" type="presOf" srcId="{757F3AB3-0718-4624-B441-E567A8F0AB56}" destId="{333A1088-737F-45CB-B68E-254E46348037}" srcOrd="0" destOrd="0" presId="urn:microsoft.com/office/officeart/2005/8/layout/target3"/>
    <dgm:cxn modelId="{CA1FC924-78C3-46F1-8870-CF0B37B6B61A}" type="presOf" srcId="{D1B46980-6531-4606-95E6-44980827E919}" destId="{6140AFEC-043D-4C43-A2F9-D0F5331DF3A3}" srcOrd="0" destOrd="0" presId="urn:microsoft.com/office/officeart/2005/8/layout/target3"/>
    <dgm:cxn modelId="{1E5253F2-6999-45A3-8065-7A9D6218FEED}" type="presOf" srcId="{D8197B8C-B260-4A16-BDF4-0947B075E274}" destId="{25B08C86-7E15-44DC-BE7F-FFB55DD49D12}" srcOrd="0" destOrd="0" presId="urn:microsoft.com/office/officeart/2005/8/layout/target3"/>
    <dgm:cxn modelId="{4BF4A09A-DA51-4D3C-9C02-12754AD2D8CC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BA58141-CE51-48BB-A851-C8204A35D833}" type="presOf" srcId="{D1B46980-6531-4606-95E6-44980827E919}" destId="{2BE915AB-18AA-4053-B92C-3BFC9ED204BB}" srcOrd="1" destOrd="0" presId="urn:microsoft.com/office/officeart/2005/8/layout/target3"/>
    <dgm:cxn modelId="{7CF3FEB7-ECD5-41D7-8404-B6E30C71F8A8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671E13C-56F9-46A5-B85B-E1C37671B0FB}" type="presParOf" srcId="{333A1088-737F-45CB-B68E-254E46348037}" destId="{F5ABB229-8D3B-4694-996A-96F23CF14429}" srcOrd="0" destOrd="0" presId="urn:microsoft.com/office/officeart/2005/8/layout/target3"/>
    <dgm:cxn modelId="{23F84015-A828-488B-ACC4-4FB4B6DEDD97}" type="presParOf" srcId="{333A1088-737F-45CB-B68E-254E46348037}" destId="{F41139FD-01EE-4571-8B17-4FB00FC51163}" srcOrd="1" destOrd="0" presId="urn:microsoft.com/office/officeart/2005/8/layout/target3"/>
    <dgm:cxn modelId="{875A6BF1-3AB0-4011-89B7-584D522AE4BC}" type="presParOf" srcId="{333A1088-737F-45CB-B68E-254E46348037}" destId="{D005CE8C-CC26-4C3E-AC11-E15060ECD759}" srcOrd="2" destOrd="0" presId="urn:microsoft.com/office/officeart/2005/8/layout/target3"/>
    <dgm:cxn modelId="{BC89C094-D20A-4CB1-956D-754BBD1EC98F}" type="presParOf" srcId="{333A1088-737F-45CB-B68E-254E46348037}" destId="{2C702D82-9B77-49B7-9568-BB8EB47C3372}" srcOrd="3" destOrd="0" presId="urn:microsoft.com/office/officeart/2005/8/layout/target3"/>
    <dgm:cxn modelId="{56FB5D0C-6B9B-4F97-8978-FCC9F7971832}" type="presParOf" srcId="{333A1088-737F-45CB-B68E-254E46348037}" destId="{A52A0455-90FF-4808-ABD0-F02540D31D5A}" srcOrd="4" destOrd="0" presId="urn:microsoft.com/office/officeart/2005/8/layout/target3"/>
    <dgm:cxn modelId="{30166FA7-B137-4707-A799-2225148BDE94}" type="presParOf" srcId="{333A1088-737F-45CB-B68E-254E46348037}" destId="{6140AFEC-043D-4C43-A2F9-D0F5331DF3A3}" srcOrd="5" destOrd="0" presId="urn:microsoft.com/office/officeart/2005/8/layout/target3"/>
    <dgm:cxn modelId="{BF72E2C8-0861-48A7-B67A-6211A2381305}" type="presParOf" srcId="{333A1088-737F-45CB-B68E-254E46348037}" destId="{9358AC05-5D7D-4327-9F80-1AD486AEA664}" srcOrd="6" destOrd="0" presId="urn:microsoft.com/office/officeart/2005/8/layout/target3"/>
    <dgm:cxn modelId="{29253D93-A8BD-482F-95AB-3CDD37E955D1}" type="presParOf" srcId="{333A1088-737F-45CB-B68E-254E46348037}" destId="{313FC574-E1CD-4FB4-B054-0B805CE0447D}" srcOrd="7" destOrd="0" presId="urn:microsoft.com/office/officeart/2005/8/layout/target3"/>
    <dgm:cxn modelId="{F98A83A0-EED7-4DC9-A030-4A44DA34C52E}" type="presParOf" srcId="{333A1088-737F-45CB-B68E-254E46348037}" destId="{619D679B-A015-4ECF-8348-D1034C574F40}" srcOrd="8" destOrd="0" presId="urn:microsoft.com/office/officeart/2005/8/layout/target3"/>
    <dgm:cxn modelId="{313DAD42-A419-4246-8F50-922D873A263E}" type="presParOf" srcId="{333A1088-737F-45CB-B68E-254E46348037}" destId="{322283A8-4A27-4CDA-BAE3-F381106A9174}" srcOrd="9" destOrd="0" presId="urn:microsoft.com/office/officeart/2005/8/layout/target3"/>
    <dgm:cxn modelId="{0B25A14B-2CBC-4FAE-AC47-CC9D9A668A0A}" type="presParOf" srcId="{333A1088-737F-45CB-B68E-254E46348037}" destId="{FFC9F71D-1B4F-4AD9-A4A6-86ADEFC8AF5C}" srcOrd="10" destOrd="0" presId="urn:microsoft.com/office/officeart/2005/8/layout/target3"/>
    <dgm:cxn modelId="{A84B71C5-A58D-4676-82F2-D472C4AFE703}" type="presParOf" srcId="{333A1088-737F-45CB-B68E-254E46348037}" destId="{25B08C86-7E15-44DC-BE7F-FFB55DD49D12}" srcOrd="11" destOrd="0" presId="urn:microsoft.com/office/officeart/2005/8/layout/target3"/>
    <dgm:cxn modelId="{32E490B6-0ABE-49E9-8F88-47B74455DCD5}" type="presParOf" srcId="{333A1088-737F-45CB-B68E-254E46348037}" destId="{76644BE8-9D7C-4C09-B250-3D10AF48CBB7}" srcOrd="12" destOrd="0" presId="urn:microsoft.com/office/officeart/2005/8/layout/target3"/>
    <dgm:cxn modelId="{726421A6-D995-450F-AC6A-73046844D5BA}" type="presParOf" srcId="{333A1088-737F-45CB-B68E-254E46348037}" destId="{EE85B701-7295-41C0-BA7A-34D3756A2AE6}" srcOrd="13" destOrd="0" presId="urn:microsoft.com/office/officeart/2005/8/layout/target3"/>
    <dgm:cxn modelId="{8342A8A8-E9CD-4EF3-9510-3767974394B7}" type="presParOf" srcId="{333A1088-737F-45CB-B68E-254E46348037}" destId="{8BEBB6EC-1DAA-4CAC-8A25-BC0FCBD5DBD5}" srcOrd="14" destOrd="0" presId="urn:microsoft.com/office/officeart/2005/8/layout/target3"/>
    <dgm:cxn modelId="{7E49887D-E03C-4183-8299-16AF7EA7D695}" type="presParOf" srcId="{333A1088-737F-45CB-B68E-254E46348037}" destId="{AED2198E-93D5-4001-81B4-73124B309672}" srcOrd="15" destOrd="0" presId="urn:microsoft.com/office/officeart/2005/8/layout/target3"/>
    <dgm:cxn modelId="{1131E44B-4864-48A5-BAEC-30BA96754A87}" type="presParOf" srcId="{333A1088-737F-45CB-B68E-254E46348037}" destId="{2BE915AB-18AA-4053-B92C-3BFC9ED204BB}" srcOrd="16" destOrd="0" presId="urn:microsoft.com/office/officeart/2005/8/layout/target3"/>
    <dgm:cxn modelId="{5A4055FF-DCA5-4B0F-917B-A1287AA1CCE5}" type="presParOf" srcId="{333A1088-737F-45CB-B68E-254E46348037}" destId="{6BB5E863-4638-4E1D-BFDE-399D028AC4ED}" srcOrd="17" destOrd="0" presId="urn:microsoft.com/office/officeart/2005/8/layout/target3"/>
    <dgm:cxn modelId="{9CEBCE10-6470-4337-9638-57B3DD6567A0}" type="presParOf" srcId="{333A1088-737F-45CB-B68E-254E46348037}" destId="{5A5FFA88-C948-4069-8E93-59FA12366E83}" srcOrd="18" destOrd="0" presId="urn:microsoft.com/office/officeart/2005/8/layout/target3"/>
    <dgm:cxn modelId="{6DD9B2FB-0A6A-4BA0-BE15-F88908FF658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</a:t>
          </a:r>
          <a:r>
            <a:rPr lang="cs-CZ" sz="2000" kern="1200" dirty="0" smtClean="0"/>
            <a:t>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Šimečková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46368" y="805767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NÁZEV:VY_52_INOVACE_19_Přírodopis 7. ročník </a:t>
          </a:r>
          <a:endParaRPr lang="cs-CZ" sz="2000" kern="1200" dirty="0"/>
        </a:p>
      </dsp:txBody>
      <dsp:txXfrm>
        <a:off x="1246368" y="805767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Opakování- mechorosty, kapraďorosty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0410D-06FD-43EC-862C-39871CA7B66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EFEB63-50BA-4157-88D4-9439F2FF1E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3499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-kulturistika.cz/view.php?cisloclanku=2008030001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http://www.e-kulturistika.cz/view.php?cisloclanku=2008030001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EFEB63-50BA-4157-88D4-9439F2FF1ED5}" type="slidenum">
              <a:rPr lang="cs-CZ" smtClean="0"/>
              <a:pPr/>
              <a:t>6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62982970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slouží k opakování učiva-mechorosty, kapraďorosty. 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Úkol č. 1: Žáci dopíšou chybějící slova do vět pomocí fixu nebo interaktivního pera na interaktivní tabuli. </a:t>
            </a:r>
          </a:p>
          <a:p>
            <a:endParaRPr lang="cs-CZ" dirty="0" smtClean="0"/>
          </a:p>
          <a:p>
            <a:r>
              <a:rPr lang="cs-CZ" dirty="0" smtClean="0"/>
              <a:t>Úkol </a:t>
            </a:r>
            <a:r>
              <a:rPr lang="cs-CZ" dirty="0"/>
              <a:t>č. </a:t>
            </a:r>
            <a:r>
              <a:rPr lang="cs-CZ" dirty="0" smtClean="0"/>
              <a:t>2: </a:t>
            </a:r>
            <a:r>
              <a:rPr lang="cs-CZ" dirty="0"/>
              <a:t>Žáci vyluští doplňovačku do sešitu, jeden žák na interaktivní tabuli pomocí fixu  nebo interaktivního pera.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9053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Opakování- mechorosty, kapraďorosty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Úkol č.1: </a:t>
            </a:r>
            <a:r>
              <a:rPr lang="cs-CZ" dirty="0" smtClean="0"/>
              <a:t>Doplň slova do vět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5149552"/>
          </a:xfrm>
        </p:spPr>
        <p:txBody>
          <a:bodyPr>
            <a:normAutofit/>
          </a:bodyPr>
          <a:lstStyle/>
          <a:p>
            <a:r>
              <a:rPr lang="cs-CZ" dirty="0" smtClean="0"/>
              <a:t>Kapraďorosty  a mechorosty se rozmnožují pomocí ………………………………</a:t>
            </a:r>
          </a:p>
          <a:p>
            <a:r>
              <a:rPr lang="cs-CZ" dirty="0" smtClean="0"/>
              <a:t>Mechorosty se dělí na 2 třídy : …………….a………….….</a:t>
            </a:r>
          </a:p>
          <a:p>
            <a:r>
              <a:rPr lang="cs-CZ" dirty="0" smtClean="0"/>
              <a:t>Játrovky jsou vývojově ……………. než mechy.</a:t>
            </a:r>
          </a:p>
          <a:p>
            <a:r>
              <a:rPr lang="cs-CZ" dirty="0" smtClean="0"/>
              <a:t>Zástupcem játrovek je ……………………………….</a:t>
            </a:r>
          </a:p>
          <a:p>
            <a:r>
              <a:rPr lang="cs-CZ" dirty="0" smtClean="0"/>
              <a:t>Zástupcem mechů je ………………………………..</a:t>
            </a:r>
          </a:p>
          <a:p>
            <a:endParaRPr lang="cs-CZ" dirty="0"/>
          </a:p>
          <a:p>
            <a:r>
              <a:rPr lang="cs-CZ" dirty="0" smtClean="0"/>
              <a:t>Mezi kapraďorosty patří 3 skupiny rostlin a to……………….., ………………………., …………………..</a:t>
            </a:r>
          </a:p>
          <a:p>
            <a:r>
              <a:rPr lang="cs-CZ" dirty="0" smtClean="0"/>
              <a:t>Letní lodyha přesliček slouží k …………………………..</a:t>
            </a:r>
          </a:p>
          <a:p>
            <a:r>
              <a:rPr lang="cs-CZ" dirty="0" smtClean="0"/>
              <a:t>Jarní lodyha přesliček slouží k…………………………….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2882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Řešení: úkol č.1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5149552"/>
          </a:xfrm>
        </p:spPr>
        <p:txBody>
          <a:bodyPr>
            <a:normAutofit/>
          </a:bodyPr>
          <a:lstStyle/>
          <a:p>
            <a:r>
              <a:rPr lang="cs-CZ" dirty="0" smtClean="0"/>
              <a:t>Kapraďorosty  a mechorosty se rozmnožují pomocí </a:t>
            </a:r>
            <a:r>
              <a:rPr lang="cs-CZ" dirty="0" smtClean="0">
                <a:solidFill>
                  <a:srgbClr val="FF0000"/>
                </a:solidFill>
              </a:rPr>
              <a:t>výtrusů</a:t>
            </a:r>
            <a:r>
              <a:rPr lang="cs-CZ" dirty="0" smtClean="0"/>
              <a:t>.</a:t>
            </a:r>
          </a:p>
          <a:p>
            <a:r>
              <a:rPr lang="cs-CZ" dirty="0" smtClean="0"/>
              <a:t>Mechorosty se dělí na 2 třídy : </a:t>
            </a:r>
            <a:r>
              <a:rPr lang="cs-CZ" dirty="0" smtClean="0">
                <a:solidFill>
                  <a:srgbClr val="FF0000"/>
                </a:solidFill>
              </a:rPr>
              <a:t>játrovky </a:t>
            </a:r>
            <a:r>
              <a:rPr lang="cs-CZ" dirty="0" smtClean="0"/>
              <a:t>a </a:t>
            </a:r>
            <a:r>
              <a:rPr lang="cs-CZ" dirty="0" smtClean="0">
                <a:solidFill>
                  <a:srgbClr val="FF0000"/>
                </a:solidFill>
              </a:rPr>
              <a:t>mechy</a:t>
            </a:r>
            <a:r>
              <a:rPr lang="cs-CZ" dirty="0" smtClean="0"/>
              <a:t>.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Játrovky jsou vývojově </a:t>
            </a:r>
            <a:r>
              <a:rPr lang="cs-CZ" dirty="0" smtClean="0">
                <a:solidFill>
                  <a:srgbClr val="FF0000"/>
                </a:solidFill>
              </a:rPr>
              <a:t>méně dokonalé</a:t>
            </a:r>
            <a:r>
              <a:rPr lang="cs-CZ" dirty="0" smtClean="0"/>
              <a:t> než mechy.</a:t>
            </a:r>
          </a:p>
          <a:p>
            <a:r>
              <a:rPr lang="cs-CZ" dirty="0" smtClean="0"/>
              <a:t>Zástupcem játrovek je </a:t>
            </a:r>
            <a:r>
              <a:rPr lang="cs-CZ" dirty="0" smtClean="0">
                <a:solidFill>
                  <a:srgbClr val="FF0000"/>
                </a:solidFill>
              </a:rPr>
              <a:t>porostnice mnohotvárná</a:t>
            </a:r>
            <a:r>
              <a:rPr lang="cs-CZ" dirty="0" smtClean="0"/>
              <a:t>.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Zástupcem mechů je </a:t>
            </a:r>
            <a:r>
              <a:rPr lang="cs-CZ" dirty="0" smtClean="0">
                <a:solidFill>
                  <a:srgbClr val="FF0000"/>
                </a:solidFill>
              </a:rPr>
              <a:t>ploník obecný, bělomech sivý …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Mezi kapraďorosty patří 3 skupiny rostlin a to </a:t>
            </a:r>
            <a:r>
              <a:rPr lang="cs-CZ" dirty="0" smtClean="0">
                <a:solidFill>
                  <a:srgbClr val="FF0000"/>
                </a:solidFill>
              </a:rPr>
              <a:t>přesličky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plavuně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kapradiny</a:t>
            </a:r>
            <a:r>
              <a:rPr lang="cs-CZ" dirty="0" smtClean="0"/>
              <a:t>.</a:t>
            </a:r>
          </a:p>
          <a:p>
            <a:r>
              <a:rPr lang="cs-CZ" dirty="0" smtClean="0"/>
              <a:t>Letní lodyha přesliček slouží k </a:t>
            </a:r>
            <a:r>
              <a:rPr lang="cs-CZ" dirty="0" smtClean="0">
                <a:solidFill>
                  <a:srgbClr val="FF0000"/>
                </a:solidFill>
              </a:rPr>
              <a:t>fotosyntéze</a:t>
            </a:r>
            <a:r>
              <a:rPr lang="cs-CZ" dirty="0" smtClean="0"/>
              <a:t>.</a:t>
            </a:r>
          </a:p>
          <a:p>
            <a:r>
              <a:rPr lang="cs-CZ" dirty="0" smtClean="0"/>
              <a:t>Jarní lodyha přesliček slouží k </a:t>
            </a:r>
            <a:r>
              <a:rPr lang="cs-CZ" dirty="0" smtClean="0">
                <a:solidFill>
                  <a:srgbClr val="FF0000"/>
                </a:solidFill>
              </a:rPr>
              <a:t>rozmnožování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9394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Úkol č.2: Vylušti doplňovačku</a:t>
            </a:r>
            <a:endParaRPr lang="cs-CZ" sz="2400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179512" y="3857628"/>
            <a:ext cx="8964488" cy="300037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1. Podzemní část rostliny			</a:t>
            </a:r>
            <a:r>
              <a:rPr lang="cs-CZ" sz="1800" dirty="0"/>
              <a:t>7. Jak se říká tělu nižších </a:t>
            </a:r>
            <a:r>
              <a:rPr lang="cs-CZ" sz="1800" dirty="0" smtClean="0"/>
              <a:t>rostlin</a:t>
            </a:r>
          </a:p>
          <a:p>
            <a:pPr marL="0" indent="0">
              <a:buNone/>
            </a:pPr>
            <a:r>
              <a:rPr lang="cs-CZ" sz="1800" dirty="0" smtClean="0"/>
              <a:t>2. První rostliny </a:t>
            </a:r>
            <a:r>
              <a:rPr lang="cs-CZ" sz="1800" dirty="0"/>
              <a:t>osídlující souš		8. Skupina rostlin patřící mezi </a:t>
            </a:r>
            <a:r>
              <a:rPr lang="cs-CZ" sz="1800" dirty="0" smtClean="0"/>
              <a:t>kapraďorosty</a:t>
            </a:r>
          </a:p>
          <a:p>
            <a:pPr marL="0" indent="0">
              <a:buNone/>
            </a:pPr>
            <a:r>
              <a:rPr lang="cs-CZ" sz="1800" dirty="0" smtClean="0"/>
              <a:t>3. Soubor buněk stejného tvaru a funkce	9. Střídání </a:t>
            </a:r>
            <a:r>
              <a:rPr lang="cs-CZ" sz="1800" dirty="0" err="1" smtClean="0"/>
              <a:t>pohl</a:t>
            </a:r>
            <a:r>
              <a:rPr lang="cs-CZ" sz="1800" dirty="0" smtClean="0"/>
              <a:t>. a </a:t>
            </a:r>
            <a:r>
              <a:rPr lang="cs-CZ" sz="1800" dirty="0" err="1" smtClean="0"/>
              <a:t>nepohl</a:t>
            </a:r>
            <a:r>
              <a:rPr lang="cs-CZ" sz="1800" dirty="0" smtClean="0"/>
              <a:t>. rozmnožování</a:t>
            </a:r>
          </a:p>
          <a:p>
            <a:pPr marL="0" indent="0">
              <a:buNone/>
            </a:pPr>
            <a:r>
              <a:rPr lang="cs-CZ" sz="1800" dirty="0" smtClean="0"/>
              <a:t>4. Třída mechorostů			10. Lodyha přesliček, která má </a:t>
            </a:r>
          </a:p>
          <a:p>
            <a:pPr marL="0" indent="0">
              <a:buNone/>
            </a:pPr>
            <a:r>
              <a:rPr lang="cs-CZ" sz="1800" dirty="0" smtClean="0"/>
              <a:t>5. </a:t>
            </a:r>
            <a:r>
              <a:rPr lang="cs-CZ" sz="1800" dirty="0"/>
              <a:t>Ú</a:t>
            </a:r>
            <a:r>
              <a:rPr lang="cs-CZ" sz="1800" dirty="0" smtClean="0"/>
              <a:t>rodná půda používána k léčebným účelům		</a:t>
            </a:r>
            <a:r>
              <a:rPr lang="cs-CZ" sz="1800" dirty="0"/>
              <a:t>fotosyntetickou </a:t>
            </a:r>
            <a:r>
              <a:rPr lang="cs-CZ" sz="1800" dirty="0" smtClean="0"/>
              <a:t>funkci</a:t>
            </a:r>
          </a:p>
          <a:p>
            <a:pPr marL="0" indent="0">
              <a:buNone/>
            </a:pPr>
            <a:r>
              <a:rPr lang="cs-CZ" sz="1800" dirty="0" smtClean="0"/>
              <a:t>6. Skupina rostlin, díky které vznikalo uhlí	11. Zástupce mechů </a:t>
            </a:r>
          </a:p>
          <a:p>
            <a:pPr marL="742950" indent="-742950">
              <a:buAutoNum type="arabicPeriod"/>
            </a:pPr>
            <a:endParaRPr lang="cs-CZ" sz="1400" dirty="0" smtClean="0"/>
          </a:p>
          <a:p>
            <a:pPr marL="742950" indent="-742950">
              <a:buAutoNum type="arabicPeriod"/>
            </a:pPr>
            <a:endParaRPr lang="cs-CZ" sz="3800" dirty="0" smtClean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6047923"/>
              </p:ext>
            </p:extLst>
          </p:nvPr>
        </p:nvGraphicFramePr>
        <p:xfrm>
          <a:off x="1331638" y="764700"/>
          <a:ext cx="7272810" cy="3096348"/>
        </p:xfrm>
        <a:graphic>
          <a:graphicData uri="http://schemas.openxmlformats.org/drawingml/2006/table">
            <a:tbl>
              <a:tblPr firstRow="1" firstCol="1" bandRow="1"/>
              <a:tblGrid>
                <a:gridCol w="404045"/>
                <a:gridCol w="404045"/>
                <a:gridCol w="404045"/>
                <a:gridCol w="404045"/>
                <a:gridCol w="404045"/>
                <a:gridCol w="404045"/>
                <a:gridCol w="404045"/>
                <a:gridCol w="404045"/>
                <a:gridCol w="404045"/>
                <a:gridCol w="404045"/>
                <a:gridCol w="404045"/>
                <a:gridCol w="404045"/>
                <a:gridCol w="404045"/>
                <a:gridCol w="404045"/>
                <a:gridCol w="404045"/>
                <a:gridCol w="404045"/>
                <a:gridCol w="404045"/>
                <a:gridCol w="404045"/>
              </a:tblGrid>
              <a:tr h="2580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B8B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80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B8B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80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B8B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80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B8B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80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5.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B8B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80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6.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B8B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80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B8B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580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B8B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80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B8B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80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9.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B8B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80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10.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B8B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80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11.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B8B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Řešení: úkol </a:t>
            </a:r>
            <a:r>
              <a:rPr lang="cs-CZ" dirty="0" smtClean="0"/>
              <a:t>č.2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4725144"/>
            <a:ext cx="8229600" cy="2132856"/>
          </a:xfrm>
        </p:spPr>
        <p:txBody>
          <a:bodyPr>
            <a:normAutofit/>
          </a:bodyPr>
          <a:lstStyle/>
          <a:p>
            <a:endParaRPr lang="cs-CZ" u="sng" dirty="0" smtClean="0"/>
          </a:p>
          <a:p>
            <a:endParaRPr lang="cs-CZ" u="sng" dirty="0"/>
          </a:p>
          <a:p>
            <a:r>
              <a:rPr lang="cs-CZ" u="sng" dirty="0" smtClean="0"/>
              <a:t>tajenka:</a:t>
            </a:r>
          </a:p>
          <a:p>
            <a:pPr lvl="1">
              <a:buNone/>
            </a:pPr>
            <a:r>
              <a:rPr lang="cs-CZ" dirty="0" smtClean="0"/>
              <a:t>Kapraď samec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0694241"/>
              </p:ext>
            </p:extLst>
          </p:nvPr>
        </p:nvGraphicFramePr>
        <p:xfrm>
          <a:off x="1187624" y="1556792"/>
          <a:ext cx="7272810" cy="3096348"/>
        </p:xfrm>
        <a:graphic>
          <a:graphicData uri="http://schemas.openxmlformats.org/drawingml/2006/table">
            <a:tbl>
              <a:tblPr firstRow="1" firstCol="1" bandRow="1"/>
              <a:tblGrid>
                <a:gridCol w="404045"/>
                <a:gridCol w="404045"/>
                <a:gridCol w="404045"/>
                <a:gridCol w="404045"/>
                <a:gridCol w="404045"/>
                <a:gridCol w="404045"/>
                <a:gridCol w="404045"/>
                <a:gridCol w="404045"/>
                <a:gridCol w="404045"/>
                <a:gridCol w="404045"/>
                <a:gridCol w="404045"/>
                <a:gridCol w="404045"/>
                <a:gridCol w="404045"/>
                <a:gridCol w="404045"/>
                <a:gridCol w="404045"/>
                <a:gridCol w="404045"/>
                <a:gridCol w="404045"/>
                <a:gridCol w="404045"/>
              </a:tblGrid>
              <a:tr h="2580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b="1" cap="all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B8B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80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B8B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80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B8B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80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B8B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80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5.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B8B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š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80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6.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ď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B8B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80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B8B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580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B8B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é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80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B8B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ě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80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9.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B8B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ě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80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10.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B8B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80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11.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B8B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cap="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ý</a:t>
                      </a:r>
                      <a:endParaRPr lang="cs-CZ" sz="1400" cap="all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cap="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447800"/>
            <a:ext cx="8147248" cy="4572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Veškerý text byl vytvořen autorem materiálu, 11.3. 2012.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1335</TotalTime>
  <Words>296</Words>
  <Application>Microsoft Office PowerPoint</Application>
  <PresentationFormat>Předvádění na obrazovce (4:3)</PresentationFormat>
  <Paragraphs>482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Prezentace aplikace PowerPoint</vt:lpstr>
      <vt:lpstr>Anotace</vt:lpstr>
      <vt:lpstr>Opakování- mechorosty, kapraďorosty</vt:lpstr>
      <vt:lpstr>Úkol č.1: Doplň slova do vět </vt:lpstr>
      <vt:lpstr>Řešení: úkol č.1</vt:lpstr>
      <vt:lpstr>Úkol č.2: Vylušti doplňovačku</vt:lpstr>
      <vt:lpstr>Řešení: úkol č.2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svaly</dc:title>
  <dc:creator>Silvie Šimečková</dc:creator>
  <cp:lastModifiedBy>08FB</cp:lastModifiedBy>
  <cp:revision>38</cp:revision>
  <dcterms:created xsi:type="dcterms:W3CDTF">2011-11-02T20:31:36Z</dcterms:created>
  <dcterms:modified xsi:type="dcterms:W3CDTF">2012-06-27T09:02:16Z</dcterms:modified>
</cp:coreProperties>
</file>