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NÁZEV:VY_52_INOVACE_20_Přírodopis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</a:t>
          </a:r>
          <a:r>
            <a:rPr lang="cs-CZ" sz="1600" dirty="0" smtClean="0"/>
            <a:t>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Jehličnany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6AC3DE-3FD1-4726-8259-E1D573AD191B}" type="presOf" srcId="{4C35D32F-0EAB-4CD7-82EE-45574DC2A586}" destId="{890E4F0B-2866-4A3F-A3C7-2A14B1797930}" srcOrd="1" destOrd="0" presId="urn:microsoft.com/office/officeart/2005/8/layout/target3"/>
    <dgm:cxn modelId="{3108C406-A2E6-487F-8BEC-545576C77029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DEDA92-3599-4A25-AFA7-3D7C3E2880DF}" type="presOf" srcId="{D1D4F407-5343-4D3F-B5B9-D407B03CAEB4}" destId="{D005CE8C-CC26-4C3E-AC11-E15060ECD759}" srcOrd="0" destOrd="0" presId="urn:microsoft.com/office/officeart/2005/8/layout/target3"/>
    <dgm:cxn modelId="{829E1CC9-53F9-4004-9D57-B6EAAD556974}" type="presOf" srcId="{D1D4F407-5343-4D3F-B5B9-D407B03CAEB4}" destId="{AED2198E-93D5-4001-81B4-73124B309672}" srcOrd="1" destOrd="0" presId="urn:microsoft.com/office/officeart/2005/8/layout/target3"/>
    <dgm:cxn modelId="{B2B24B6F-316E-4DC1-BDE8-27C4D34060A8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4A6D56-A722-4255-947B-BF5CB961713E}" type="presOf" srcId="{D8197B8C-B260-4A16-BDF4-0947B075E274}" destId="{5A5FFA88-C948-4069-8E93-59FA12366E83}" srcOrd="1" destOrd="0" presId="urn:microsoft.com/office/officeart/2005/8/layout/target3"/>
    <dgm:cxn modelId="{D8DC97B9-E8FA-49FF-B833-FABD09A5D32A}" type="presOf" srcId="{D8197B8C-B260-4A16-BDF4-0947B075E274}" destId="{25B08C86-7E15-44DC-BE7F-FFB55DD49D12}" srcOrd="0" destOrd="0" presId="urn:microsoft.com/office/officeart/2005/8/layout/target3"/>
    <dgm:cxn modelId="{EBCBE8E9-9DBA-4743-8947-C298F245DF2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2A6837-19DF-4701-B57B-5D739B7BD1EF}" type="presOf" srcId="{D1B46980-6531-4606-95E6-44980827E919}" destId="{2BE915AB-18AA-4053-B92C-3BFC9ED204BB}" srcOrd="1" destOrd="0" presId="urn:microsoft.com/office/officeart/2005/8/layout/target3"/>
    <dgm:cxn modelId="{C4BECF79-EB78-499D-AE5B-D1CB70C7D493}" type="presOf" srcId="{B651F6E3-6281-48DB-9319-2AEAFDAE7572}" destId="{6BB5E863-4638-4E1D-BFDE-399D028AC4ED}" srcOrd="1" destOrd="0" presId="urn:microsoft.com/office/officeart/2005/8/layout/target3"/>
    <dgm:cxn modelId="{6232643B-DA1E-4EE2-938A-38676C47C41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989F9AF-BABC-4114-8F87-883F3392E28D}" type="presParOf" srcId="{333A1088-737F-45CB-B68E-254E46348037}" destId="{F5ABB229-8D3B-4694-996A-96F23CF14429}" srcOrd="0" destOrd="0" presId="urn:microsoft.com/office/officeart/2005/8/layout/target3"/>
    <dgm:cxn modelId="{A0FFD7BA-B173-478A-A349-27C27B038F42}" type="presParOf" srcId="{333A1088-737F-45CB-B68E-254E46348037}" destId="{F41139FD-01EE-4571-8B17-4FB00FC51163}" srcOrd="1" destOrd="0" presId="urn:microsoft.com/office/officeart/2005/8/layout/target3"/>
    <dgm:cxn modelId="{FBF535A6-C187-4D8B-A3E6-9EDABD78C44A}" type="presParOf" srcId="{333A1088-737F-45CB-B68E-254E46348037}" destId="{D005CE8C-CC26-4C3E-AC11-E15060ECD759}" srcOrd="2" destOrd="0" presId="urn:microsoft.com/office/officeart/2005/8/layout/target3"/>
    <dgm:cxn modelId="{E8043083-289A-4ECB-9BA4-9FE0B861CB82}" type="presParOf" srcId="{333A1088-737F-45CB-B68E-254E46348037}" destId="{2C702D82-9B77-49B7-9568-BB8EB47C3372}" srcOrd="3" destOrd="0" presId="urn:microsoft.com/office/officeart/2005/8/layout/target3"/>
    <dgm:cxn modelId="{B2427779-249F-4C3C-8ADF-F440E046C564}" type="presParOf" srcId="{333A1088-737F-45CB-B68E-254E46348037}" destId="{A52A0455-90FF-4808-ABD0-F02540D31D5A}" srcOrd="4" destOrd="0" presId="urn:microsoft.com/office/officeart/2005/8/layout/target3"/>
    <dgm:cxn modelId="{0E3905DE-0E83-4D60-9882-297A226A7F73}" type="presParOf" srcId="{333A1088-737F-45CB-B68E-254E46348037}" destId="{6140AFEC-043D-4C43-A2F9-D0F5331DF3A3}" srcOrd="5" destOrd="0" presId="urn:microsoft.com/office/officeart/2005/8/layout/target3"/>
    <dgm:cxn modelId="{95E1A5BA-888A-4804-92F0-3E9B5A80C2B5}" type="presParOf" srcId="{333A1088-737F-45CB-B68E-254E46348037}" destId="{9358AC05-5D7D-4327-9F80-1AD486AEA664}" srcOrd="6" destOrd="0" presId="urn:microsoft.com/office/officeart/2005/8/layout/target3"/>
    <dgm:cxn modelId="{EFA6C34E-B3AB-4C3B-9C42-BB11EFE80A6E}" type="presParOf" srcId="{333A1088-737F-45CB-B68E-254E46348037}" destId="{313FC574-E1CD-4FB4-B054-0B805CE0447D}" srcOrd="7" destOrd="0" presId="urn:microsoft.com/office/officeart/2005/8/layout/target3"/>
    <dgm:cxn modelId="{DADCAFB5-5B9A-427F-B438-ADDDDABC620D}" type="presParOf" srcId="{333A1088-737F-45CB-B68E-254E46348037}" destId="{619D679B-A015-4ECF-8348-D1034C574F40}" srcOrd="8" destOrd="0" presId="urn:microsoft.com/office/officeart/2005/8/layout/target3"/>
    <dgm:cxn modelId="{9D291476-9EC4-40CF-9EDF-CEB88929264F}" type="presParOf" srcId="{333A1088-737F-45CB-B68E-254E46348037}" destId="{322283A8-4A27-4CDA-BAE3-F381106A9174}" srcOrd="9" destOrd="0" presId="urn:microsoft.com/office/officeart/2005/8/layout/target3"/>
    <dgm:cxn modelId="{E2AA9BDB-4FF7-4331-9FD2-2281E9BD1889}" type="presParOf" srcId="{333A1088-737F-45CB-B68E-254E46348037}" destId="{FFC9F71D-1B4F-4AD9-A4A6-86ADEFC8AF5C}" srcOrd="10" destOrd="0" presId="urn:microsoft.com/office/officeart/2005/8/layout/target3"/>
    <dgm:cxn modelId="{05CA5781-AD67-4FA9-B772-44A4F7CBDE7A}" type="presParOf" srcId="{333A1088-737F-45CB-B68E-254E46348037}" destId="{25B08C86-7E15-44DC-BE7F-FFB55DD49D12}" srcOrd="11" destOrd="0" presId="urn:microsoft.com/office/officeart/2005/8/layout/target3"/>
    <dgm:cxn modelId="{E7A2F097-B618-47AE-AEE4-66A712D4B7A8}" type="presParOf" srcId="{333A1088-737F-45CB-B68E-254E46348037}" destId="{76644BE8-9D7C-4C09-B250-3D10AF48CBB7}" srcOrd="12" destOrd="0" presId="urn:microsoft.com/office/officeart/2005/8/layout/target3"/>
    <dgm:cxn modelId="{32C77B0D-5F2B-4927-984E-2DDA512C26DF}" type="presParOf" srcId="{333A1088-737F-45CB-B68E-254E46348037}" destId="{EE85B701-7295-41C0-BA7A-34D3756A2AE6}" srcOrd="13" destOrd="0" presId="urn:microsoft.com/office/officeart/2005/8/layout/target3"/>
    <dgm:cxn modelId="{38606A63-C847-4680-B552-54EB14F35DA1}" type="presParOf" srcId="{333A1088-737F-45CB-B68E-254E46348037}" destId="{8BEBB6EC-1DAA-4CAC-8A25-BC0FCBD5DBD5}" srcOrd="14" destOrd="0" presId="urn:microsoft.com/office/officeart/2005/8/layout/target3"/>
    <dgm:cxn modelId="{B33D6C85-D465-4E9B-A459-03A3A39742BC}" type="presParOf" srcId="{333A1088-737F-45CB-B68E-254E46348037}" destId="{AED2198E-93D5-4001-81B4-73124B309672}" srcOrd="15" destOrd="0" presId="urn:microsoft.com/office/officeart/2005/8/layout/target3"/>
    <dgm:cxn modelId="{E73A8FCC-1ECA-4CE4-8E1E-E9B1D0CA846E}" type="presParOf" srcId="{333A1088-737F-45CB-B68E-254E46348037}" destId="{2BE915AB-18AA-4053-B92C-3BFC9ED204BB}" srcOrd="16" destOrd="0" presId="urn:microsoft.com/office/officeart/2005/8/layout/target3"/>
    <dgm:cxn modelId="{1F3B61BA-8DEA-40F3-A4B0-746D671341A5}" type="presParOf" srcId="{333A1088-737F-45CB-B68E-254E46348037}" destId="{6BB5E863-4638-4E1D-BFDE-399D028AC4ED}" srcOrd="17" destOrd="0" presId="urn:microsoft.com/office/officeart/2005/8/layout/target3"/>
    <dgm:cxn modelId="{D42F2F38-68E9-48D4-9C91-451BCC8DCAA1}" type="presParOf" srcId="{333A1088-737F-45CB-B68E-254E46348037}" destId="{5A5FFA88-C948-4069-8E93-59FA12366E83}" srcOrd="18" destOrd="0" presId="urn:microsoft.com/office/officeart/2005/8/layout/target3"/>
    <dgm:cxn modelId="{423599F1-4262-4B74-A836-0CC94C8B7E2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600" kern="1200" dirty="0" smtClean="0"/>
            <a:t>ZŠ Dolní </a:t>
          </a:r>
          <a:r>
            <a:rPr lang="cs-CZ" sz="1600" kern="1200" dirty="0" smtClean="0"/>
            <a:t>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NÁZEV:VY_52_INOVACE_20_Přírodopis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Jehličnany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4EE335-6F11-482E-BA0F-012C264AAAEA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8A6083-CFA9-4A19-A850-AD480A3072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61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mrk_ztepil%C3%BD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dle_b%C4%9Blokor%C3%A1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lovec_obecn%C3%BD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is_%C4%8Derven%C3%BD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892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wikipedie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109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http://cs.wikipedia.org/wiki/Smrk_ztepil%C3%BD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871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http://cs.wikipedia.org/wiki/Jedle_b%C4%9Blokor%C3%A1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787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http://cs.wikipedia.org/wiki/Jalovec_obecn%C3%BD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134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http://cs.wikipedia.org/wiki/Tis_%C4%8Derven%C3%BD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A6083-CFA9-4A19-A850-AD480A3072B9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9309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CBC2959-8B1E-41CA-B887-1D91A4309E9F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90702A3-AE41-4A60-81A1-7619B608B6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mrk_ztepil%C3%BD" TargetMode="External"/><Relationship Id="rId7" Type="http://schemas.openxmlformats.org/officeDocument/2006/relationships/hyperlink" Target="http://cs.wikipedia.org/wiki/Tis_%C4%8Derven%C3%BD" TargetMode="External"/><Relationship Id="rId2" Type="http://schemas.openxmlformats.org/officeDocument/2006/relationships/hyperlink" Target="http://cs.wikipedia.org/wiki/Borovice_les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alovec_obecn%C3%BD" TargetMode="External"/><Relationship Id="rId5" Type="http://schemas.openxmlformats.org/officeDocument/2006/relationships/hyperlink" Target="http://cs.wikipedia.org/wiki/Mod%C5%99%C3%ADn_opadav%C3%BD" TargetMode="External"/><Relationship Id="rId4" Type="http://schemas.openxmlformats.org/officeDocument/2006/relationships/hyperlink" Target="http://cs.wikipedia.org/wiki/Jedle_b%C4%9Blokor%C3%A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60476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7356" y="492919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 učivem – </a:t>
            </a:r>
            <a:r>
              <a:rPr lang="cs-CZ" dirty="0" smtClean="0"/>
              <a:t>jehličnany.</a:t>
            </a:r>
            <a:endParaRPr lang="cs-CZ" dirty="0"/>
          </a:p>
          <a:p>
            <a:endParaRPr lang="cs-CZ" dirty="0"/>
          </a:p>
          <a:p>
            <a:r>
              <a:rPr lang="cs-CZ" dirty="0"/>
              <a:t>V prezentaci jsou otázky k zopakování učiva.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2465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884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Nejpočetnější skupina nahosemenných rostlin</a:t>
            </a:r>
          </a:p>
          <a:p>
            <a:r>
              <a:rPr lang="cs-CZ" dirty="0" smtClean="0"/>
              <a:t>Dřeviny stromovitého nebo keřovitého vzrůstu</a:t>
            </a:r>
          </a:p>
          <a:p>
            <a:r>
              <a:rPr lang="cs-CZ" dirty="0" smtClean="0"/>
              <a:t>Název odvozen od jednoduchých jehlicovitých listů</a:t>
            </a:r>
          </a:p>
          <a:p>
            <a:r>
              <a:rPr lang="cs-CZ" dirty="0" smtClean="0"/>
              <a:t>Mají pryskyřičné kanálky- produkují tzv. smůlu (smolu)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068"/>
            <a:ext cx="166803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84368" y="24208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12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Samčí šištice – tyčinky s pylovými zrny</a:t>
            </a:r>
          </a:p>
          <a:p>
            <a:r>
              <a:rPr lang="cs-CZ" dirty="0" smtClean="0"/>
              <a:t>Samičí šištice – vajíčka </a:t>
            </a:r>
          </a:p>
          <a:p>
            <a:endParaRPr lang="cs-CZ" dirty="0"/>
          </a:p>
          <a:p>
            <a:r>
              <a:rPr lang="cs-CZ" dirty="0"/>
              <a:t>Opylení pomocí větru= větrosnubné </a:t>
            </a:r>
            <a:r>
              <a:rPr lang="cs-CZ" dirty="0" smtClean="0"/>
              <a:t>rostliny</a:t>
            </a:r>
            <a:endParaRPr lang="cs-CZ" dirty="0"/>
          </a:p>
          <a:p>
            <a:r>
              <a:rPr lang="cs-CZ" dirty="0" smtClean="0"/>
              <a:t>Po oplození se vajíčka přemění na semena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1195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Nejvíce v mírných a chladnějších oblastech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819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58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04664"/>
            <a:ext cx="7024744" cy="936104"/>
          </a:xfrm>
        </p:spPr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r>
              <a:rPr lang="cs-CZ" dirty="0" smtClean="0"/>
              <a:t>Jehlice ve dvojicích </a:t>
            </a:r>
          </a:p>
          <a:p>
            <a:r>
              <a:rPr lang="cs-CZ" dirty="0" smtClean="0"/>
              <a:t>Hluboký kořen</a:t>
            </a:r>
          </a:p>
          <a:p>
            <a:endParaRPr lang="cs-CZ" dirty="0"/>
          </a:p>
        </p:txBody>
      </p:sp>
      <p:pic>
        <p:nvPicPr>
          <p:cNvPr id="1028" name="Picture 4" descr="http://upload.wikimedia.org/wikipedia/commons/thumb/e/ef/Pinus_sylvestris_Beskid_%C5%BBywiecki.JPG/220px-Pinus_sylvestris_Beskid_%C5%BBywieck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4704"/>
            <a:ext cx="3792421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63888" y="60840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127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720080"/>
          </a:xfrm>
        </p:spPr>
        <p:txBody>
          <a:bodyPr/>
          <a:lstStyle/>
          <a:p>
            <a:r>
              <a:rPr lang="cs-CZ" dirty="0" smtClean="0"/>
              <a:t>Smrk ztepilý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/>
          <a:lstStyle/>
          <a:p>
            <a:r>
              <a:rPr lang="cs-CZ" dirty="0" smtClean="0"/>
              <a:t>Mělké kořeny</a:t>
            </a:r>
          </a:p>
          <a:p>
            <a:r>
              <a:rPr lang="cs-CZ" dirty="0" smtClean="0"/>
              <a:t>Šišky visí dolů</a:t>
            </a:r>
          </a:p>
          <a:p>
            <a:r>
              <a:rPr lang="cs-CZ" dirty="0" smtClean="0"/>
              <a:t>Nejdůležitější zdroj dřeva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28765"/>
            <a:ext cx="2738088" cy="4107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015" y="620688"/>
            <a:ext cx="3970157" cy="5215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17506" y="60720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6336" y="589933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8812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04664"/>
            <a:ext cx="7024744" cy="720080"/>
          </a:xfrm>
        </p:spPr>
        <p:txBody>
          <a:bodyPr/>
          <a:lstStyle/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24744"/>
            <a:ext cx="6777317" cy="4707885"/>
          </a:xfrm>
        </p:spPr>
        <p:txBody>
          <a:bodyPr/>
          <a:lstStyle/>
          <a:p>
            <a:r>
              <a:rPr lang="cs-CZ" dirty="0" smtClean="0"/>
              <a:t>Ploché jehlice, proti sobě</a:t>
            </a:r>
          </a:p>
          <a:p>
            <a:r>
              <a:rPr lang="cs-CZ" dirty="0" smtClean="0"/>
              <a:t>Šišky rostou vzpřímeně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9795"/>
            <a:ext cx="37338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2988511" cy="4408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90451" y="60720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54924" y="62244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244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260648"/>
            <a:ext cx="7024744" cy="864096"/>
          </a:xfrm>
        </p:spPr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340768"/>
            <a:ext cx="6777317" cy="3508977"/>
          </a:xfrm>
        </p:spPr>
        <p:txBody>
          <a:bodyPr/>
          <a:lstStyle/>
          <a:p>
            <a:r>
              <a:rPr lang="cs-CZ" dirty="0" smtClean="0"/>
              <a:t>Jehlice ve svazcích, opadavé </a:t>
            </a:r>
          </a:p>
          <a:p>
            <a:r>
              <a:rPr lang="cs-CZ" dirty="0" smtClean="0"/>
              <a:t>Drobné šišky</a:t>
            </a:r>
          </a:p>
          <a:p>
            <a:r>
              <a:rPr lang="cs-CZ" dirty="0" smtClean="0"/>
              <a:t>Kvalitní dřevo-výroba nábytku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332656"/>
            <a:ext cx="3141219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56429"/>
            <a:ext cx="2736304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163" y="2841237"/>
            <a:ext cx="2636933" cy="3511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812360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617999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95736" y="63531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55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16632"/>
            <a:ext cx="7024744" cy="1152128"/>
          </a:xfrm>
        </p:spPr>
        <p:txBody>
          <a:bodyPr/>
          <a:lstStyle/>
          <a:p>
            <a:r>
              <a:rPr lang="cs-CZ" dirty="0" smtClean="0"/>
              <a:t>Jalovec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/>
          <a:lstStyle/>
          <a:p>
            <a:r>
              <a:rPr lang="cs-CZ" dirty="0" smtClean="0"/>
              <a:t>Modrozelené pichlavé jehlice</a:t>
            </a:r>
          </a:p>
          <a:p>
            <a:r>
              <a:rPr lang="cs-CZ" dirty="0" smtClean="0"/>
              <a:t>Modré dužinaté samičí šištice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48680"/>
            <a:ext cx="3151086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8412"/>
            <a:ext cx="3312368" cy="42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443687" y="5805264"/>
            <a:ext cx="108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566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04664"/>
            <a:ext cx="7024744" cy="1008112"/>
          </a:xfrm>
        </p:spPr>
        <p:txBody>
          <a:bodyPr/>
          <a:lstStyle/>
          <a:p>
            <a:r>
              <a:rPr lang="cs-CZ" dirty="0" smtClean="0"/>
              <a:t>Tis červený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/>
          <a:lstStyle/>
          <a:p>
            <a:r>
              <a:rPr lang="cs-CZ" dirty="0" smtClean="0"/>
              <a:t>Měkké jehlice</a:t>
            </a:r>
          </a:p>
          <a:p>
            <a:r>
              <a:rPr lang="cs-CZ" dirty="0" smtClean="0"/>
              <a:t>Dužinaté červené šištice</a:t>
            </a:r>
          </a:p>
          <a:p>
            <a:r>
              <a:rPr lang="cs-CZ" dirty="0" smtClean="0"/>
              <a:t>Prudce jedovatý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-21285"/>
            <a:ext cx="3816424" cy="6140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1" y="3047539"/>
            <a:ext cx="3267853" cy="2457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83806"/>
            <a:ext cx="3048359" cy="2641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43686" y="6118917"/>
            <a:ext cx="108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06067" y="6174805"/>
            <a:ext cx="108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7694" y="5588332"/>
            <a:ext cx="1088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2188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Podle čeho je odvozen název jehličnany?</a:t>
            </a:r>
          </a:p>
          <a:p>
            <a:r>
              <a:rPr lang="cs-CZ" dirty="0" smtClean="0"/>
              <a:t>2) Pomocí čeho je nejčastěji pyl jehličnanů přenesen k vajíčku? </a:t>
            </a:r>
          </a:p>
          <a:p>
            <a:r>
              <a:rPr lang="cs-CZ" dirty="0" smtClean="0"/>
              <a:t>3) Vyjmenuj některé zástupce jehličnanů.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699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Podle listů, kterým se říká jehlice</a:t>
            </a:r>
          </a:p>
          <a:p>
            <a:r>
              <a:rPr lang="cs-CZ" dirty="0" smtClean="0"/>
              <a:t>2) Pomocí větru </a:t>
            </a:r>
          </a:p>
          <a:p>
            <a:r>
              <a:rPr lang="cs-CZ" dirty="0" smtClean="0"/>
              <a:t>3) Borovice lesní, jedle bělokorá, smrk ztepilý, tis červený, jalovec obecný, modřín opadavý…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821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352928" cy="504056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Text: </a:t>
            </a:r>
          </a:p>
          <a:p>
            <a:r>
              <a:rPr lang="cs-CZ" dirty="0"/>
              <a:t>JURČÁK, Jaroslav a Jiří FRONĚK. </a:t>
            </a:r>
            <a:r>
              <a:rPr lang="cs-CZ" i="1" dirty="0"/>
              <a:t>Přírodopis 7</a:t>
            </a:r>
            <a:r>
              <a:rPr lang="cs-CZ" dirty="0"/>
              <a:t>. Olomouc: PRODOS, 1998. ISBN 80-7230-015-6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r>
              <a:rPr lang="cs-CZ" dirty="0" smtClean="0"/>
              <a:t>Obr.1: </a:t>
            </a:r>
            <a:r>
              <a:rPr lang="cs-CZ" dirty="0"/>
              <a:t>Otevřená galerie Microsoft Office, </a:t>
            </a:r>
            <a:r>
              <a:rPr lang="cs-CZ" dirty="0" smtClean="0"/>
              <a:t>18.3. </a:t>
            </a:r>
            <a:r>
              <a:rPr lang="cs-CZ" dirty="0"/>
              <a:t>2012. 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/>
              <a:t>Borovice lesní.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2005-06-22 [cit. 2012-03-18].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cs.wikipedia.org/wiki/Borovice_lesn%C3%AD</a:t>
            </a:r>
            <a:endParaRPr lang="cs-CZ" dirty="0" smtClean="0"/>
          </a:p>
          <a:p>
            <a:r>
              <a:rPr lang="cs-CZ" dirty="0" smtClean="0"/>
              <a:t>Obr.3:</a:t>
            </a:r>
            <a:r>
              <a:rPr lang="cs-CZ" dirty="0"/>
              <a:t>Smrk ztepilý.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2005-07-02 [cit. 2012-03-18].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cs.wikipedia.org/wiki/Smrk_ztepil%C3%BD</a:t>
            </a:r>
            <a:endParaRPr lang="cs-CZ" dirty="0" smtClean="0"/>
          </a:p>
          <a:p>
            <a:r>
              <a:rPr lang="cs-CZ" dirty="0" smtClean="0"/>
              <a:t>Obr.4:Smrk </a:t>
            </a:r>
            <a:r>
              <a:rPr lang="cs-CZ" dirty="0"/>
              <a:t>ztepilý.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2005-07-02 [cit. 2012-03-18].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cs.wikipedia.org/wiki/Smrk_ztepil%C3%BD</a:t>
            </a:r>
            <a:endParaRPr lang="cs-CZ" dirty="0" smtClean="0"/>
          </a:p>
          <a:p>
            <a:r>
              <a:rPr lang="cs-CZ" dirty="0" smtClean="0"/>
              <a:t>Obr.5:</a:t>
            </a:r>
            <a:r>
              <a:rPr lang="cs-CZ" dirty="0"/>
              <a:t>Jedle bělokorá.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2005-06-30 [cit. 2012-03-18].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cs.wikipedia.org/wiki/Jedle_b%C4%9Blokor%C3%A1</a:t>
            </a:r>
            <a:endParaRPr lang="cs-CZ" dirty="0" smtClean="0"/>
          </a:p>
          <a:p>
            <a:r>
              <a:rPr lang="cs-CZ" dirty="0" smtClean="0"/>
              <a:t>Obr.6:</a:t>
            </a:r>
            <a:r>
              <a:rPr lang="cs-CZ" dirty="0"/>
              <a:t>Jedle bělokorá.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2005-06-30 [cit. 2012-03-18].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cs.wikipedia.org/wiki/Jedle_b%C4%9Blokor%C3%A1</a:t>
            </a:r>
            <a:endParaRPr lang="cs-CZ" dirty="0" smtClean="0"/>
          </a:p>
          <a:p>
            <a:r>
              <a:rPr lang="cs-CZ" dirty="0" smtClean="0"/>
              <a:t>Obr.7:</a:t>
            </a:r>
            <a:r>
              <a:rPr lang="cs-CZ" dirty="0"/>
              <a:t>Modřín opadavý.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2005-06-22 [cit. 2012-03-18].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cs.wikipedia.org/wiki/Mod%C5%99%C3%ADn_opadav%C3%BD</a:t>
            </a:r>
            <a:endParaRPr lang="cs-CZ" dirty="0" smtClean="0"/>
          </a:p>
          <a:p>
            <a:r>
              <a:rPr lang="cs-CZ" dirty="0" smtClean="0"/>
              <a:t>Obr.8:</a:t>
            </a:r>
            <a:r>
              <a:rPr lang="cs-CZ" dirty="0"/>
              <a:t>Modřín opadavý.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2005-06-22 [cit. 2012-03-18].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cs.wikipedia.org/wiki/Mod%C5%99%C3%ADn_opadav%C3%BD</a:t>
            </a:r>
            <a:endParaRPr lang="cs-CZ" dirty="0" smtClean="0"/>
          </a:p>
          <a:p>
            <a:r>
              <a:rPr lang="cs-CZ" dirty="0" smtClean="0"/>
              <a:t>Obr.9:Modřín </a:t>
            </a:r>
            <a:r>
              <a:rPr lang="cs-CZ" dirty="0"/>
              <a:t>opadavý.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2005-06-22 [cit. 2012-03-18].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cs.wikipedia.org/wiki/Mod%C5%99%C3%ADn_opadav%C3%BD</a:t>
            </a:r>
            <a:endParaRPr lang="cs-CZ" dirty="0" smtClean="0"/>
          </a:p>
          <a:p>
            <a:r>
              <a:rPr lang="cs-CZ" dirty="0" smtClean="0"/>
              <a:t>Obr.10:</a:t>
            </a:r>
            <a:r>
              <a:rPr lang="cs-CZ" dirty="0"/>
              <a:t>Jalovec obecný.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2005-07-04 [cit. 2012-03-18].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cs.wikipedia.org/wiki/Jalovec_obecn%C3%BD</a:t>
            </a:r>
            <a:endParaRPr lang="cs-CZ" dirty="0" smtClean="0"/>
          </a:p>
          <a:p>
            <a:r>
              <a:rPr lang="cs-CZ" dirty="0" smtClean="0"/>
              <a:t>Obr.11:Jalovec </a:t>
            </a:r>
            <a:r>
              <a:rPr lang="cs-CZ" dirty="0"/>
              <a:t>obecný.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2005-07-04 [cit. 2012-03-18].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cs.wikipedia.org/wiki/Jalovec_obecn%C3%BD</a:t>
            </a:r>
            <a:endParaRPr lang="cs-CZ" dirty="0" smtClean="0"/>
          </a:p>
          <a:p>
            <a:r>
              <a:rPr lang="cs-CZ" dirty="0" smtClean="0"/>
              <a:t>Obr.12:Tis </a:t>
            </a:r>
            <a:r>
              <a:rPr lang="cs-CZ" dirty="0"/>
              <a:t>červený.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2005-05-28 [cit. 2012-03-18]. Dostupné z: </a:t>
            </a:r>
            <a:r>
              <a:rPr lang="cs-CZ" dirty="0">
                <a:hlinkClick r:id="rId7"/>
              </a:rPr>
              <a:t>http://cs.wikipedia.org/wiki/Tis_%</a:t>
            </a:r>
            <a:r>
              <a:rPr lang="cs-CZ" dirty="0" smtClean="0">
                <a:hlinkClick r:id="rId7"/>
              </a:rPr>
              <a:t>C4%8Derven%C3%BD</a:t>
            </a:r>
            <a:endParaRPr lang="cs-CZ" dirty="0" smtClean="0"/>
          </a:p>
          <a:p>
            <a:r>
              <a:rPr lang="cs-CZ" dirty="0" smtClean="0"/>
              <a:t>Obr.13:Tis </a:t>
            </a:r>
            <a:r>
              <a:rPr lang="cs-CZ" dirty="0"/>
              <a:t>červený.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2005-05-28 [cit. 2012-03-18]. Dostupné z: </a:t>
            </a:r>
            <a:r>
              <a:rPr lang="cs-CZ" dirty="0">
                <a:hlinkClick r:id="rId7"/>
              </a:rPr>
              <a:t>http://cs.wikipedia.org/wiki/Tis_%</a:t>
            </a:r>
            <a:r>
              <a:rPr lang="cs-CZ" dirty="0" smtClean="0">
                <a:hlinkClick r:id="rId7"/>
              </a:rPr>
              <a:t>C4%8Derven%C3%BD</a:t>
            </a:r>
            <a:endParaRPr lang="cs-CZ" dirty="0"/>
          </a:p>
          <a:p>
            <a:r>
              <a:rPr lang="cs-CZ" dirty="0" smtClean="0"/>
              <a:t>Obr.14:Tis </a:t>
            </a:r>
            <a:r>
              <a:rPr lang="cs-CZ" dirty="0"/>
              <a:t>červený.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2005-05-28 [cit. 2012-03-18]. Dostupné z: </a:t>
            </a:r>
            <a:r>
              <a:rPr lang="cs-CZ" dirty="0">
                <a:hlinkClick r:id="rId7"/>
              </a:rPr>
              <a:t>http://cs.wikipedia.org/wiki/Tis_%</a:t>
            </a:r>
            <a:r>
              <a:rPr lang="cs-CZ" dirty="0" smtClean="0">
                <a:hlinkClick r:id="rId7"/>
              </a:rPr>
              <a:t>C4%8Derven%C3%BD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8746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131</TotalTime>
  <Words>267</Words>
  <Application>Microsoft Office PowerPoint</Application>
  <PresentationFormat>Předvádění na obrazovce (4:3)</PresentationFormat>
  <Paragraphs>104</Paragraphs>
  <Slides>16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Anotace</vt:lpstr>
      <vt:lpstr>Jehličnany</vt:lpstr>
      <vt:lpstr>charakteristika</vt:lpstr>
      <vt:lpstr>Rozmnožování </vt:lpstr>
      <vt:lpstr>Výskyt </vt:lpstr>
      <vt:lpstr>Zástupci </vt:lpstr>
      <vt:lpstr>Borovice lesní</vt:lpstr>
      <vt:lpstr>Smrk ztepilý </vt:lpstr>
      <vt:lpstr>Jedle bělokorá</vt:lpstr>
      <vt:lpstr>Modřín opadavý</vt:lpstr>
      <vt:lpstr>Jalovec obecný</vt:lpstr>
      <vt:lpstr>Tis červený</vt:lpstr>
      <vt:lpstr>Otázky </vt:lpstr>
      <vt:lpstr>Odpovědi 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08FB</cp:lastModifiedBy>
  <cp:revision>18</cp:revision>
  <dcterms:created xsi:type="dcterms:W3CDTF">2012-01-29T23:04:01Z</dcterms:created>
  <dcterms:modified xsi:type="dcterms:W3CDTF">2012-06-27T09:01:01Z</dcterms:modified>
</cp:coreProperties>
</file>