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NÁZEV:VY_52_INOVACE_22_Přírodopis 9.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vývoj člověka 1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D43E651-9F5D-4E7E-B50B-DB2C5831CDCC}" type="presOf" srcId="{D8197B8C-B260-4A16-BDF4-0947B075E274}" destId="{25B08C86-7E15-44DC-BE7F-FFB55DD49D12}" srcOrd="0" destOrd="0" presId="urn:microsoft.com/office/officeart/2005/8/layout/target3"/>
    <dgm:cxn modelId="{44550F1E-FB9C-4C37-A5B4-309C0926CE89}" type="presOf" srcId="{757F3AB3-0718-4624-B441-E567A8F0AB56}" destId="{333A1088-737F-45CB-B68E-254E46348037}" srcOrd="0" destOrd="0" presId="urn:microsoft.com/office/officeart/2005/8/layout/target3"/>
    <dgm:cxn modelId="{3B676EA3-2356-403A-A728-78CF5C4E653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225DBBE-C1F0-40C9-962D-161B3057AD7D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7CB773A-A933-4504-B0BF-A9C00E1D343B}" type="presOf" srcId="{B651F6E3-6281-48DB-9319-2AEAFDAE7572}" destId="{619D679B-A015-4ECF-8348-D1034C574F40}" srcOrd="0" destOrd="0" presId="urn:microsoft.com/office/officeart/2005/8/layout/target3"/>
    <dgm:cxn modelId="{C10D2426-953A-4A5C-84D8-1BD7D26781A2}" type="presOf" srcId="{D8197B8C-B260-4A16-BDF4-0947B075E274}" destId="{5A5FFA88-C948-4069-8E93-59FA12366E83}" srcOrd="1" destOrd="0" presId="urn:microsoft.com/office/officeart/2005/8/layout/target3"/>
    <dgm:cxn modelId="{827EB28E-846C-4BF7-B089-AC0CE5ECA857}" type="presOf" srcId="{D1D4F407-5343-4D3F-B5B9-D407B03CAEB4}" destId="{AED2198E-93D5-4001-81B4-73124B309672}" srcOrd="1" destOrd="0" presId="urn:microsoft.com/office/officeart/2005/8/layout/target3"/>
    <dgm:cxn modelId="{A6D25E11-F7C9-4EC7-831E-D68EAAD2A318}" type="presOf" srcId="{D1B46980-6531-4606-95E6-44980827E919}" destId="{6140AFEC-043D-4C43-A2F9-D0F5331DF3A3}" srcOrd="0" destOrd="0" presId="urn:microsoft.com/office/officeart/2005/8/layout/target3"/>
    <dgm:cxn modelId="{55B0AF3C-D3E0-49A8-80CE-4818F3D28F5B}" type="presOf" srcId="{4C35D32F-0EAB-4CD7-82EE-45574DC2A586}" destId="{8BEBB6EC-1DAA-4CAC-8A25-BC0FCBD5DBD5}" srcOrd="0" destOrd="0" presId="urn:microsoft.com/office/officeart/2005/8/layout/target3"/>
    <dgm:cxn modelId="{FDA60198-ED04-497F-B742-9F8F09048822}" type="presOf" srcId="{D1B46980-6531-4606-95E6-44980827E919}" destId="{2BE915AB-18AA-4053-B92C-3BFC9ED204BB}" srcOrd="1" destOrd="0" presId="urn:microsoft.com/office/officeart/2005/8/layout/target3"/>
    <dgm:cxn modelId="{7FED581A-6584-4A6B-924E-3366E1EE4677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C38BA1E-B4C9-4A49-88D4-0FEFA992331C}" type="presParOf" srcId="{333A1088-737F-45CB-B68E-254E46348037}" destId="{F5ABB229-8D3B-4694-996A-96F23CF14429}" srcOrd="0" destOrd="0" presId="urn:microsoft.com/office/officeart/2005/8/layout/target3"/>
    <dgm:cxn modelId="{F4E7D783-4D85-4A0D-8FE4-A96C899544F5}" type="presParOf" srcId="{333A1088-737F-45CB-B68E-254E46348037}" destId="{F41139FD-01EE-4571-8B17-4FB00FC51163}" srcOrd="1" destOrd="0" presId="urn:microsoft.com/office/officeart/2005/8/layout/target3"/>
    <dgm:cxn modelId="{B9CB765A-E29A-44F7-994F-E60E1DDD2C1F}" type="presParOf" srcId="{333A1088-737F-45CB-B68E-254E46348037}" destId="{D005CE8C-CC26-4C3E-AC11-E15060ECD759}" srcOrd="2" destOrd="0" presId="urn:microsoft.com/office/officeart/2005/8/layout/target3"/>
    <dgm:cxn modelId="{3EAEDE5B-9950-44EE-B5DD-232F89B5676C}" type="presParOf" srcId="{333A1088-737F-45CB-B68E-254E46348037}" destId="{2C702D82-9B77-49B7-9568-BB8EB47C3372}" srcOrd="3" destOrd="0" presId="urn:microsoft.com/office/officeart/2005/8/layout/target3"/>
    <dgm:cxn modelId="{7F1BCD54-27AB-41D8-9C46-D0788591F29C}" type="presParOf" srcId="{333A1088-737F-45CB-B68E-254E46348037}" destId="{A52A0455-90FF-4808-ABD0-F02540D31D5A}" srcOrd="4" destOrd="0" presId="urn:microsoft.com/office/officeart/2005/8/layout/target3"/>
    <dgm:cxn modelId="{72721245-BAEF-4C49-A5AE-9CB2B29A5B36}" type="presParOf" srcId="{333A1088-737F-45CB-B68E-254E46348037}" destId="{6140AFEC-043D-4C43-A2F9-D0F5331DF3A3}" srcOrd="5" destOrd="0" presId="urn:microsoft.com/office/officeart/2005/8/layout/target3"/>
    <dgm:cxn modelId="{6FD6BA14-63EF-479E-87E1-A8FC71CC1DB0}" type="presParOf" srcId="{333A1088-737F-45CB-B68E-254E46348037}" destId="{9358AC05-5D7D-4327-9F80-1AD486AEA664}" srcOrd="6" destOrd="0" presId="urn:microsoft.com/office/officeart/2005/8/layout/target3"/>
    <dgm:cxn modelId="{F2B1999E-0F5A-4139-A60F-254094B14191}" type="presParOf" srcId="{333A1088-737F-45CB-B68E-254E46348037}" destId="{313FC574-E1CD-4FB4-B054-0B805CE0447D}" srcOrd="7" destOrd="0" presId="urn:microsoft.com/office/officeart/2005/8/layout/target3"/>
    <dgm:cxn modelId="{5CAE6B53-F76E-46DA-AA2A-E6CA883998CB}" type="presParOf" srcId="{333A1088-737F-45CB-B68E-254E46348037}" destId="{619D679B-A015-4ECF-8348-D1034C574F40}" srcOrd="8" destOrd="0" presId="urn:microsoft.com/office/officeart/2005/8/layout/target3"/>
    <dgm:cxn modelId="{9743880C-AE30-4946-99B2-F97A4B1E5CAA}" type="presParOf" srcId="{333A1088-737F-45CB-B68E-254E46348037}" destId="{322283A8-4A27-4CDA-BAE3-F381106A9174}" srcOrd="9" destOrd="0" presId="urn:microsoft.com/office/officeart/2005/8/layout/target3"/>
    <dgm:cxn modelId="{2E9CCA91-AA41-4D38-9D44-AEA162B04DF5}" type="presParOf" srcId="{333A1088-737F-45CB-B68E-254E46348037}" destId="{FFC9F71D-1B4F-4AD9-A4A6-86ADEFC8AF5C}" srcOrd="10" destOrd="0" presId="urn:microsoft.com/office/officeart/2005/8/layout/target3"/>
    <dgm:cxn modelId="{64EB2BC0-C2DB-4849-928B-44D0D9174720}" type="presParOf" srcId="{333A1088-737F-45CB-B68E-254E46348037}" destId="{25B08C86-7E15-44DC-BE7F-FFB55DD49D12}" srcOrd="11" destOrd="0" presId="urn:microsoft.com/office/officeart/2005/8/layout/target3"/>
    <dgm:cxn modelId="{E1CF3DF5-E836-42BC-96E2-97C17A4F0FC4}" type="presParOf" srcId="{333A1088-737F-45CB-B68E-254E46348037}" destId="{76644BE8-9D7C-4C09-B250-3D10AF48CBB7}" srcOrd="12" destOrd="0" presId="urn:microsoft.com/office/officeart/2005/8/layout/target3"/>
    <dgm:cxn modelId="{163FEFB8-6C7F-47ED-A72A-E85D7F7375CE}" type="presParOf" srcId="{333A1088-737F-45CB-B68E-254E46348037}" destId="{EE85B701-7295-41C0-BA7A-34D3756A2AE6}" srcOrd="13" destOrd="0" presId="urn:microsoft.com/office/officeart/2005/8/layout/target3"/>
    <dgm:cxn modelId="{8343B7D6-A698-4306-901D-C0729D3EF6CE}" type="presParOf" srcId="{333A1088-737F-45CB-B68E-254E46348037}" destId="{8BEBB6EC-1DAA-4CAC-8A25-BC0FCBD5DBD5}" srcOrd="14" destOrd="0" presId="urn:microsoft.com/office/officeart/2005/8/layout/target3"/>
    <dgm:cxn modelId="{0F52A758-FB60-4F22-A405-79B5E29EC04E}" type="presParOf" srcId="{333A1088-737F-45CB-B68E-254E46348037}" destId="{AED2198E-93D5-4001-81B4-73124B309672}" srcOrd="15" destOrd="0" presId="urn:microsoft.com/office/officeart/2005/8/layout/target3"/>
    <dgm:cxn modelId="{E50771FF-2B82-45FE-9620-936B82EF9E00}" type="presParOf" srcId="{333A1088-737F-45CB-B68E-254E46348037}" destId="{2BE915AB-18AA-4053-B92C-3BFC9ED204BB}" srcOrd="16" destOrd="0" presId="urn:microsoft.com/office/officeart/2005/8/layout/target3"/>
    <dgm:cxn modelId="{4EC4A456-4A6A-46B7-8D5F-795B61B1392E}" type="presParOf" srcId="{333A1088-737F-45CB-B68E-254E46348037}" destId="{6BB5E863-4638-4E1D-BFDE-399D028AC4ED}" srcOrd="17" destOrd="0" presId="urn:microsoft.com/office/officeart/2005/8/layout/target3"/>
    <dgm:cxn modelId="{CCE8CE8C-A477-42CB-8FB2-89D43860EB0B}" type="presParOf" srcId="{333A1088-737F-45CB-B68E-254E46348037}" destId="{5A5FFA88-C948-4069-8E93-59FA12366E83}" srcOrd="18" destOrd="0" presId="urn:microsoft.com/office/officeart/2005/8/layout/target3"/>
    <dgm:cxn modelId="{2A3A057C-A05C-4270-AF15-77C747E1D63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NÁZEV:VY_52_INOVACE_22_Přírodopis 9. 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vývoj člověka 1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0716E-79AF-4646-B712-C830F0F821FE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0B62F-FECF-47A0-8D97-69D0E1FBEC9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553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wikimedia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A0B62F-FECF-47A0-8D97-69D0E1FBEC9C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50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4F4DE404-A47D-45C0-BB2D-8EA5CA209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C885EC5-C83C-4040-A302-D3EC51AF2382}" type="datetimeFigureOut">
              <a:rPr lang="cs-CZ" smtClean="0"/>
              <a:pPr/>
              <a:t>29.8.2012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omo_habilis" TargetMode="External"/><Relationship Id="rId2" Type="http://schemas.openxmlformats.org/officeDocument/2006/relationships/hyperlink" Target="http://cs.wikipedia.org/wiki/Australopithecu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Homo_erectu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937845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6" y="471488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45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učivem – vývoj člověka (</a:t>
            </a:r>
            <a:r>
              <a:rPr lang="cs-CZ" dirty="0" err="1" smtClean="0"/>
              <a:t>Australopithecus</a:t>
            </a:r>
            <a:r>
              <a:rPr lang="cs-CZ" dirty="0" smtClean="0"/>
              <a:t>, </a:t>
            </a:r>
            <a:r>
              <a:rPr lang="cs-CZ" dirty="0"/>
              <a:t>H</a:t>
            </a:r>
            <a:r>
              <a:rPr lang="cs-CZ" dirty="0" smtClean="0"/>
              <a:t>omo </a:t>
            </a:r>
            <a:r>
              <a:rPr lang="cs-CZ" dirty="0" err="1" smtClean="0"/>
              <a:t>habilis</a:t>
            </a:r>
            <a:r>
              <a:rPr lang="cs-CZ" dirty="0" smtClean="0"/>
              <a:t>, Homo </a:t>
            </a:r>
            <a:r>
              <a:rPr lang="cs-CZ" dirty="0" err="1" smtClean="0"/>
              <a:t>erectus</a:t>
            </a:r>
            <a:r>
              <a:rPr lang="cs-CZ" dirty="0" smtClean="0"/>
              <a:t>).</a:t>
            </a:r>
          </a:p>
          <a:p>
            <a:endParaRPr lang="cs-CZ" dirty="0"/>
          </a:p>
          <a:p>
            <a:r>
              <a:rPr lang="cs-CZ" dirty="0" smtClean="0"/>
              <a:t>V prezentaci jsou otázky k zopakování učiva.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38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Vývoj člověka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018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Australopithecus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V překladu „jižní opice“ </a:t>
            </a:r>
          </a:p>
          <a:p>
            <a:r>
              <a:rPr lang="cs-CZ" sz="2400" dirty="0"/>
              <a:t>Nálezy- </a:t>
            </a:r>
            <a:r>
              <a:rPr lang="cs-CZ" sz="2400" dirty="0" smtClean="0"/>
              <a:t>Afrika</a:t>
            </a:r>
          </a:p>
          <a:p>
            <a:r>
              <a:rPr lang="cs-CZ" sz="2400" dirty="0" smtClean="0"/>
              <a:t>Žil koncem třetihor a začátkem čtvrtohor,  před 3-5 miliony let</a:t>
            </a:r>
          </a:p>
          <a:p>
            <a:r>
              <a:rPr lang="cs-CZ" sz="2400" dirty="0" smtClean="0"/>
              <a:t>Typ drobnější:výška 115- 120 cm, váha 25-35 kg</a:t>
            </a:r>
          </a:p>
          <a:p>
            <a:r>
              <a:rPr lang="cs-CZ" sz="2400" dirty="0" smtClean="0"/>
              <a:t>Typ robustní:výška 135- 155 cm, váha 60-80 kg</a:t>
            </a:r>
          </a:p>
          <a:p>
            <a:r>
              <a:rPr lang="cs-CZ" sz="2400" dirty="0" smtClean="0"/>
              <a:t>Mozkovna  380-500 cm</a:t>
            </a:r>
            <a:r>
              <a:rPr lang="cs-CZ" sz="2400" baseline="30000" dirty="0" smtClean="0"/>
              <a:t>3</a:t>
            </a:r>
          </a:p>
          <a:p>
            <a:r>
              <a:rPr lang="cs-CZ" sz="2400" dirty="0" smtClean="0"/>
              <a:t>Chůze po dvou končetinách</a:t>
            </a:r>
          </a:p>
          <a:p>
            <a:r>
              <a:rPr lang="cs-CZ" sz="2400" dirty="0" smtClean="0"/>
              <a:t>Živil se převážně rostlinou potravou a drobnými živočichy</a:t>
            </a:r>
          </a:p>
          <a:p>
            <a:r>
              <a:rPr lang="cs-CZ" sz="2400" dirty="0" smtClean="0"/>
              <a:t>Používal jednoduché nástroje z klacků, kostí , kamenů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8914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620000" cy="1008112"/>
          </a:xfrm>
        </p:spPr>
        <p:txBody>
          <a:bodyPr/>
          <a:lstStyle/>
          <a:p>
            <a:r>
              <a:rPr lang="cs-CZ" dirty="0" err="1" smtClean="0"/>
              <a:t>Australopitékus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6632"/>
            <a:ext cx="3240360" cy="6593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62195"/>
            <a:ext cx="2448272" cy="590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65253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00453" y="63410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85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Homo </a:t>
            </a:r>
            <a:r>
              <a:rPr lang="cs-CZ" dirty="0" err="1" smtClean="0"/>
              <a:t>habilis</a:t>
            </a:r>
            <a:r>
              <a:rPr lang="cs-CZ" dirty="0" smtClean="0"/>
              <a:t>- člověk zručný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/>
          <a:lstStyle/>
          <a:p>
            <a:r>
              <a:rPr lang="cs-CZ" sz="2800" dirty="0" smtClean="0"/>
              <a:t>Nálezy- Afrika, Asie,Evropa</a:t>
            </a:r>
            <a:endParaRPr lang="cs-CZ" sz="2800" dirty="0"/>
          </a:p>
          <a:p>
            <a:r>
              <a:rPr lang="cs-CZ" sz="2800" dirty="0" smtClean="0"/>
              <a:t>Žil,  </a:t>
            </a:r>
            <a:r>
              <a:rPr lang="cs-CZ" sz="2800" dirty="0"/>
              <a:t>před </a:t>
            </a:r>
            <a:r>
              <a:rPr lang="cs-CZ" sz="2800" dirty="0" smtClean="0"/>
              <a:t>1 -3 </a:t>
            </a:r>
            <a:r>
              <a:rPr lang="cs-CZ" sz="2800" dirty="0"/>
              <a:t>miliony let</a:t>
            </a:r>
          </a:p>
          <a:p>
            <a:r>
              <a:rPr lang="cs-CZ" sz="2800" dirty="0"/>
              <a:t>Výška- asi </a:t>
            </a:r>
            <a:r>
              <a:rPr lang="cs-CZ" sz="2800" dirty="0" smtClean="0"/>
              <a:t>120 – 150 cm</a:t>
            </a:r>
            <a:endParaRPr lang="cs-CZ" sz="2800" dirty="0"/>
          </a:p>
          <a:p>
            <a:r>
              <a:rPr lang="cs-CZ" sz="2800" dirty="0"/>
              <a:t>Váha- asi 30 </a:t>
            </a:r>
            <a:r>
              <a:rPr lang="cs-CZ" sz="2800" dirty="0" smtClean="0"/>
              <a:t>-40 kg</a:t>
            </a:r>
            <a:endParaRPr lang="cs-CZ" sz="2800" dirty="0"/>
          </a:p>
          <a:p>
            <a:r>
              <a:rPr lang="cs-CZ" sz="2800" dirty="0"/>
              <a:t>Mozkovna </a:t>
            </a:r>
            <a:r>
              <a:rPr lang="cs-CZ" sz="2800" dirty="0" smtClean="0"/>
              <a:t> 600 – 650 cm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  <a:p>
            <a:endParaRPr lang="cs-CZ" sz="2400" dirty="0" smtClean="0"/>
          </a:p>
          <a:p>
            <a:r>
              <a:rPr lang="cs-CZ" sz="2800" dirty="0" smtClean="0"/>
              <a:t>Používal a vyráběl kamenné nástroje </a:t>
            </a:r>
          </a:p>
          <a:p>
            <a:r>
              <a:rPr lang="cs-CZ" sz="2800" dirty="0" smtClean="0"/>
              <a:t>Vyvinula se u něj obratná ruka a základy zručnosti a dovednosti </a:t>
            </a:r>
          </a:p>
          <a:p>
            <a:r>
              <a:rPr lang="cs-CZ" sz="2800" dirty="0" smtClean="0"/>
              <a:t>Stavěl primitivní přístřešky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321" y="1124744"/>
            <a:ext cx="245745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5683" y="441505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750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Homo </a:t>
            </a:r>
            <a:r>
              <a:rPr lang="cs-CZ" dirty="0" err="1" smtClean="0"/>
              <a:t>erectus</a:t>
            </a:r>
            <a:r>
              <a:rPr lang="cs-CZ" dirty="0" smtClean="0"/>
              <a:t>- člověk vzpřímený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Nálezy- </a:t>
            </a:r>
            <a:r>
              <a:rPr lang="cs-CZ" sz="2400" dirty="0" smtClean="0"/>
              <a:t>Afrika, Evropa, Asie</a:t>
            </a:r>
            <a:endParaRPr lang="cs-CZ" sz="2400" dirty="0"/>
          </a:p>
          <a:p>
            <a:r>
              <a:rPr lang="cs-CZ" sz="2400" dirty="0" smtClean="0"/>
              <a:t>Žil  </a:t>
            </a:r>
            <a:r>
              <a:rPr lang="cs-CZ" sz="2400" dirty="0"/>
              <a:t>před </a:t>
            </a:r>
            <a:r>
              <a:rPr lang="cs-CZ" sz="2400" dirty="0" smtClean="0"/>
              <a:t>300 tis. 1 mil. </a:t>
            </a:r>
            <a:r>
              <a:rPr lang="cs-CZ" sz="2400" dirty="0"/>
              <a:t>let</a:t>
            </a:r>
          </a:p>
          <a:p>
            <a:r>
              <a:rPr lang="cs-CZ" sz="2400" dirty="0"/>
              <a:t>Výška- asi </a:t>
            </a:r>
            <a:r>
              <a:rPr lang="cs-CZ" sz="2400" dirty="0" smtClean="0"/>
              <a:t>150 </a:t>
            </a:r>
            <a:r>
              <a:rPr lang="cs-CZ" sz="2400" dirty="0"/>
              <a:t>– </a:t>
            </a:r>
            <a:r>
              <a:rPr lang="cs-CZ" sz="2400" dirty="0" smtClean="0"/>
              <a:t>170 </a:t>
            </a:r>
            <a:r>
              <a:rPr lang="cs-CZ" sz="2400" dirty="0"/>
              <a:t>cm</a:t>
            </a:r>
          </a:p>
          <a:p>
            <a:r>
              <a:rPr lang="cs-CZ" sz="2400" dirty="0"/>
              <a:t>Váha- asi 30 -40 kg</a:t>
            </a:r>
          </a:p>
          <a:p>
            <a:r>
              <a:rPr lang="cs-CZ" sz="2400" dirty="0"/>
              <a:t>Mozkovna </a:t>
            </a:r>
            <a:r>
              <a:rPr lang="cs-CZ" sz="2400" dirty="0" smtClean="0"/>
              <a:t> 800 </a:t>
            </a:r>
            <a:r>
              <a:rPr lang="cs-CZ" sz="2400" dirty="0"/>
              <a:t>– </a:t>
            </a:r>
            <a:r>
              <a:rPr lang="cs-CZ" sz="2400" dirty="0" smtClean="0"/>
              <a:t>1050 </a:t>
            </a:r>
            <a:r>
              <a:rPr lang="cs-CZ" sz="2400" dirty="0"/>
              <a:t>cm</a:t>
            </a:r>
            <a:r>
              <a:rPr lang="cs-CZ" sz="2400" baseline="30000" dirty="0"/>
              <a:t>3</a:t>
            </a:r>
          </a:p>
          <a:p>
            <a:endParaRPr lang="cs-CZ" sz="2400" dirty="0" smtClean="0"/>
          </a:p>
          <a:p>
            <a:r>
              <a:rPr lang="cs-CZ" sz="2400" dirty="0" smtClean="0"/>
              <a:t>Vzpřímená chůze </a:t>
            </a:r>
            <a:endParaRPr lang="cs-CZ" sz="2400" dirty="0"/>
          </a:p>
          <a:p>
            <a:r>
              <a:rPr lang="cs-CZ" sz="2400" dirty="0"/>
              <a:t>Používal </a:t>
            </a:r>
            <a:r>
              <a:rPr lang="cs-CZ" sz="2400" dirty="0" smtClean="0"/>
              <a:t>kamenné pěstní klíny  a znal oheň </a:t>
            </a:r>
            <a:endParaRPr lang="cs-CZ" sz="2400" dirty="0"/>
          </a:p>
          <a:p>
            <a:r>
              <a:rPr lang="cs-CZ" sz="2400" dirty="0"/>
              <a:t>Vyvinula se u něj obratná ruka a základy zručnosti a dovednosti </a:t>
            </a:r>
            <a:endParaRPr lang="cs-CZ" sz="2400" dirty="0" smtClean="0"/>
          </a:p>
          <a:p>
            <a:r>
              <a:rPr lang="cs-CZ" sz="2400" dirty="0" smtClean="0"/>
              <a:t>Primitivní řeč </a:t>
            </a:r>
            <a:endParaRPr lang="cs-CZ" sz="2400" dirty="0"/>
          </a:p>
          <a:p>
            <a:r>
              <a:rPr lang="cs-CZ" sz="2400" dirty="0"/>
              <a:t>Stavěl primitivní přístřešky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4206"/>
            <a:ext cx="245745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5683" y="441505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399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1) Podle čeho dostal Homo </a:t>
            </a:r>
            <a:r>
              <a:rPr lang="cs-CZ" sz="2400" dirty="0" err="1" smtClean="0"/>
              <a:t>erectus</a:t>
            </a:r>
            <a:r>
              <a:rPr lang="cs-CZ" sz="2400" dirty="0" smtClean="0"/>
              <a:t> název? </a:t>
            </a:r>
          </a:p>
          <a:p>
            <a:r>
              <a:rPr lang="cs-CZ" sz="2400" dirty="0" smtClean="0"/>
              <a:t>2) U kterého předchůdce člověka se začala nejdříve vyvíjet obratná </a:t>
            </a:r>
            <a:r>
              <a:rPr lang="cs-CZ" sz="2400" dirty="0"/>
              <a:t>ruka a základy zručnosti a </a:t>
            </a:r>
            <a:r>
              <a:rPr lang="cs-CZ" sz="2400" dirty="0" smtClean="0"/>
              <a:t>dovednosti?</a:t>
            </a:r>
          </a:p>
          <a:p>
            <a:r>
              <a:rPr lang="cs-CZ" sz="2400" dirty="0" smtClean="0"/>
              <a:t>3) Kde žil </a:t>
            </a:r>
            <a:r>
              <a:rPr lang="cs-CZ" sz="2400" dirty="0" err="1"/>
              <a:t>A</a:t>
            </a:r>
            <a:r>
              <a:rPr lang="cs-CZ" sz="2400" dirty="0" err="1" smtClean="0"/>
              <a:t>ustalopithecus</a:t>
            </a:r>
            <a:r>
              <a:rPr lang="cs-CZ" sz="2400" dirty="0" smtClean="0"/>
              <a:t>? 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57346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Homo </a:t>
            </a:r>
            <a:r>
              <a:rPr lang="cs-CZ" dirty="0" err="1" smtClean="0"/>
              <a:t>erectus</a:t>
            </a:r>
            <a:r>
              <a:rPr lang="cs-CZ" dirty="0" smtClean="0"/>
              <a:t> znamená v překladu člověk vzpřímený, protože chodil vzpřímeně.</a:t>
            </a:r>
          </a:p>
          <a:p>
            <a:r>
              <a:rPr lang="cs-CZ" dirty="0" smtClean="0"/>
              <a:t>2) Homo </a:t>
            </a:r>
            <a:r>
              <a:rPr lang="cs-CZ" dirty="0" err="1" smtClean="0"/>
              <a:t>habilis</a:t>
            </a:r>
            <a:endParaRPr lang="cs-CZ" dirty="0" smtClean="0"/>
          </a:p>
          <a:p>
            <a:r>
              <a:rPr lang="cs-CZ" dirty="0" smtClean="0"/>
              <a:t>3) Jižní </a:t>
            </a:r>
            <a:r>
              <a:rPr lang="cs-CZ" dirty="0"/>
              <a:t>A</a:t>
            </a:r>
            <a:r>
              <a:rPr lang="cs-CZ" dirty="0" smtClean="0"/>
              <a:t>frika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412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Text: </a:t>
            </a:r>
          </a:p>
          <a:p>
            <a:r>
              <a:rPr lang="cs-CZ" dirty="0"/>
              <a:t>VANEČKOVÁ, Ivana, Jana SKÝBOVÁ, Drahuše MARKVARTOVÁ a Tomáš HEJDA. </a:t>
            </a:r>
            <a:r>
              <a:rPr lang="cs-CZ" i="1" dirty="0"/>
              <a:t>Přírodopis 8</a:t>
            </a:r>
            <a:r>
              <a:rPr lang="cs-CZ" dirty="0"/>
              <a:t>. Plzeň: Fraus, 2006. </a:t>
            </a:r>
            <a:r>
              <a:rPr lang="cs-CZ"/>
              <a:t>ISBN 80-7238-428-7.</a:t>
            </a:r>
          </a:p>
          <a:p>
            <a:endParaRPr lang="cs-CZ" dirty="0" smtClean="0"/>
          </a:p>
          <a:p>
            <a:r>
              <a:rPr lang="cs-CZ" dirty="0" smtClean="0"/>
              <a:t>Obrázky:</a:t>
            </a:r>
          </a:p>
          <a:p>
            <a:r>
              <a:rPr lang="cs-CZ" dirty="0" smtClean="0"/>
              <a:t>Obr.1: </a:t>
            </a:r>
            <a:r>
              <a:rPr lang="cs-CZ" dirty="0" err="1" smtClean="0"/>
              <a:t>Australopithecus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2006-05-01 [cit. 2012-03-13].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cs.wikipedia.org/wiki/Australopithecus</a:t>
            </a:r>
            <a:endParaRPr lang="cs-CZ" dirty="0" smtClean="0"/>
          </a:p>
          <a:p>
            <a:r>
              <a:rPr lang="cs-CZ" dirty="0" smtClean="0"/>
              <a:t>Obr.2: </a:t>
            </a:r>
            <a:r>
              <a:rPr lang="cs-CZ" dirty="0" err="1" smtClean="0"/>
              <a:t>Australopithecus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2006-05-01 [cit. 2012-03-13].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cs.wikipedia.org/wiki/Australopithecus</a:t>
            </a:r>
            <a:endParaRPr lang="cs-CZ" dirty="0" smtClean="0"/>
          </a:p>
          <a:p>
            <a:r>
              <a:rPr lang="cs-CZ" dirty="0" smtClean="0"/>
              <a:t>Obr.3: Homo </a:t>
            </a:r>
            <a:r>
              <a:rPr lang="cs-CZ" dirty="0" err="1"/>
              <a:t>habilis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2009-09-11 [cit. 2012-03-13].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cs.wikipedia.org/wiki/Homo_habilis</a:t>
            </a:r>
            <a:endParaRPr lang="cs-CZ" dirty="0" smtClean="0"/>
          </a:p>
          <a:p>
            <a:r>
              <a:rPr lang="cs-CZ" dirty="0" smtClean="0"/>
              <a:t>Obr.4: </a:t>
            </a:r>
            <a:r>
              <a:rPr lang="en-US" dirty="0" smtClean="0"/>
              <a:t>Homo </a:t>
            </a:r>
            <a:r>
              <a:rPr lang="en-US" dirty="0"/>
              <a:t>erectus. In: </a:t>
            </a: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2005-10-20 [cit. 2012-03-13].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cs.wikipedia.org/wiki/Homo_erectus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4751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327</TotalTime>
  <Words>309</Words>
  <Application>Microsoft Office PowerPoint</Application>
  <PresentationFormat>Předvádění na obrazovce (4:3)</PresentationFormat>
  <Paragraphs>67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Sousedství</vt:lpstr>
      <vt:lpstr>Prezentace aplikace PowerPoint</vt:lpstr>
      <vt:lpstr>Anotace</vt:lpstr>
      <vt:lpstr>Vývoj člověka </vt:lpstr>
      <vt:lpstr>Australopithecus</vt:lpstr>
      <vt:lpstr>Australopitékus </vt:lpstr>
      <vt:lpstr>Homo habilis- člověk zručný</vt:lpstr>
      <vt:lpstr>Homo erectus- člověk vzpřímený</vt:lpstr>
      <vt:lpstr>Opakování</vt:lpstr>
      <vt:lpstr>Odpovědi </vt:lpstr>
      <vt:lpstr>Anotace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08FB</dc:creator>
  <cp:lastModifiedBy>08CC</cp:lastModifiedBy>
  <cp:revision>16</cp:revision>
  <dcterms:created xsi:type="dcterms:W3CDTF">2012-03-13T21:29:00Z</dcterms:created>
  <dcterms:modified xsi:type="dcterms:W3CDTF">2012-08-29T18:47:12Z</dcterms:modified>
</cp:coreProperties>
</file>