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6" r:id="rId2"/>
    <p:sldId id="257" r:id="rId3"/>
    <p:sldId id="263" r:id="rId4"/>
    <p:sldId id="258" r:id="rId5"/>
    <p:sldId id="264" r:id="rId6"/>
    <p:sldId id="259" r:id="rId7"/>
    <p:sldId id="265" r:id="rId8"/>
    <p:sldId id="260" r:id="rId9"/>
    <p:sldId id="266" r:id="rId10"/>
    <p:sldId id="262" r:id="rId11"/>
    <p:sldId id="261" r:id="rId12"/>
    <p:sldId id="269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NÁZEV:VY_52_INOVACE_24_Přírodopis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lidská plemena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67DF72-D856-4D8C-A01C-9B31B7C7B40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F4CC856-0C83-4CEE-9758-403A846E90B5}" type="presOf" srcId="{D8197B8C-B260-4A16-BDF4-0947B075E274}" destId="{5A5FFA88-C948-4069-8E93-59FA12366E83}" srcOrd="1" destOrd="0" presId="urn:microsoft.com/office/officeart/2005/8/layout/target3"/>
    <dgm:cxn modelId="{B3F92302-ADFE-41BA-AA52-13C84C9B0000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FF564C-60C6-4DA6-B357-1213359E38ED}" type="presOf" srcId="{4C35D32F-0EAB-4CD7-82EE-45574DC2A586}" destId="{890E4F0B-2866-4A3F-A3C7-2A14B1797930}" srcOrd="1" destOrd="0" presId="urn:microsoft.com/office/officeart/2005/8/layout/target3"/>
    <dgm:cxn modelId="{069964AB-733F-4D11-B53D-F1DF6A6DF96E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2DA24E-4C90-41AE-8C6C-76A379E90E9A}" type="presOf" srcId="{D1B46980-6531-4606-95E6-44980827E919}" destId="{2BE915AB-18AA-4053-B92C-3BFC9ED204BB}" srcOrd="1" destOrd="0" presId="urn:microsoft.com/office/officeart/2005/8/layout/target3"/>
    <dgm:cxn modelId="{BFB68B1D-39FA-4868-96A8-731D31DE767A}" type="presOf" srcId="{D8197B8C-B260-4A16-BDF4-0947B075E274}" destId="{25B08C86-7E15-44DC-BE7F-FFB55DD49D12}" srcOrd="0" destOrd="0" presId="urn:microsoft.com/office/officeart/2005/8/layout/target3"/>
    <dgm:cxn modelId="{5D2681BE-5D28-40E9-8F33-047297C6DBCC}" type="presOf" srcId="{B651F6E3-6281-48DB-9319-2AEAFDAE7572}" destId="{6BB5E863-4638-4E1D-BFDE-399D028AC4ED}" srcOrd="1" destOrd="0" presId="urn:microsoft.com/office/officeart/2005/8/layout/target3"/>
    <dgm:cxn modelId="{1B1506D9-7719-4968-B96C-9504B4687BE3}" type="presOf" srcId="{757F3AB3-0718-4624-B441-E567A8F0AB56}" destId="{333A1088-737F-45CB-B68E-254E46348037}" srcOrd="0" destOrd="0" presId="urn:microsoft.com/office/officeart/2005/8/layout/target3"/>
    <dgm:cxn modelId="{880D1E62-3B86-4BCC-B2E2-ACC8CCA73154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6CC9D4-3C1D-4B58-9408-7E98C0832BFF}" type="presOf" srcId="{D1D4F407-5343-4D3F-B5B9-D407B03CAEB4}" destId="{D005CE8C-CC26-4C3E-AC11-E15060ECD759}" srcOrd="0" destOrd="0" presId="urn:microsoft.com/office/officeart/2005/8/layout/target3"/>
    <dgm:cxn modelId="{1A1F4F9F-7CD9-4AD6-AAD3-1A607D30BE6A}" type="presParOf" srcId="{333A1088-737F-45CB-B68E-254E46348037}" destId="{F5ABB229-8D3B-4694-996A-96F23CF14429}" srcOrd="0" destOrd="0" presId="urn:microsoft.com/office/officeart/2005/8/layout/target3"/>
    <dgm:cxn modelId="{AB31D98F-0649-4CEF-A756-DD8C127275E0}" type="presParOf" srcId="{333A1088-737F-45CB-B68E-254E46348037}" destId="{F41139FD-01EE-4571-8B17-4FB00FC51163}" srcOrd="1" destOrd="0" presId="urn:microsoft.com/office/officeart/2005/8/layout/target3"/>
    <dgm:cxn modelId="{3DF6C977-F544-4C9F-AE4E-107C444DB96C}" type="presParOf" srcId="{333A1088-737F-45CB-B68E-254E46348037}" destId="{D005CE8C-CC26-4C3E-AC11-E15060ECD759}" srcOrd="2" destOrd="0" presId="urn:microsoft.com/office/officeart/2005/8/layout/target3"/>
    <dgm:cxn modelId="{D66FEA31-3DE4-499D-AA05-4455B2041122}" type="presParOf" srcId="{333A1088-737F-45CB-B68E-254E46348037}" destId="{2C702D82-9B77-49B7-9568-BB8EB47C3372}" srcOrd="3" destOrd="0" presId="urn:microsoft.com/office/officeart/2005/8/layout/target3"/>
    <dgm:cxn modelId="{49223867-7A3F-4B5D-9A02-CEBF5622E388}" type="presParOf" srcId="{333A1088-737F-45CB-B68E-254E46348037}" destId="{A52A0455-90FF-4808-ABD0-F02540D31D5A}" srcOrd="4" destOrd="0" presId="urn:microsoft.com/office/officeart/2005/8/layout/target3"/>
    <dgm:cxn modelId="{6579767E-3997-4EA0-8B94-8D88D9DFFE3E}" type="presParOf" srcId="{333A1088-737F-45CB-B68E-254E46348037}" destId="{6140AFEC-043D-4C43-A2F9-D0F5331DF3A3}" srcOrd="5" destOrd="0" presId="urn:microsoft.com/office/officeart/2005/8/layout/target3"/>
    <dgm:cxn modelId="{4E69305A-1B7C-4525-9EAC-4B74F69B75E0}" type="presParOf" srcId="{333A1088-737F-45CB-B68E-254E46348037}" destId="{9358AC05-5D7D-4327-9F80-1AD486AEA664}" srcOrd="6" destOrd="0" presId="urn:microsoft.com/office/officeart/2005/8/layout/target3"/>
    <dgm:cxn modelId="{8F055BF4-970A-43FA-A3C8-39C19358C754}" type="presParOf" srcId="{333A1088-737F-45CB-B68E-254E46348037}" destId="{313FC574-E1CD-4FB4-B054-0B805CE0447D}" srcOrd="7" destOrd="0" presId="urn:microsoft.com/office/officeart/2005/8/layout/target3"/>
    <dgm:cxn modelId="{168B4F15-0488-4E62-8F64-00A8D9F32565}" type="presParOf" srcId="{333A1088-737F-45CB-B68E-254E46348037}" destId="{619D679B-A015-4ECF-8348-D1034C574F40}" srcOrd="8" destOrd="0" presId="urn:microsoft.com/office/officeart/2005/8/layout/target3"/>
    <dgm:cxn modelId="{042E6D49-42EC-4821-AA42-F338686D4927}" type="presParOf" srcId="{333A1088-737F-45CB-B68E-254E46348037}" destId="{322283A8-4A27-4CDA-BAE3-F381106A9174}" srcOrd="9" destOrd="0" presId="urn:microsoft.com/office/officeart/2005/8/layout/target3"/>
    <dgm:cxn modelId="{14562BF8-4038-4ADF-A719-2A6740CFA01D}" type="presParOf" srcId="{333A1088-737F-45CB-B68E-254E46348037}" destId="{FFC9F71D-1B4F-4AD9-A4A6-86ADEFC8AF5C}" srcOrd="10" destOrd="0" presId="urn:microsoft.com/office/officeart/2005/8/layout/target3"/>
    <dgm:cxn modelId="{355483F7-0255-4363-A8D0-20141B62CC7C}" type="presParOf" srcId="{333A1088-737F-45CB-B68E-254E46348037}" destId="{25B08C86-7E15-44DC-BE7F-FFB55DD49D12}" srcOrd="11" destOrd="0" presId="urn:microsoft.com/office/officeart/2005/8/layout/target3"/>
    <dgm:cxn modelId="{6FDE9810-B679-4152-A6E7-4EB2D67CB1E9}" type="presParOf" srcId="{333A1088-737F-45CB-B68E-254E46348037}" destId="{76644BE8-9D7C-4C09-B250-3D10AF48CBB7}" srcOrd="12" destOrd="0" presId="urn:microsoft.com/office/officeart/2005/8/layout/target3"/>
    <dgm:cxn modelId="{317B4570-E4E7-4A34-BC08-E7872A0366F7}" type="presParOf" srcId="{333A1088-737F-45CB-B68E-254E46348037}" destId="{EE85B701-7295-41C0-BA7A-34D3756A2AE6}" srcOrd="13" destOrd="0" presId="urn:microsoft.com/office/officeart/2005/8/layout/target3"/>
    <dgm:cxn modelId="{6E9D226C-4149-499E-BEE7-B34CFAD76E8A}" type="presParOf" srcId="{333A1088-737F-45CB-B68E-254E46348037}" destId="{8BEBB6EC-1DAA-4CAC-8A25-BC0FCBD5DBD5}" srcOrd="14" destOrd="0" presId="urn:microsoft.com/office/officeart/2005/8/layout/target3"/>
    <dgm:cxn modelId="{A1DB9D7D-0C93-45B1-964A-B0454B53F453}" type="presParOf" srcId="{333A1088-737F-45CB-B68E-254E46348037}" destId="{AED2198E-93D5-4001-81B4-73124B309672}" srcOrd="15" destOrd="0" presId="urn:microsoft.com/office/officeart/2005/8/layout/target3"/>
    <dgm:cxn modelId="{8AC8F50C-3E28-477F-8CB2-C9D3A61083DA}" type="presParOf" srcId="{333A1088-737F-45CB-B68E-254E46348037}" destId="{2BE915AB-18AA-4053-B92C-3BFC9ED204BB}" srcOrd="16" destOrd="0" presId="urn:microsoft.com/office/officeart/2005/8/layout/target3"/>
    <dgm:cxn modelId="{2B0C53C0-57B9-45DF-AE89-BF697D0FDE81}" type="presParOf" srcId="{333A1088-737F-45CB-B68E-254E46348037}" destId="{6BB5E863-4638-4E1D-BFDE-399D028AC4ED}" srcOrd="17" destOrd="0" presId="urn:microsoft.com/office/officeart/2005/8/layout/target3"/>
    <dgm:cxn modelId="{B41C3B44-0878-4CDA-88F7-41604B22F11F}" type="presParOf" srcId="{333A1088-737F-45CB-B68E-254E46348037}" destId="{5A5FFA88-C948-4069-8E93-59FA12366E83}" srcOrd="18" destOrd="0" presId="urn:microsoft.com/office/officeart/2005/8/layout/target3"/>
    <dgm:cxn modelId="{AA8F35C5-79BC-47CC-907F-01F570BFBB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NÁZEV:VY_52_INOVACE_24_Přírodopis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lidská plemena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D04B7F-9DE7-4B4C-A7AC-8DFDF294236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0D9CA1-210A-4EE2-97F7-0026D9658D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361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0D9CA1-210A-4EE2-97F7-0026D9658DF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F74F87-382E-4F8B-8F8A-941107D27B08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905FB3D-86BE-429B-9954-2E68D59F58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028542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8728" y="4500570"/>
            <a:ext cx="7034722" cy="13601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Lidská plemena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9084" y="1285860"/>
            <a:ext cx="4153148" cy="5572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876256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Lidská plemena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M</a:t>
            </a:r>
            <a:r>
              <a:rPr lang="cs-CZ" dirty="0" smtClean="0"/>
              <a:t>ají stejný historický původ.</a:t>
            </a:r>
          </a:p>
          <a:p>
            <a:r>
              <a:rPr lang="cs-CZ" dirty="0" smtClean="0"/>
              <a:t>Liší se od sebe množstvím pigmentu (barva pleti, vlasů, očí), proporcemi těla, tvarem lebky, tvarem očí.</a:t>
            </a:r>
          </a:p>
          <a:p>
            <a:endParaRPr lang="cs-CZ" dirty="0"/>
          </a:p>
          <a:p>
            <a:r>
              <a:rPr lang="cs-CZ" dirty="0" smtClean="0"/>
              <a:t>Rozeznáváme 3 základní lidská plemena:</a:t>
            </a:r>
          </a:p>
          <a:p>
            <a:r>
              <a:rPr lang="cs-CZ" dirty="0" smtClean="0"/>
              <a:t>1)bílé (europoidní)</a:t>
            </a:r>
          </a:p>
          <a:p>
            <a:r>
              <a:rPr lang="cs-CZ" dirty="0" smtClean="0"/>
              <a:t>2) žlutohnědé ( mongoloidní)</a:t>
            </a:r>
          </a:p>
          <a:p>
            <a:r>
              <a:rPr lang="cs-CZ" dirty="0" smtClean="0"/>
              <a:t>3) černé (negroidní)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bílé (europoidní) plemeno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228725"/>
            <a:ext cx="6400800" cy="562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876256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bílé (europoidní) plemeno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89548"/>
          </a:xfrm>
        </p:spPr>
        <p:txBody>
          <a:bodyPr>
            <a:normAutofit/>
          </a:bodyPr>
          <a:lstStyle/>
          <a:p>
            <a:r>
              <a:rPr lang="cs-CZ" dirty="0" smtClean="0"/>
              <a:t>Barva pleti je světlá </a:t>
            </a:r>
          </a:p>
          <a:p>
            <a:r>
              <a:rPr lang="cs-CZ" dirty="0" smtClean="0"/>
              <a:t>Vlasy jsou mírně vlnité až kadeřavé, různé barvy a oválného průřezu </a:t>
            </a:r>
          </a:p>
          <a:p>
            <a:r>
              <a:rPr lang="cs-CZ" dirty="0" smtClean="0"/>
              <a:t>Užší hlava a střední obličej s výrazným nosem a bradou</a:t>
            </a:r>
          </a:p>
          <a:p>
            <a:r>
              <a:rPr lang="cs-CZ" dirty="0" smtClean="0"/>
              <a:t>U mužů výrazné ochlupení těla, vousy</a:t>
            </a:r>
          </a:p>
          <a:p>
            <a:r>
              <a:rPr lang="cs-CZ" dirty="0" smtClean="0"/>
              <a:t>Původ plemena je v Evropě a na Blízkém východě, postupně pronikalo do všech světadílů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Žlutohnědé (mongoloidní) plemeno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571612"/>
            <a:ext cx="3343292" cy="499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2747" y="2285992"/>
            <a:ext cx="5941253" cy="39814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876256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29012" y="648866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Žlutohnědé (mongoloidní) plemeno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1811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Barva pleti je nažloutlá, světlá až snědá</a:t>
            </a:r>
          </a:p>
          <a:p>
            <a:r>
              <a:rPr lang="cs-CZ" dirty="0" smtClean="0"/>
              <a:t>Oči jsou tmavé, oční štěrbiny jsou úzké a šikmé</a:t>
            </a:r>
          </a:p>
          <a:p>
            <a:r>
              <a:rPr lang="cs-CZ" dirty="0" smtClean="0"/>
              <a:t>Vlasy jsou rovné, silné, husté, černé barvy a kruhového průřezu </a:t>
            </a:r>
          </a:p>
          <a:p>
            <a:r>
              <a:rPr lang="cs-CZ" dirty="0" smtClean="0"/>
              <a:t>Obličej je široký, výrazné lícní kosti, středně široký nos</a:t>
            </a:r>
          </a:p>
          <a:p>
            <a:r>
              <a:rPr lang="cs-CZ" dirty="0" smtClean="0"/>
              <a:t>U mužů řídké ochlupení těla</a:t>
            </a:r>
          </a:p>
          <a:p>
            <a:r>
              <a:rPr lang="cs-CZ" dirty="0" smtClean="0"/>
              <a:t>Původ plemena je v Asii</a:t>
            </a:r>
          </a:p>
          <a:p>
            <a:r>
              <a:rPr lang="cs-CZ" dirty="0" smtClean="0"/>
              <a:t>Vývojem z něho vznikli indiáni a Eskymáci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(negroidní) plemeno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606159"/>
            <a:ext cx="5557854" cy="5251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876256" y="64533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(negroidní) plemeno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1811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Barva pleti je hnědá až černá</a:t>
            </a:r>
          </a:p>
          <a:p>
            <a:r>
              <a:rPr lang="cs-CZ" dirty="0" smtClean="0"/>
              <a:t>Oči jsou tmavě hnědé, kulaté</a:t>
            </a:r>
          </a:p>
          <a:p>
            <a:r>
              <a:rPr lang="cs-CZ" dirty="0" smtClean="0"/>
              <a:t>Vlasy jsou kadeřavé i kudrnaté, hnědé až černé barvy a oválného nebo ledvinovitého průřezu </a:t>
            </a:r>
          </a:p>
          <a:p>
            <a:r>
              <a:rPr lang="cs-CZ" dirty="0" smtClean="0"/>
              <a:t>Obličej je široký, široký plochý nos, masivní rty</a:t>
            </a:r>
          </a:p>
          <a:p>
            <a:r>
              <a:rPr lang="cs-CZ" dirty="0" smtClean="0"/>
              <a:t>Tělo má řídké ochlupení těla</a:t>
            </a:r>
          </a:p>
          <a:p>
            <a:r>
              <a:rPr lang="cs-CZ" dirty="0" smtClean="0"/>
              <a:t>Původ plemena je v Africe, Austrálii, Asii</a:t>
            </a:r>
          </a:p>
          <a:p>
            <a:r>
              <a:rPr lang="cs-CZ" dirty="0" smtClean="0"/>
              <a:t>Násilím bylo toho plemeno rozšířeno po celém světě.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Rasismus</a:t>
            </a:r>
          </a:p>
          <a:p>
            <a:pPr>
              <a:buNone/>
            </a:pPr>
            <a:r>
              <a:rPr lang="cs-CZ" dirty="0" smtClean="0"/>
              <a:t>- teorie založená na duševní a fyzické nerovnosti a nerovnoprávnosti lidských plemen</a:t>
            </a:r>
          </a:p>
          <a:p>
            <a:endParaRPr lang="cs-CZ" dirty="0" smtClean="0"/>
          </a:p>
          <a:p>
            <a:pPr marL="514350" indent="-514350">
              <a:buFont typeface="Arial" pitchFamily="34" charset="0"/>
              <a:buChar char="•"/>
            </a:pPr>
            <a:r>
              <a:rPr lang="cs-CZ" dirty="0" err="1" smtClean="0"/>
              <a:t>Xenofóbie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Nepřátelství vůči přistěhovalcům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Nacionalismus</a:t>
            </a:r>
          </a:p>
          <a:p>
            <a:pPr>
              <a:buNone/>
            </a:pPr>
            <a:r>
              <a:rPr lang="cs-CZ" dirty="0" smtClean="0"/>
              <a:t>- Vyvyšování určitého národa nad jiné 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Vyjmenuj lidské plemena.</a:t>
            </a:r>
          </a:p>
          <a:p>
            <a:r>
              <a:rPr lang="cs-CZ" dirty="0" smtClean="0"/>
              <a:t>2) Ke kterému plemeni bys zařadil/a indiány a Eskymáky?  </a:t>
            </a:r>
          </a:p>
          <a:p>
            <a:r>
              <a:rPr lang="cs-CZ" dirty="0" smtClean="0"/>
              <a:t>3) Co je to rasismus?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bílé (europoidní), žlutohnědé ( mongoloidní), černé (negroidní)</a:t>
            </a:r>
          </a:p>
          <a:p>
            <a:r>
              <a:rPr lang="cs-CZ" dirty="0" smtClean="0"/>
              <a:t>2) žlutohnědé ( mongoloidní)</a:t>
            </a:r>
          </a:p>
          <a:p>
            <a:r>
              <a:rPr lang="cs-CZ" smtClean="0"/>
              <a:t>3) teorie založená na duševní a fyzické nerovnosti a nerovnoprávnosti lidských plemen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/>
              <a:t>Text </a:t>
            </a:r>
            <a:r>
              <a:rPr lang="cs-CZ" smtClean="0"/>
              <a:t>:</a:t>
            </a:r>
            <a:endParaRPr lang="cs-CZ" dirty="0"/>
          </a:p>
          <a:p>
            <a:r>
              <a:rPr lang="cs-CZ" dirty="0"/>
              <a:t>VANEČKOVÁ, Ivana, Jana SKÝBOVÁ, Drahuše MARKVARTOVÁ a Tomáš HEJDA. </a:t>
            </a:r>
            <a:r>
              <a:rPr lang="cs-CZ" i="1" dirty="0"/>
              <a:t>Přírodopis 8</a:t>
            </a:r>
            <a:r>
              <a:rPr lang="cs-CZ" dirty="0"/>
              <a:t>. Plzeň: Fraus, 2006. ISBN 80-7238-428-7.</a:t>
            </a:r>
          </a:p>
          <a:p>
            <a:endParaRPr lang="cs-CZ" dirty="0" smtClean="0"/>
          </a:p>
          <a:p>
            <a:r>
              <a:rPr lang="cs-CZ" dirty="0" smtClean="0"/>
              <a:t>Obrázky:</a:t>
            </a:r>
          </a:p>
          <a:p>
            <a:r>
              <a:rPr lang="cs-CZ" dirty="0"/>
              <a:t>Obr.1:Otevřená galerie Microsoft Office, </a:t>
            </a:r>
            <a:r>
              <a:rPr lang="cs-CZ" dirty="0" smtClean="0"/>
              <a:t>3.4. </a:t>
            </a:r>
            <a:r>
              <a:rPr lang="cs-CZ" dirty="0"/>
              <a:t>2012. </a:t>
            </a:r>
          </a:p>
          <a:p>
            <a:r>
              <a:rPr lang="cs-CZ" dirty="0" smtClean="0"/>
              <a:t>Obr.2:Otevřená </a:t>
            </a:r>
            <a:r>
              <a:rPr lang="cs-CZ" dirty="0"/>
              <a:t>galerie Microsoft Office, 3.4. 2012. </a:t>
            </a:r>
          </a:p>
          <a:p>
            <a:r>
              <a:rPr lang="cs-CZ" dirty="0" smtClean="0"/>
              <a:t>Obr.3:Otevřená </a:t>
            </a:r>
            <a:r>
              <a:rPr lang="cs-CZ" dirty="0"/>
              <a:t>galerie Microsoft Office, 3.4. 2012. </a:t>
            </a:r>
          </a:p>
          <a:p>
            <a:r>
              <a:rPr lang="cs-CZ" dirty="0" smtClean="0"/>
              <a:t>Obr.4:Otevřená </a:t>
            </a:r>
            <a:r>
              <a:rPr lang="cs-CZ" dirty="0"/>
              <a:t>galerie Microsoft Office, 3.4. 2012. </a:t>
            </a:r>
          </a:p>
          <a:p>
            <a:r>
              <a:rPr lang="cs-CZ" dirty="0" smtClean="0"/>
              <a:t>Obr.5:Otevřená </a:t>
            </a:r>
            <a:r>
              <a:rPr lang="cs-CZ" dirty="0"/>
              <a:t>galerie Microsoft Office, 3.4. 2012. 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114</TotalTime>
  <Words>383</Words>
  <Application>Microsoft Office PowerPoint</Application>
  <PresentationFormat>Předvádění na obrazovce (4:3)</PresentationFormat>
  <Paragraphs>74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</vt:lpstr>
      <vt:lpstr>Lidská plemena</vt:lpstr>
      <vt:lpstr>Lidská plemena</vt:lpstr>
      <vt:lpstr>bílé (europoidní) plemeno</vt:lpstr>
      <vt:lpstr>bílé (europoidní) plemeno</vt:lpstr>
      <vt:lpstr>Žlutohnědé (mongoloidní) plemeno</vt:lpstr>
      <vt:lpstr>Žlutohnědé (mongoloidní) plemeno</vt:lpstr>
      <vt:lpstr>černé (negroidní) plemeno</vt:lpstr>
      <vt:lpstr>černé (negroidní) plemeno</vt:lpstr>
      <vt:lpstr>Prezentace aplikace PowerPoint</vt:lpstr>
      <vt:lpstr>Opakování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8</cp:revision>
  <dcterms:created xsi:type="dcterms:W3CDTF">2012-04-01T19:27:44Z</dcterms:created>
  <dcterms:modified xsi:type="dcterms:W3CDTF">2012-06-27T08:44:35Z</dcterms:modified>
</cp:coreProperties>
</file>