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6" r:id="rId6"/>
    <p:sldId id="267" r:id="rId7"/>
    <p:sldId id="268" r:id="rId8"/>
    <p:sldId id="269" r:id="rId9"/>
    <p:sldId id="270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NÁZEV:VY_52_INOVACE_26_Přírodopis 8. 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</a:t>
          </a:r>
          <a:r>
            <a:rPr lang="cs-CZ" sz="2000" smtClean="0"/>
            <a:t>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Nervová soustava 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28BEE0-34D0-46E9-9EDC-63277C109CCC}" type="presOf" srcId="{D1B46980-6531-4606-95E6-44980827E919}" destId="{2BE915AB-18AA-4053-B92C-3BFC9ED204BB}" srcOrd="1" destOrd="0" presId="urn:microsoft.com/office/officeart/2005/8/layout/target3"/>
    <dgm:cxn modelId="{718D8193-88D4-47FA-9AF9-7D4ADA391892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5CCBE0E-544A-41CE-8A7A-EAA6C6B39CE4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4EE24B7-54D3-4E3E-8199-7EE09CAEBC97}" type="presOf" srcId="{4C35D32F-0EAB-4CD7-82EE-45574DC2A586}" destId="{890E4F0B-2866-4A3F-A3C7-2A14B1797930}" srcOrd="1" destOrd="0" presId="urn:microsoft.com/office/officeart/2005/8/layout/target3"/>
    <dgm:cxn modelId="{46F84205-EC99-412E-878A-D39C9831FD04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59CCEAA-287C-4A05-91AA-655E73419917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1155A87-280D-4633-9189-C278D21A4244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7FE61F9-BD4E-4B03-A9AF-CDC73CCFC8B5}" type="presOf" srcId="{757F3AB3-0718-4624-B441-E567A8F0AB56}" destId="{333A1088-737F-45CB-B68E-254E46348037}" srcOrd="0" destOrd="0" presId="urn:microsoft.com/office/officeart/2005/8/layout/target3"/>
    <dgm:cxn modelId="{93F861C8-5C08-4D37-8CE9-D9CA4C4B4102}" type="presOf" srcId="{D8197B8C-B260-4A16-BDF4-0947B075E274}" destId="{25B08C86-7E15-44DC-BE7F-FFB55DD49D12}" srcOrd="0" destOrd="0" presId="urn:microsoft.com/office/officeart/2005/8/layout/target3"/>
    <dgm:cxn modelId="{5373094A-301F-4EA7-88D3-0B462EC37601}" type="presOf" srcId="{B651F6E3-6281-48DB-9319-2AEAFDAE7572}" destId="{6BB5E863-4638-4E1D-BFDE-399D028AC4ED}" srcOrd="1" destOrd="0" presId="urn:microsoft.com/office/officeart/2005/8/layout/target3"/>
    <dgm:cxn modelId="{D13938C2-3CE1-4629-8D7D-D695796A3713}" type="presOf" srcId="{4C35D32F-0EAB-4CD7-82EE-45574DC2A586}" destId="{8BEBB6EC-1DAA-4CAC-8A25-BC0FCBD5DBD5}" srcOrd="0" destOrd="0" presId="urn:microsoft.com/office/officeart/2005/8/layout/target3"/>
    <dgm:cxn modelId="{AE7C8353-3867-4AAD-A4CD-14A4BF2C0A36}" type="presParOf" srcId="{333A1088-737F-45CB-B68E-254E46348037}" destId="{F5ABB229-8D3B-4694-996A-96F23CF14429}" srcOrd="0" destOrd="0" presId="urn:microsoft.com/office/officeart/2005/8/layout/target3"/>
    <dgm:cxn modelId="{D373ABBD-5F84-41F5-9276-AB9F31F503D9}" type="presParOf" srcId="{333A1088-737F-45CB-B68E-254E46348037}" destId="{F41139FD-01EE-4571-8B17-4FB00FC51163}" srcOrd="1" destOrd="0" presId="urn:microsoft.com/office/officeart/2005/8/layout/target3"/>
    <dgm:cxn modelId="{373F288B-E10F-41D3-BFAF-AAF0E58B121E}" type="presParOf" srcId="{333A1088-737F-45CB-B68E-254E46348037}" destId="{D005CE8C-CC26-4C3E-AC11-E15060ECD759}" srcOrd="2" destOrd="0" presId="urn:microsoft.com/office/officeart/2005/8/layout/target3"/>
    <dgm:cxn modelId="{FAB8FF21-B4AD-4D51-AA4F-D4BA500ADB20}" type="presParOf" srcId="{333A1088-737F-45CB-B68E-254E46348037}" destId="{2C702D82-9B77-49B7-9568-BB8EB47C3372}" srcOrd="3" destOrd="0" presId="urn:microsoft.com/office/officeart/2005/8/layout/target3"/>
    <dgm:cxn modelId="{5F32B41F-651B-48A6-B9E1-964D459963BF}" type="presParOf" srcId="{333A1088-737F-45CB-B68E-254E46348037}" destId="{A52A0455-90FF-4808-ABD0-F02540D31D5A}" srcOrd="4" destOrd="0" presId="urn:microsoft.com/office/officeart/2005/8/layout/target3"/>
    <dgm:cxn modelId="{BA4B17E1-0944-4F7D-BE30-6E70FD37EB20}" type="presParOf" srcId="{333A1088-737F-45CB-B68E-254E46348037}" destId="{6140AFEC-043D-4C43-A2F9-D0F5331DF3A3}" srcOrd="5" destOrd="0" presId="urn:microsoft.com/office/officeart/2005/8/layout/target3"/>
    <dgm:cxn modelId="{5669AB8A-B319-4811-9556-4F18D5E12218}" type="presParOf" srcId="{333A1088-737F-45CB-B68E-254E46348037}" destId="{9358AC05-5D7D-4327-9F80-1AD486AEA664}" srcOrd="6" destOrd="0" presId="urn:microsoft.com/office/officeart/2005/8/layout/target3"/>
    <dgm:cxn modelId="{E6EF682F-3076-4F03-9C67-1DEDDCE4AADC}" type="presParOf" srcId="{333A1088-737F-45CB-B68E-254E46348037}" destId="{313FC574-E1CD-4FB4-B054-0B805CE0447D}" srcOrd="7" destOrd="0" presId="urn:microsoft.com/office/officeart/2005/8/layout/target3"/>
    <dgm:cxn modelId="{1999B9E1-CA92-40C0-BA1C-D8783993846E}" type="presParOf" srcId="{333A1088-737F-45CB-B68E-254E46348037}" destId="{619D679B-A015-4ECF-8348-D1034C574F40}" srcOrd="8" destOrd="0" presId="urn:microsoft.com/office/officeart/2005/8/layout/target3"/>
    <dgm:cxn modelId="{EF1D1FED-EC78-44AE-8DC8-B9F309EBCE7D}" type="presParOf" srcId="{333A1088-737F-45CB-B68E-254E46348037}" destId="{322283A8-4A27-4CDA-BAE3-F381106A9174}" srcOrd="9" destOrd="0" presId="urn:microsoft.com/office/officeart/2005/8/layout/target3"/>
    <dgm:cxn modelId="{338BF304-E2D1-4620-8320-FB348A5688E0}" type="presParOf" srcId="{333A1088-737F-45CB-B68E-254E46348037}" destId="{FFC9F71D-1B4F-4AD9-A4A6-86ADEFC8AF5C}" srcOrd="10" destOrd="0" presId="urn:microsoft.com/office/officeart/2005/8/layout/target3"/>
    <dgm:cxn modelId="{BAA5E303-DB14-4FD9-9FDE-13E0596EDF4B}" type="presParOf" srcId="{333A1088-737F-45CB-B68E-254E46348037}" destId="{25B08C86-7E15-44DC-BE7F-FFB55DD49D12}" srcOrd="11" destOrd="0" presId="urn:microsoft.com/office/officeart/2005/8/layout/target3"/>
    <dgm:cxn modelId="{5890E7BF-246C-4E31-B118-909666CED307}" type="presParOf" srcId="{333A1088-737F-45CB-B68E-254E46348037}" destId="{76644BE8-9D7C-4C09-B250-3D10AF48CBB7}" srcOrd="12" destOrd="0" presId="urn:microsoft.com/office/officeart/2005/8/layout/target3"/>
    <dgm:cxn modelId="{29644FB1-AA7C-417C-A23B-DF44424B800E}" type="presParOf" srcId="{333A1088-737F-45CB-B68E-254E46348037}" destId="{EE85B701-7295-41C0-BA7A-34D3756A2AE6}" srcOrd="13" destOrd="0" presId="urn:microsoft.com/office/officeart/2005/8/layout/target3"/>
    <dgm:cxn modelId="{68B9E916-BB66-41D6-AEEE-95C13F93208A}" type="presParOf" srcId="{333A1088-737F-45CB-B68E-254E46348037}" destId="{8BEBB6EC-1DAA-4CAC-8A25-BC0FCBD5DBD5}" srcOrd="14" destOrd="0" presId="urn:microsoft.com/office/officeart/2005/8/layout/target3"/>
    <dgm:cxn modelId="{89D7C3EF-2AB0-4BC4-8D62-D2B0512B96A6}" type="presParOf" srcId="{333A1088-737F-45CB-B68E-254E46348037}" destId="{AED2198E-93D5-4001-81B4-73124B309672}" srcOrd="15" destOrd="0" presId="urn:microsoft.com/office/officeart/2005/8/layout/target3"/>
    <dgm:cxn modelId="{12D1684C-D59D-4C51-9788-6CF1BD584443}" type="presParOf" srcId="{333A1088-737F-45CB-B68E-254E46348037}" destId="{2BE915AB-18AA-4053-B92C-3BFC9ED204BB}" srcOrd="16" destOrd="0" presId="urn:microsoft.com/office/officeart/2005/8/layout/target3"/>
    <dgm:cxn modelId="{7BAB6544-EA37-4F38-88F4-0375E5ABACF5}" type="presParOf" srcId="{333A1088-737F-45CB-B68E-254E46348037}" destId="{6BB5E863-4638-4E1D-BFDE-399D028AC4ED}" srcOrd="17" destOrd="0" presId="urn:microsoft.com/office/officeart/2005/8/layout/target3"/>
    <dgm:cxn modelId="{6326D0F9-FB6C-4D00-84B1-8459FC4D82D2}" type="presParOf" srcId="{333A1088-737F-45CB-B68E-254E46348037}" destId="{5A5FFA88-C948-4069-8E93-59FA12366E83}" srcOrd="18" destOrd="0" presId="urn:microsoft.com/office/officeart/2005/8/layout/target3"/>
    <dgm:cxn modelId="{25D0964C-7967-41B9-BEB7-D3F8B9213C9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</a:t>
          </a:r>
          <a:r>
            <a:rPr lang="cs-CZ" sz="2000" kern="1200" smtClean="0"/>
            <a:t>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NÁZEV:VY_52_INOVACE_26_Přírodopis 8. ročník 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Nervová soustava I.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917C30-789F-4EDD-9D7E-03CC58270F05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67F468-3431-4A80-9E7D-7ED853A78E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913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klipart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67F468-3431-4A80-9E7D-7ED853A78E6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67E861F-40D0-430A-B3E2-4DDBCB6B0E96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927468918"/>
              </p:ext>
            </p:extLst>
          </p:nvPr>
        </p:nvGraphicFramePr>
        <p:xfrm>
          <a:off x="685800" y="2155143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232" y="5072074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učivem nervová soustava.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Nervová soustava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72040" y="1142984"/>
            <a:ext cx="4171960" cy="55626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3779912" y="6525344"/>
            <a:ext cx="119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</a:t>
            </a:r>
            <a:r>
              <a:rPr lang="cs-CZ" dirty="0" smtClean="0"/>
              <a:t>nervové </a:t>
            </a:r>
            <a:r>
              <a:rPr lang="cs-CZ" dirty="0" smtClean="0"/>
              <a:t>soustavy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sz="3600" dirty="0" smtClean="0"/>
              <a:t>Řídí činnost všech orgánů v těle.</a:t>
            </a:r>
          </a:p>
          <a:p>
            <a:r>
              <a:rPr lang="cs-CZ" sz="3600" dirty="0" smtClean="0"/>
              <a:t>Kontroluje organismus jako celek.</a:t>
            </a:r>
          </a:p>
          <a:p>
            <a:r>
              <a:rPr lang="cs-CZ" sz="3600" dirty="0" smtClean="0"/>
              <a:t>Umožňuje vnímat okolí.</a:t>
            </a:r>
          </a:p>
          <a:p>
            <a:r>
              <a:rPr lang="cs-CZ" sz="3600" dirty="0" smtClean="0"/>
              <a:t>Získává informace o stavu uvnitř těla. </a:t>
            </a:r>
          </a:p>
          <a:p>
            <a:r>
              <a:rPr lang="cs-CZ" sz="3600" dirty="0" smtClean="0"/>
              <a:t>Uchovává informace.</a:t>
            </a:r>
          </a:p>
          <a:p>
            <a:r>
              <a:rPr lang="cs-CZ" sz="3600" dirty="0" smtClean="0"/>
              <a:t>…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Stavba nervové soustavy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dirty="0" smtClean="0">
                <a:solidFill>
                  <a:schemeClr val="accent1"/>
                </a:solidFill>
              </a:rPr>
              <a:t>Skládá se z:</a:t>
            </a:r>
          </a:p>
          <a:p>
            <a:r>
              <a:rPr lang="cs-CZ" sz="3600" dirty="0" smtClean="0"/>
              <a:t>1) CNS (centrální nervová soustava) –		mozek, mícha</a:t>
            </a:r>
          </a:p>
          <a:p>
            <a:endParaRPr lang="cs-CZ" sz="3600" dirty="0" smtClean="0"/>
          </a:p>
          <a:p>
            <a:r>
              <a:rPr lang="cs-CZ" sz="3600" dirty="0" smtClean="0"/>
              <a:t>2) obvodové nervstvo </a:t>
            </a:r>
          </a:p>
          <a:p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Základem je </a:t>
            </a:r>
            <a:r>
              <a:rPr lang="cs-CZ" sz="3600" dirty="0" smtClean="0">
                <a:solidFill>
                  <a:schemeClr val="accent1"/>
                </a:solidFill>
              </a:rPr>
              <a:t>nervová buňka- neuron</a:t>
            </a:r>
            <a:endParaRPr lang="cs-CZ" sz="3600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Nervová buňka - neuron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5974" y="2122888"/>
            <a:ext cx="278608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Dendrity</a:t>
            </a:r>
          </a:p>
          <a:p>
            <a:r>
              <a:rPr lang="cs-CZ" sz="2800" dirty="0" smtClean="0"/>
              <a:t>(krátké výběžky) 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689" y="3637693"/>
            <a:ext cx="1428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Tělo 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0034" y="6072206"/>
            <a:ext cx="1428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Jádro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000496" y="5715016"/>
            <a:ext cx="28575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Axon=neurit</a:t>
            </a:r>
          </a:p>
          <a:p>
            <a:r>
              <a:rPr lang="cs-CZ" sz="2800" dirty="0" smtClean="0"/>
              <a:t>(dlouhý výběžek) 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70685" y="3330591"/>
            <a:ext cx="5591175" cy="238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899592" y="3899303"/>
            <a:ext cx="1368151" cy="59689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1214414" y="4522803"/>
            <a:ext cx="1269354" cy="166926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851920" y="4522803"/>
            <a:ext cx="432048" cy="119221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485449" y="3032145"/>
            <a:ext cx="782294" cy="60554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7452320" y="6239802"/>
            <a:ext cx="119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Nervová buňka - neuron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</a:rPr>
              <a:t>Dendrity-</a:t>
            </a:r>
            <a:r>
              <a:rPr lang="cs-CZ" sz="3200" dirty="0" smtClean="0"/>
              <a:t> přijímají podněty z okolí nebo </a:t>
            </a:r>
            <a:r>
              <a:rPr lang="cs-CZ" sz="3200" dirty="0" smtClean="0"/>
              <a:t>             od </a:t>
            </a:r>
            <a:r>
              <a:rPr lang="cs-CZ" sz="3200" dirty="0" smtClean="0"/>
              <a:t>ostatních neuronů a přivádějí je </a:t>
            </a:r>
            <a:r>
              <a:rPr lang="cs-CZ" sz="3200" dirty="0" smtClean="0"/>
              <a:t>                      do </a:t>
            </a:r>
            <a:r>
              <a:rPr lang="cs-CZ" sz="3200" dirty="0" smtClean="0"/>
              <a:t>buňky</a:t>
            </a:r>
          </a:p>
          <a:p>
            <a:r>
              <a:rPr lang="cs-CZ" sz="3200" dirty="0" smtClean="0">
                <a:solidFill>
                  <a:schemeClr val="accent1"/>
                </a:solidFill>
              </a:rPr>
              <a:t>Neurity –</a:t>
            </a:r>
            <a:r>
              <a:rPr lang="cs-CZ" sz="3200" dirty="0" smtClean="0"/>
              <a:t> vedou vzruch k dalším buňkám</a:t>
            </a:r>
          </a:p>
          <a:p>
            <a:r>
              <a:rPr lang="cs-CZ" sz="3200" dirty="0" smtClean="0"/>
              <a:t>Dendrity a neurity jsou obaleny tukovou hmotou- </a:t>
            </a:r>
            <a:r>
              <a:rPr lang="cs-CZ" sz="3200" dirty="0" smtClean="0">
                <a:solidFill>
                  <a:schemeClr val="accent1"/>
                </a:solidFill>
              </a:rPr>
              <a:t>myelinovou pochvou </a:t>
            </a:r>
          </a:p>
          <a:p>
            <a:r>
              <a:rPr lang="cs-CZ" sz="3200" dirty="0" smtClean="0">
                <a:solidFill>
                  <a:schemeClr val="accent1"/>
                </a:solidFill>
              </a:rPr>
              <a:t>Synapse (zápoj) </a:t>
            </a:r>
            <a:r>
              <a:rPr lang="cs-CZ" sz="3200" dirty="0" smtClean="0"/>
              <a:t>- spojení neuronů</a:t>
            </a:r>
          </a:p>
          <a:p>
            <a:r>
              <a:rPr lang="cs-CZ" sz="3200" dirty="0" smtClean="0"/>
              <a:t>Propojením neuronů vznikají </a:t>
            </a:r>
            <a:r>
              <a:rPr lang="cs-CZ" sz="3200" dirty="0" smtClean="0">
                <a:solidFill>
                  <a:schemeClr val="accent1"/>
                </a:solidFill>
              </a:rPr>
              <a:t>nervové dráhy</a:t>
            </a:r>
            <a:endParaRPr lang="cs-CZ" sz="3200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1) Z čeho se skládá nervová soustava?</a:t>
            </a:r>
          </a:p>
          <a:p>
            <a:r>
              <a:rPr lang="cs-CZ" dirty="0" smtClean="0"/>
              <a:t>2) Jak se jmenuje nervová buňka? </a:t>
            </a:r>
          </a:p>
          <a:p>
            <a:r>
              <a:rPr lang="cs-CZ" dirty="0" smtClean="0"/>
              <a:t>3) Popiš označené části nervové buňky na obrázku. 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3321" y="3633475"/>
            <a:ext cx="3129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6072207"/>
            <a:ext cx="5407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3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99939" y="3319470"/>
            <a:ext cx="3834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2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43372" y="6072206"/>
            <a:ext cx="402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4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66227" y="3888191"/>
            <a:ext cx="5590088" cy="23850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" name="Přímá spojnice 9"/>
          <p:cNvCxnSpPr/>
          <p:nvPr/>
        </p:nvCxnSpPr>
        <p:spPr>
          <a:xfrm>
            <a:off x="1166227" y="4218250"/>
            <a:ext cx="597461" cy="43488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1602012" y="5096762"/>
            <a:ext cx="840425" cy="1144353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2634156" y="3877816"/>
            <a:ext cx="649221" cy="117646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344709" y="5096762"/>
            <a:ext cx="0" cy="117646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6160251" y="6156012"/>
            <a:ext cx="119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</a:t>
            </a:r>
            <a:r>
              <a:rPr lang="cs-CZ" sz="2800" dirty="0" smtClean="0"/>
              <a:t> -CNS (centrální nervová soustava) –		mozek, mícha</a:t>
            </a:r>
          </a:p>
          <a:p>
            <a:pPr>
              <a:buNone/>
            </a:pPr>
            <a:r>
              <a:rPr lang="cs-CZ" sz="2800" dirty="0" smtClean="0"/>
              <a:t>	    -obvodové nervstvo</a:t>
            </a:r>
            <a:r>
              <a:rPr lang="cs-CZ" dirty="0" smtClean="0"/>
              <a:t> 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2) neuron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3) 	1-dendrit</a:t>
            </a:r>
          </a:p>
          <a:p>
            <a:pPr>
              <a:buNone/>
            </a:pPr>
            <a:r>
              <a:rPr lang="cs-CZ" dirty="0" smtClean="0"/>
              <a:t>		2-tělo</a:t>
            </a:r>
          </a:p>
          <a:p>
            <a:pPr>
              <a:buNone/>
            </a:pPr>
            <a:r>
              <a:rPr lang="cs-CZ" dirty="0" smtClean="0"/>
              <a:t>		3-jádro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mtClean="0"/>
              <a:t>	4-axon</a:t>
            </a:r>
            <a:endParaRPr lang="cs-CZ" dirty="0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35480"/>
            <a:ext cx="8712968" cy="4389120"/>
          </a:xfrm>
        </p:spPr>
        <p:txBody>
          <a:bodyPr/>
          <a:lstStyle/>
          <a:p>
            <a:r>
              <a:rPr lang="cs-CZ" dirty="0" smtClean="0"/>
              <a:t>Text: </a:t>
            </a:r>
          </a:p>
          <a:p>
            <a:r>
              <a:rPr lang="cs-CZ" dirty="0" smtClean="0"/>
              <a:t>VANEČKOVÁ</a:t>
            </a:r>
            <a:r>
              <a:rPr lang="cs-CZ" dirty="0"/>
              <a:t>, Ivana, Jana SKÝBOVÁ, Drahuše MARKVARTOVÁ a Tomáš HEJDA. </a:t>
            </a:r>
            <a:r>
              <a:rPr lang="cs-CZ" i="1" dirty="0"/>
              <a:t>Přírodopis 8</a:t>
            </a:r>
            <a:r>
              <a:rPr lang="cs-CZ" dirty="0"/>
              <a:t>. Plzeň: Fraus, 2006. ISBN 80-7238-428-7.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Obrázky:</a:t>
            </a:r>
          </a:p>
          <a:p>
            <a:r>
              <a:rPr lang="cs-CZ" dirty="0" smtClean="0"/>
              <a:t>Obr.1</a:t>
            </a:r>
            <a:r>
              <a:rPr lang="cs-CZ" dirty="0"/>
              <a:t>: Otevřená galerie Microsoft Office, </a:t>
            </a:r>
            <a:r>
              <a:rPr lang="cs-CZ" dirty="0" smtClean="0"/>
              <a:t>9.4.2012.</a:t>
            </a:r>
          </a:p>
          <a:p>
            <a:r>
              <a:rPr lang="cs-CZ" dirty="0" smtClean="0"/>
              <a:t>Obr.2: Obrázek </a:t>
            </a:r>
            <a:r>
              <a:rPr lang="cs-CZ" dirty="0"/>
              <a:t>byl vytvořen autorem materiálu, </a:t>
            </a:r>
            <a:r>
              <a:rPr lang="cs-CZ" dirty="0" smtClean="0"/>
              <a:t>9.4. </a:t>
            </a:r>
            <a:r>
              <a:rPr lang="cs-CZ" dirty="0"/>
              <a:t>2012.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289</TotalTime>
  <Words>211</Words>
  <Application>Microsoft Office PowerPoint</Application>
  <PresentationFormat>Předvádění na obrazovce (4:3)</PresentationFormat>
  <Paragraphs>65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Snímek 1</vt:lpstr>
      <vt:lpstr>Anotace </vt:lpstr>
      <vt:lpstr>Nervová soustava </vt:lpstr>
      <vt:lpstr>Funkce nervové soustavy</vt:lpstr>
      <vt:lpstr>Stavba nervové soustavy</vt:lpstr>
      <vt:lpstr>Nervová buňka - neuron</vt:lpstr>
      <vt:lpstr>Nervová buňka - neuron</vt:lpstr>
      <vt:lpstr>Opakování</vt:lpstr>
      <vt:lpstr>Odpovědi</vt:lpstr>
      <vt:lpstr>Citace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Silvie Šimečková</dc:creator>
  <cp:lastModifiedBy>Dum</cp:lastModifiedBy>
  <cp:revision>9</cp:revision>
  <dcterms:created xsi:type="dcterms:W3CDTF">2012-03-19T19:19:22Z</dcterms:created>
  <dcterms:modified xsi:type="dcterms:W3CDTF">2012-08-29T19:09:57Z</dcterms:modified>
</cp:coreProperties>
</file>