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25"/>
  </p:notesMasterIdLst>
  <p:sldIdLst>
    <p:sldId id="256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NÁZEV:VY_52_INOVACE_04_Přírodopis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Risk- geologické éry, vývoj člověka, lidské rasy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NÁZEV:VY_52_INOVACE_04_Přírodopis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Risk- geologické éry, vývoj člověka, lidské rasy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29.8.2012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21.xml"/><Relationship Id="rId18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8.xml"/><Relationship Id="rId12" Type="http://schemas.openxmlformats.org/officeDocument/2006/relationships/slide" Target="slide20.xml"/><Relationship Id="rId17" Type="http://schemas.openxmlformats.org/officeDocument/2006/relationships/slide" Target="slide13.xml"/><Relationship Id="rId2" Type="http://schemas.openxmlformats.org/officeDocument/2006/relationships/notesSlide" Target="../notesSlides/notesSlide1.xml"/><Relationship Id="rId16" Type="http://schemas.openxmlformats.org/officeDocument/2006/relationships/slide" Target="slide12.xml"/><Relationship Id="rId20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9.xml"/><Relationship Id="rId5" Type="http://schemas.openxmlformats.org/officeDocument/2006/relationships/slide" Target="slide7.xml"/><Relationship Id="rId15" Type="http://schemas.openxmlformats.org/officeDocument/2006/relationships/slide" Target="slide11.xml"/><Relationship Id="rId10" Type="http://schemas.openxmlformats.org/officeDocument/2006/relationships/slide" Target="slide18.xml"/><Relationship Id="rId19" Type="http://schemas.openxmlformats.org/officeDocument/2006/relationships/slide" Target="slide15.xml"/><Relationship Id="rId4" Type="http://schemas.openxmlformats.org/officeDocument/2006/relationships/slide" Target="slide6.xml"/><Relationship Id="rId9" Type="http://schemas.openxmlformats.org/officeDocument/2006/relationships/slide" Target="slide17.xml"/><Relationship Id="rId14" Type="http://schemas.openxmlformats.org/officeDocument/2006/relationships/slide" Target="slide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325332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3000" dirty="0" smtClean="0"/>
              <a:t>Hra Risk slouží k opakování učiva –</a:t>
            </a:r>
            <a:r>
              <a:rPr lang="cs-CZ" sz="2800" dirty="0" smtClean="0"/>
              <a:t>geologické éry, vývoj člověka, lidské rasy</a:t>
            </a:r>
            <a:endParaRPr lang="cs-CZ" sz="3000" dirty="0" smtClean="0"/>
          </a:p>
          <a:p>
            <a:r>
              <a:rPr lang="cs-CZ" sz="3000" dirty="0" smtClean="0"/>
              <a:t>Pravidla: Žáci se rozdělí do 3 skupin, každá skupina si postupně vybírá otázky, pokud odpoví správně, získávají body. Vyhrává skupina s největším počtem bodů.</a:t>
            </a:r>
          </a:p>
          <a:p>
            <a:r>
              <a:rPr lang="cs-CZ" sz="3000" dirty="0" smtClean="0"/>
              <a:t>Po kliknutí na vybrané pole s body se zobrazí otázka, na kterou žáci odpoví. </a:t>
            </a:r>
            <a:r>
              <a:rPr lang="cs-CZ" sz="3000" dirty="0"/>
              <a:t>P</a:t>
            </a:r>
            <a:r>
              <a:rPr lang="cs-CZ" sz="3000" dirty="0" smtClean="0"/>
              <a:t>o odpovědi učitel klikne </a:t>
            </a:r>
            <a:r>
              <a:rPr lang="cs-CZ" sz="3000" dirty="0" smtClean="0"/>
              <a:t>                 na </a:t>
            </a:r>
            <a:r>
              <a:rPr lang="cs-CZ" sz="3000" dirty="0" smtClean="0"/>
              <a:t>políčko odpověď a zobrazí se správná odpověď </a:t>
            </a:r>
            <a:r>
              <a:rPr lang="cs-CZ" sz="3000" dirty="0" smtClean="0"/>
              <a:t>            na </a:t>
            </a:r>
            <a:r>
              <a:rPr lang="cs-CZ" sz="3000" dirty="0" smtClean="0"/>
              <a:t>otázku. Na hrací pole s nabídkou otázek se učitel dostane kliknutím na šipku zpět.</a:t>
            </a:r>
          </a:p>
          <a:p>
            <a:r>
              <a:rPr lang="cs-CZ" sz="3000" dirty="0" smtClean="0"/>
              <a:t>Pole s body, které už bylo </a:t>
            </a:r>
            <a:r>
              <a:rPr lang="cs-CZ" sz="3000" dirty="0" smtClean="0"/>
              <a:t>vybráno, </a:t>
            </a:r>
            <a:r>
              <a:rPr lang="cs-CZ" sz="3000" dirty="0" smtClean="0"/>
              <a:t>se zbarví fialově.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42844" y="357166"/>
            <a:ext cx="2928958" cy="1785950"/>
          </a:xfrm>
          <a:prstGeom prst="roundRect">
            <a:avLst/>
          </a:prstGeom>
          <a:solidFill>
            <a:schemeClr val="accent6"/>
          </a:solidFill>
          <a:effectLst>
            <a:innerShdw blurRad="114300">
              <a:prstClr val="black"/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42844" y="2500306"/>
            <a:ext cx="2928958" cy="1857388"/>
          </a:xfrm>
          <a:prstGeom prst="roundRect">
            <a:avLst/>
          </a:prstGeom>
          <a:solidFill>
            <a:schemeClr val="bg2">
              <a:lumMod val="50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2844" y="4714884"/>
            <a:ext cx="2928958" cy="1857388"/>
          </a:xfrm>
          <a:prstGeom prst="roundRect">
            <a:avLst/>
          </a:prstGeom>
          <a:solidFill>
            <a:schemeClr val="accent3"/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2844" y="785794"/>
            <a:ext cx="29289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cap="all" dirty="0" smtClean="0">
                <a:latin typeface="Arial" pitchFamily="34" charset="0"/>
              </a:rPr>
              <a:t>Geologické éry</a:t>
            </a:r>
            <a:endParaRPr lang="cs-CZ" sz="3200" i="1" cap="all" dirty="0"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2714620"/>
            <a:ext cx="27860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cap="all" dirty="0" smtClean="0">
                <a:latin typeface="Arial" pitchFamily="34" charset="0"/>
              </a:rPr>
              <a:t>Vývoj člověka</a:t>
            </a:r>
            <a:endParaRPr lang="cs-CZ" sz="3200" i="1" cap="all" dirty="0">
              <a:latin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143512"/>
            <a:ext cx="307180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cap="all" dirty="0" smtClean="0">
                <a:latin typeface="Arial" pitchFamily="34" charset="0"/>
              </a:rPr>
              <a:t>Lidská plemena</a:t>
            </a:r>
            <a:endParaRPr lang="cs-CZ" sz="3200" i="1" cap="all" dirty="0">
              <a:latin typeface="Arial" pitchFamily="34" charset="0"/>
            </a:endParaRPr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3214678" y="493953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6" action="ppaction://hlinksldjump"/>
          </p:cNvPr>
          <p:cNvSpPr/>
          <p:nvPr/>
        </p:nvSpPr>
        <p:spPr>
          <a:xfrm>
            <a:off x="7143768" y="500042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7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43768" y="1285860"/>
            <a:ext cx="1785950" cy="71438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8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357562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571744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357562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143768" y="2643182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143768" y="3429000"/>
            <a:ext cx="1785950" cy="714380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4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3" action="ppaction://hlinksldjump"/>
          </p:cNvPr>
          <p:cNvSpPr/>
          <p:nvPr/>
        </p:nvSpPr>
        <p:spPr>
          <a:xfrm>
            <a:off x="7143768" y="4857760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143768" y="5643578"/>
            <a:ext cx="1785950" cy="714380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20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Ve které geologické éře žil trilobit?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/>
          </a:p>
          <a:p>
            <a:r>
              <a:rPr lang="cs-CZ" sz="4800" dirty="0"/>
              <a:t>p</a:t>
            </a:r>
            <a:r>
              <a:rPr lang="cs-CZ" sz="4800" dirty="0" smtClean="0"/>
              <a:t>rvohory </a:t>
            </a:r>
            <a:endParaRPr lang="cs-CZ" sz="4800" dirty="0"/>
          </a:p>
        </p:txBody>
      </p:sp>
      <p:sp>
        <p:nvSpPr>
          <p:cNvPr id="8" name="Šipka doprava 7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Co je to paleontologie?</a:t>
            </a:r>
            <a:endParaRPr lang="cs-CZ" sz="48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8581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nauka o zkamenělinách (=fosiliích)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Ve které geologické éře se začal vyvíjet člověk?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071810"/>
            <a:ext cx="7858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k</a:t>
            </a:r>
            <a:r>
              <a:rPr lang="cs-CZ" sz="4800" dirty="0" smtClean="0"/>
              <a:t>onec třetihor </a:t>
            </a:r>
            <a:endParaRPr lang="cs-CZ" sz="4800" dirty="0"/>
          </a:p>
        </p:txBody>
      </p:sp>
      <p:sp>
        <p:nvSpPr>
          <p:cNvPr id="5" name="Šipka doprava 4"/>
          <p:cNvSpPr/>
          <p:nvPr/>
        </p:nvSpPr>
        <p:spPr>
          <a:xfrm>
            <a:off x="6786578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dirty="0" smtClean="0"/>
              <a:t>Druhohory jsou érou kterých živočichů?</a:t>
            </a:r>
            <a:endParaRPr lang="cs-CZ" sz="48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43042" y="2857496"/>
            <a:ext cx="5357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plazů 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Vyjmenuj období prvohor.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6434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Kambrium</a:t>
            </a:r>
            <a:endParaRPr lang="cs-CZ" sz="4000" dirty="0" smtClean="0"/>
          </a:p>
          <a:p>
            <a:r>
              <a:rPr lang="cs-CZ" sz="4000" dirty="0" smtClean="0"/>
              <a:t>Ordovik </a:t>
            </a:r>
          </a:p>
          <a:p>
            <a:r>
              <a:rPr lang="cs-CZ" sz="4000" dirty="0" smtClean="0"/>
              <a:t>Silur</a:t>
            </a:r>
          </a:p>
          <a:p>
            <a:r>
              <a:rPr lang="cs-CZ" sz="4000" dirty="0" smtClean="0"/>
              <a:t>Devon</a:t>
            </a:r>
          </a:p>
          <a:p>
            <a:r>
              <a:rPr lang="cs-CZ" sz="4000" dirty="0" smtClean="0"/>
              <a:t>Karbon </a:t>
            </a:r>
          </a:p>
          <a:p>
            <a:r>
              <a:rPr lang="cs-CZ" sz="4000" dirty="0" smtClean="0"/>
              <a:t>Perm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Ve kterém geologickém období </a:t>
            </a:r>
            <a:r>
              <a:rPr lang="cs-CZ" b="1" dirty="0" smtClean="0"/>
              <a:t>vznikaly </a:t>
            </a:r>
            <a:r>
              <a:rPr lang="cs-CZ" b="1" dirty="0" smtClean="0"/>
              <a:t>první formy </a:t>
            </a:r>
            <a:r>
              <a:rPr lang="cs-CZ" b="1" dirty="0" smtClean="0"/>
              <a:t>života?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prahory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Vyjmenuj lidská plemena.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75724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bílé (europoidní)</a:t>
            </a:r>
          </a:p>
          <a:p>
            <a:r>
              <a:rPr lang="cs-CZ" sz="4800" dirty="0" smtClean="0"/>
              <a:t>žlutohnědé ( mongoloidní)</a:t>
            </a:r>
          </a:p>
          <a:p>
            <a:r>
              <a:rPr lang="cs-CZ" sz="4800" dirty="0" smtClean="0"/>
              <a:t>černé (negroidní)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je to rasismus?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3071810"/>
            <a:ext cx="87154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4800" dirty="0" smtClean="0"/>
              <a:t>teorie založená na duševní </a:t>
            </a:r>
            <a:r>
              <a:rPr lang="cs-CZ" sz="4800" dirty="0" smtClean="0"/>
              <a:t>                      a </a:t>
            </a:r>
            <a:r>
              <a:rPr lang="cs-CZ" sz="4800" dirty="0" smtClean="0"/>
              <a:t>fyzické nerovnosti </a:t>
            </a:r>
            <a:r>
              <a:rPr lang="cs-CZ" sz="4800" dirty="0" smtClean="0"/>
              <a:t>                                 a </a:t>
            </a:r>
            <a:r>
              <a:rPr lang="cs-CZ" sz="4800" dirty="0" smtClean="0"/>
              <a:t>nerovnoprávnosti lidských plemen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Jaké bývají vlasy u negroidního plemena? </a:t>
            </a:r>
            <a:r>
              <a:rPr lang="cs-CZ" sz="3600" b="1" dirty="0" smtClean="0"/>
              <a:t>(barva, kadeřavost, tvar průřezu)</a:t>
            </a:r>
            <a:endParaRPr lang="cs-CZ" sz="3600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071810"/>
            <a:ext cx="8786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Vlasy jsou kadeřavé i kudrnaté, hnědé až černé barvy </a:t>
            </a:r>
            <a:r>
              <a:rPr lang="cs-CZ" sz="4800" dirty="0" smtClean="0"/>
              <a:t>                                    a oválného </a:t>
            </a:r>
            <a:r>
              <a:rPr lang="cs-CZ" sz="4800" dirty="0" smtClean="0"/>
              <a:t>nebo ledvinovitého průřezu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Jaké bývají vlasy u mongoloidního plemena? </a:t>
            </a:r>
            <a:r>
              <a:rPr lang="cs-CZ" sz="3600" b="1" dirty="0" smtClean="0"/>
              <a:t>(barva, kadeřavost, tvar průřezu)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8286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Vlasy jsou rovné, silné, husté, černé barvy a kruhového průřezu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8858312" cy="1296974"/>
          </a:xfrm>
        </p:spPr>
        <p:txBody>
          <a:bodyPr>
            <a:noAutofit/>
          </a:bodyPr>
          <a:lstStyle/>
          <a:p>
            <a:r>
              <a:rPr lang="cs-CZ" b="1" dirty="0" smtClean="0"/>
              <a:t>Ke kterému plemeni bys zařadil/a indiány a Eskymáky?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3071810"/>
            <a:ext cx="72866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žlutohnědé ( mongoloidní)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nazývají míšenci europoidního a mongoloidního plemene?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071810"/>
            <a:ext cx="3000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m</a:t>
            </a:r>
            <a:r>
              <a:rPr lang="cs-CZ" sz="4800" dirty="0" smtClean="0"/>
              <a:t>estici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Jak se jmenuje první předchůdce člověka?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3577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/>
              <a:t>Australopithecus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Jaký je český název pro homo </a:t>
            </a:r>
            <a:r>
              <a:rPr lang="cs-CZ" b="1" dirty="0" err="1" smtClean="0"/>
              <a:t>erectus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3071810"/>
            <a:ext cx="46434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člověk vzpřímený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Co je to </a:t>
            </a:r>
            <a:r>
              <a:rPr lang="cs-CZ" b="1" dirty="0" err="1" smtClean="0"/>
              <a:t>sapientace</a:t>
            </a:r>
            <a:r>
              <a:rPr lang="cs-CZ" b="1" dirty="0" smtClean="0"/>
              <a:t>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071810"/>
            <a:ext cx="892971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Je proces psychických a sociálních změn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Uveď příklady vývojových tělesných změn u člověka?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3071810"/>
            <a:ext cx="87154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Napřimování postavy a chůze po dvou končetinách</a:t>
            </a:r>
          </a:p>
          <a:p>
            <a:r>
              <a:rPr lang="cs-CZ" sz="3200" dirty="0" smtClean="0"/>
              <a:t>Zploštění hrudníku</a:t>
            </a:r>
          </a:p>
          <a:p>
            <a:r>
              <a:rPr lang="cs-CZ" sz="3200" dirty="0" smtClean="0"/>
              <a:t>Uchopovací schopnost a obratnost ruky</a:t>
            </a:r>
          </a:p>
          <a:p>
            <a:r>
              <a:rPr lang="cs-CZ" sz="3200" dirty="0" smtClean="0"/>
              <a:t>Zvětšení mozkovny </a:t>
            </a:r>
          </a:p>
          <a:p>
            <a:r>
              <a:rPr lang="cs-CZ" sz="3200" dirty="0" smtClean="0"/>
              <a:t>…….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Který předchůdce člověka patří </a:t>
            </a:r>
            <a:r>
              <a:rPr lang="cs-CZ" b="1" dirty="0" smtClean="0"/>
              <a:t>                   do </a:t>
            </a:r>
            <a:r>
              <a:rPr lang="cs-CZ" b="1" dirty="0" smtClean="0"/>
              <a:t>slepé vývojové větve?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3071810"/>
            <a:ext cx="73581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n</a:t>
            </a:r>
            <a:r>
              <a:rPr lang="cs-CZ" sz="4800" dirty="0" smtClean="0"/>
              <a:t>eandrtálec- člověk pravěký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Podle popisu poznej předchůdce člověka.</a:t>
            </a:r>
            <a:endParaRPr lang="cs-CZ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28662" y="1785926"/>
            <a:ext cx="2714644" cy="928694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072330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5072074"/>
            <a:ext cx="492919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Homo </a:t>
            </a:r>
            <a:r>
              <a:rPr lang="cs-CZ" sz="4800" dirty="0" err="1" smtClean="0"/>
              <a:t>habilis</a:t>
            </a:r>
            <a:r>
              <a:rPr lang="cs-CZ" sz="4800" dirty="0" smtClean="0"/>
              <a:t>- člověk zručný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3714744" y="1857365"/>
            <a:ext cx="54292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Žil  </a:t>
            </a:r>
            <a:r>
              <a:rPr lang="cs-CZ" sz="2800" dirty="0" smtClean="0"/>
              <a:t>před 1 -3 miliony let</a:t>
            </a:r>
          </a:p>
          <a:p>
            <a:r>
              <a:rPr lang="cs-CZ" sz="2800" dirty="0" smtClean="0"/>
              <a:t>Výška - </a:t>
            </a:r>
            <a:r>
              <a:rPr lang="cs-CZ" sz="2800" dirty="0" smtClean="0"/>
              <a:t>asi 120 – 150 cm</a:t>
            </a:r>
          </a:p>
          <a:p>
            <a:r>
              <a:rPr lang="cs-CZ" sz="2800" dirty="0" smtClean="0"/>
              <a:t>Váha - </a:t>
            </a:r>
            <a:r>
              <a:rPr lang="cs-CZ" sz="2800" dirty="0" smtClean="0"/>
              <a:t>asi 30 -40 kg</a:t>
            </a:r>
          </a:p>
          <a:p>
            <a:r>
              <a:rPr lang="cs-CZ" sz="2800" dirty="0" smtClean="0"/>
              <a:t>Mozkovna  600 – 650 cm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dirty="0" smtClean="0"/>
              <a:t>Používal a vyráběl kamenné nástroje </a:t>
            </a:r>
          </a:p>
          <a:p>
            <a:r>
              <a:rPr lang="cs-CZ" sz="2800" dirty="0" smtClean="0"/>
              <a:t>Vyvinula se u něj obratná ruka </a:t>
            </a:r>
            <a:r>
              <a:rPr lang="cs-CZ" sz="2800" dirty="0" smtClean="0"/>
              <a:t>                   a </a:t>
            </a:r>
            <a:r>
              <a:rPr lang="cs-CZ" sz="2800" dirty="0" smtClean="0"/>
              <a:t>základy zručnosti a dovednosti </a:t>
            </a:r>
          </a:p>
          <a:p>
            <a:r>
              <a:rPr lang="cs-CZ" sz="2800" dirty="0" smtClean="0"/>
              <a:t>Stavěl primitivní přístřešky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661248"/>
          </a:xfrm>
        </p:spPr>
        <p:txBody>
          <a:bodyPr>
            <a:normAutofit/>
          </a:bodyPr>
          <a:lstStyle/>
          <a:p>
            <a:r>
              <a:rPr lang="cs-CZ" dirty="0" smtClean="0"/>
              <a:t>Text: Veškerý text byl </a:t>
            </a:r>
            <a:r>
              <a:rPr lang="cs-CZ" dirty="0" smtClean="0"/>
              <a:t>vytvořen </a:t>
            </a:r>
            <a:r>
              <a:rPr lang="cs-CZ" dirty="0" smtClean="0"/>
              <a:t>autorem materiálu,  10.4. 2012.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981</TotalTime>
  <Words>507</Words>
  <Application>Microsoft Office PowerPoint</Application>
  <PresentationFormat>Předvádění na obrazovce (4:3)</PresentationFormat>
  <Paragraphs>133</Paragraphs>
  <Slides>23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Anotace</vt:lpstr>
      <vt:lpstr>                              </vt:lpstr>
      <vt:lpstr>Snímek 4</vt:lpstr>
      <vt:lpstr>Ve které geologické éře žil trilobit?</vt:lpstr>
      <vt:lpstr>Co je to paleontologie?</vt:lpstr>
      <vt:lpstr>Ve které geologické éře se začal vyvíjet člověk?</vt:lpstr>
      <vt:lpstr>Druhohory jsou érou kterých živočichů?</vt:lpstr>
      <vt:lpstr>Vyjmenuj období prvohor.</vt:lpstr>
      <vt:lpstr>Ve kterém geologickém období vznikaly první formy života?</vt:lpstr>
      <vt:lpstr>Vyjmenuj lidská plemena.</vt:lpstr>
      <vt:lpstr>Co je to rasismus?</vt:lpstr>
      <vt:lpstr>Jaké bývají vlasy u negroidního plemena? (barva, kadeřavost, tvar průřezu)</vt:lpstr>
      <vt:lpstr>Jaké bývají vlasy u mongoloidního plemena? (barva, kadeřavost, tvar průřezu)</vt:lpstr>
      <vt:lpstr>Ke kterému plemeni bys zařadil/a indiány a Eskymáky?</vt:lpstr>
      <vt:lpstr>Jak se nazývají míšenci europoidního a mongoloidního plemene?</vt:lpstr>
      <vt:lpstr>Jak se jmenuje první předchůdce člověka?</vt:lpstr>
      <vt:lpstr>Jaký je český název pro homo erectus?</vt:lpstr>
      <vt:lpstr>Co je to sapientace?</vt:lpstr>
      <vt:lpstr>Uveď příklady vývojových tělesných změn u člověka?</vt:lpstr>
      <vt:lpstr>Který předchůdce člověka patří                    do slepé vývojové větve?</vt:lpstr>
      <vt:lpstr>Podle popisu poznej předchůdce člověka.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Dum</cp:lastModifiedBy>
  <cp:revision>38</cp:revision>
  <dcterms:created xsi:type="dcterms:W3CDTF">2011-06-20T10:40:08Z</dcterms:created>
  <dcterms:modified xsi:type="dcterms:W3CDTF">2012-08-29T19:13:30Z</dcterms:modified>
</cp:coreProperties>
</file>