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72" r:id="rId6"/>
    <p:sldId id="271" r:id="rId7"/>
    <p:sldId id="266" r:id="rId8"/>
    <p:sldId id="273" r:id="rId9"/>
    <p:sldId id="274" r:id="rId10"/>
    <p:sldId id="275" r:id="rId11"/>
    <p:sldId id="276" r:id="rId12"/>
    <p:sldId id="277" r:id="rId13"/>
    <p:sldId id="278" r:id="rId14"/>
    <p:sldId id="269" r:id="rId15"/>
    <p:sldId id="270" r:id="rId16"/>
    <p:sldId id="280" r:id="rId17"/>
    <p:sldId id="281" r:id="rId18"/>
    <p:sldId id="26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NÁZEV:VY_52_INOVACE_28_Přírodopis 8.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Mozek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28BEE0-34D0-46E9-9EDC-63277C109CCC}" type="presOf" srcId="{D1B46980-6531-4606-95E6-44980827E919}" destId="{2BE915AB-18AA-4053-B92C-3BFC9ED204BB}" srcOrd="1" destOrd="0" presId="urn:microsoft.com/office/officeart/2005/8/layout/target3"/>
    <dgm:cxn modelId="{718D8193-88D4-47FA-9AF9-7D4ADA391892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5CCBE0E-544A-41CE-8A7A-EAA6C6B39CE4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4EE24B7-54D3-4E3E-8199-7EE09CAEBC97}" type="presOf" srcId="{4C35D32F-0EAB-4CD7-82EE-45574DC2A586}" destId="{890E4F0B-2866-4A3F-A3C7-2A14B1797930}" srcOrd="1" destOrd="0" presId="urn:microsoft.com/office/officeart/2005/8/layout/target3"/>
    <dgm:cxn modelId="{46F84205-EC99-412E-878A-D39C9831FD04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59CCEAA-287C-4A05-91AA-655E73419917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1155A87-280D-4633-9189-C278D21A4244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7FE61F9-BD4E-4B03-A9AF-CDC73CCFC8B5}" type="presOf" srcId="{757F3AB3-0718-4624-B441-E567A8F0AB56}" destId="{333A1088-737F-45CB-B68E-254E46348037}" srcOrd="0" destOrd="0" presId="urn:microsoft.com/office/officeart/2005/8/layout/target3"/>
    <dgm:cxn modelId="{93F861C8-5C08-4D37-8CE9-D9CA4C4B4102}" type="presOf" srcId="{D8197B8C-B260-4A16-BDF4-0947B075E274}" destId="{25B08C86-7E15-44DC-BE7F-FFB55DD49D12}" srcOrd="0" destOrd="0" presId="urn:microsoft.com/office/officeart/2005/8/layout/target3"/>
    <dgm:cxn modelId="{5373094A-301F-4EA7-88D3-0B462EC37601}" type="presOf" srcId="{B651F6E3-6281-48DB-9319-2AEAFDAE7572}" destId="{6BB5E863-4638-4E1D-BFDE-399D028AC4ED}" srcOrd="1" destOrd="0" presId="urn:microsoft.com/office/officeart/2005/8/layout/target3"/>
    <dgm:cxn modelId="{D13938C2-3CE1-4629-8D7D-D695796A3713}" type="presOf" srcId="{4C35D32F-0EAB-4CD7-82EE-45574DC2A586}" destId="{8BEBB6EC-1DAA-4CAC-8A25-BC0FCBD5DBD5}" srcOrd="0" destOrd="0" presId="urn:microsoft.com/office/officeart/2005/8/layout/target3"/>
    <dgm:cxn modelId="{AE7C8353-3867-4AAD-A4CD-14A4BF2C0A36}" type="presParOf" srcId="{333A1088-737F-45CB-B68E-254E46348037}" destId="{F5ABB229-8D3B-4694-996A-96F23CF14429}" srcOrd="0" destOrd="0" presId="urn:microsoft.com/office/officeart/2005/8/layout/target3"/>
    <dgm:cxn modelId="{D373ABBD-5F84-41F5-9276-AB9F31F503D9}" type="presParOf" srcId="{333A1088-737F-45CB-B68E-254E46348037}" destId="{F41139FD-01EE-4571-8B17-4FB00FC51163}" srcOrd="1" destOrd="0" presId="urn:microsoft.com/office/officeart/2005/8/layout/target3"/>
    <dgm:cxn modelId="{373F288B-E10F-41D3-BFAF-AAF0E58B121E}" type="presParOf" srcId="{333A1088-737F-45CB-B68E-254E46348037}" destId="{D005CE8C-CC26-4C3E-AC11-E15060ECD759}" srcOrd="2" destOrd="0" presId="urn:microsoft.com/office/officeart/2005/8/layout/target3"/>
    <dgm:cxn modelId="{FAB8FF21-B4AD-4D51-AA4F-D4BA500ADB20}" type="presParOf" srcId="{333A1088-737F-45CB-B68E-254E46348037}" destId="{2C702D82-9B77-49B7-9568-BB8EB47C3372}" srcOrd="3" destOrd="0" presId="urn:microsoft.com/office/officeart/2005/8/layout/target3"/>
    <dgm:cxn modelId="{5F32B41F-651B-48A6-B9E1-964D459963BF}" type="presParOf" srcId="{333A1088-737F-45CB-B68E-254E46348037}" destId="{A52A0455-90FF-4808-ABD0-F02540D31D5A}" srcOrd="4" destOrd="0" presId="urn:microsoft.com/office/officeart/2005/8/layout/target3"/>
    <dgm:cxn modelId="{BA4B17E1-0944-4F7D-BE30-6E70FD37EB20}" type="presParOf" srcId="{333A1088-737F-45CB-B68E-254E46348037}" destId="{6140AFEC-043D-4C43-A2F9-D0F5331DF3A3}" srcOrd="5" destOrd="0" presId="urn:microsoft.com/office/officeart/2005/8/layout/target3"/>
    <dgm:cxn modelId="{5669AB8A-B319-4811-9556-4F18D5E12218}" type="presParOf" srcId="{333A1088-737F-45CB-B68E-254E46348037}" destId="{9358AC05-5D7D-4327-9F80-1AD486AEA664}" srcOrd="6" destOrd="0" presId="urn:microsoft.com/office/officeart/2005/8/layout/target3"/>
    <dgm:cxn modelId="{E6EF682F-3076-4F03-9C67-1DEDDCE4AADC}" type="presParOf" srcId="{333A1088-737F-45CB-B68E-254E46348037}" destId="{313FC574-E1CD-4FB4-B054-0B805CE0447D}" srcOrd="7" destOrd="0" presId="urn:microsoft.com/office/officeart/2005/8/layout/target3"/>
    <dgm:cxn modelId="{1999B9E1-CA92-40C0-BA1C-D8783993846E}" type="presParOf" srcId="{333A1088-737F-45CB-B68E-254E46348037}" destId="{619D679B-A015-4ECF-8348-D1034C574F40}" srcOrd="8" destOrd="0" presId="urn:microsoft.com/office/officeart/2005/8/layout/target3"/>
    <dgm:cxn modelId="{EF1D1FED-EC78-44AE-8DC8-B9F309EBCE7D}" type="presParOf" srcId="{333A1088-737F-45CB-B68E-254E46348037}" destId="{322283A8-4A27-4CDA-BAE3-F381106A9174}" srcOrd="9" destOrd="0" presId="urn:microsoft.com/office/officeart/2005/8/layout/target3"/>
    <dgm:cxn modelId="{338BF304-E2D1-4620-8320-FB348A5688E0}" type="presParOf" srcId="{333A1088-737F-45CB-B68E-254E46348037}" destId="{FFC9F71D-1B4F-4AD9-A4A6-86ADEFC8AF5C}" srcOrd="10" destOrd="0" presId="urn:microsoft.com/office/officeart/2005/8/layout/target3"/>
    <dgm:cxn modelId="{BAA5E303-DB14-4FD9-9FDE-13E0596EDF4B}" type="presParOf" srcId="{333A1088-737F-45CB-B68E-254E46348037}" destId="{25B08C86-7E15-44DC-BE7F-FFB55DD49D12}" srcOrd="11" destOrd="0" presId="urn:microsoft.com/office/officeart/2005/8/layout/target3"/>
    <dgm:cxn modelId="{5890E7BF-246C-4E31-B118-909666CED307}" type="presParOf" srcId="{333A1088-737F-45CB-B68E-254E46348037}" destId="{76644BE8-9D7C-4C09-B250-3D10AF48CBB7}" srcOrd="12" destOrd="0" presId="urn:microsoft.com/office/officeart/2005/8/layout/target3"/>
    <dgm:cxn modelId="{29644FB1-AA7C-417C-A23B-DF44424B800E}" type="presParOf" srcId="{333A1088-737F-45CB-B68E-254E46348037}" destId="{EE85B701-7295-41C0-BA7A-34D3756A2AE6}" srcOrd="13" destOrd="0" presId="urn:microsoft.com/office/officeart/2005/8/layout/target3"/>
    <dgm:cxn modelId="{68B9E916-BB66-41D6-AEEE-95C13F93208A}" type="presParOf" srcId="{333A1088-737F-45CB-B68E-254E46348037}" destId="{8BEBB6EC-1DAA-4CAC-8A25-BC0FCBD5DBD5}" srcOrd="14" destOrd="0" presId="urn:microsoft.com/office/officeart/2005/8/layout/target3"/>
    <dgm:cxn modelId="{89D7C3EF-2AB0-4BC4-8D62-D2B0512B96A6}" type="presParOf" srcId="{333A1088-737F-45CB-B68E-254E46348037}" destId="{AED2198E-93D5-4001-81B4-73124B309672}" srcOrd="15" destOrd="0" presId="urn:microsoft.com/office/officeart/2005/8/layout/target3"/>
    <dgm:cxn modelId="{12D1684C-D59D-4C51-9788-6CF1BD584443}" type="presParOf" srcId="{333A1088-737F-45CB-B68E-254E46348037}" destId="{2BE915AB-18AA-4053-B92C-3BFC9ED204BB}" srcOrd="16" destOrd="0" presId="urn:microsoft.com/office/officeart/2005/8/layout/target3"/>
    <dgm:cxn modelId="{7BAB6544-EA37-4F38-88F4-0375E5ABACF5}" type="presParOf" srcId="{333A1088-737F-45CB-B68E-254E46348037}" destId="{6BB5E863-4638-4E1D-BFDE-399D028AC4ED}" srcOrd="17" destOrd="0" presId="urn:microsoft.com/office/officeart/2005/8/layout/target3"/>
    <dgm:cxn modelId="{6326D0F9-FB6C-4D00-84B1-8459FC4D82D2}" type="presParOf" srcId="{333A1088-737F-45CB-B68E-254E46348037}" destId="{5A5FFA88-C948-4069-8E93-59FA12366E83}" srcOrd="18" destOrd="0" presId="urn:microsoft.com/office/officeart/2005/8/layout/target3"/>
    <dgm:cxn modelId="{25D0964C-7967-41B9-BEB7-D3F8B9213C9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NÁZEV:VY_52_INOVACE_28_Přírodopis 8.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Mozek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917C30-789F-4EDD-9D7E-03CC58270F05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67F468-3431-4A80-9E7D-7ED853A78E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23528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klipart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67F468-3431-4A80-9E7D-7ED853A78E6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wikipedia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67F468-3431-4A80-9E7D-7ED853A78E6C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45782816"/>
              </p:ext>
            </p:extLst>
          </p:nvPr>
        </p:nvGraphicFramePr>
        <p:xfrm>
          <a:off x="685800" y="2155143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32" y="507207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učivem mozek.</a:t>
            </a:r>
          </a:p>
          <a:p>
            <a:endParaRPr lang="cs-CZ" dirty="0"/>
          </a:p>
          <a:p>
            <a:r>
              <a:rPr lang="cs-CZ" dirty="0" smtClean="0"/>
              <a:t>V prezentaci jsou otázky a úkol k zopakování učiva.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Silvinka\AppData\Local\Microsoft\Windows\Temporary Internet Files\Content.IE5\RQY7MR75\MP9003211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2000240"/>
            <a:ext cx="6357982" cy="453536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812360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sz="3600" dirty="0" smtClean="0"/>
              <a:t>nejsložitější a nejdokonalejší orgán</a:t>
            </a:r>
          </a:p>
          <a:p>
            <a:endParaRPr lang="cs-CZ" sz="3600" dirty="0" smtClean="0"/>
          </a:p>
          <a:p>
            <a:r>
              <a:rPr lang="cs-CZ" sz="3600" dirty="0" smtClean="0"/>
              <a:t>krytý lebkou a 3 mozkovými plenami- tvrdá plena a 2 měkké (pavučnice </a:t>
            </a:r>
            <a:r>
              <a:rPr lang="cs-CZ" sz="3600" dirty="0" smtClean="0"/>
              <a:t>                                  a </a:t>
            </a:r>
            <a:r>
              <a:rPr lang="cs-CZ" sz="3600" dirty="0" smtClean="0"/>
              <a:t>omozečnice) </a:t>
            </a:r>
          </a:p>
          <a:p>
            <a:endParaRPr lang="cs-CZ" sz="3600" dirty="0" smtClean="0"/>
          </a:p>
          <a:p>
            <a:r>
              <a:rPr lang="cs-CZ" sz="3600" dirty="0"/>
              <a:t>v</a:t>
            </a:r>
            <a:r>
              <a:rPr lang="cs-CZ" sz="3600" dirty="0" smtClean="0"/>
              <a:t>ychází z něj 12 párů mozkových nervů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mozku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>
                <a:solidFill>
                  <a:schemeClr val="accent2"/>
                </a:solidFill>
              </a:rPr>
              <a:t>Mozek se skládá z:</a:t>
            </a:r>
          </a:p>
          <a:p>
            <a:r>
              <a:rPr lang="cs-CZ" sz="3600" dirty="0" smtClean="0"/>
              <a:t>Prodloužená mícha</a:t>
            </a:r>
          </a:p>
          <a:p>
            <a:r>
              <a:rPr lang="cs-CZ" sz="3600" dirty="0" smtClean="0"/>
              <a:t>Varolův most</a:t>
            </a:r>
          </a:p>
          <a:p>
            <a:r>
              <a:rPr lang="cs-CZ" sz="3600" dirty="0" smtClean="0"/>
              <a:t>Mozeček</a:t>
            </a:r>
          </a:p>
          <a:p>
            <a:r>
              <a:rPr lang="cs-CZ" sz="3600" dirty="0" smtClean="0"/>
              <a:t>Střední mozek</a:t>
            </a:r>
          </a:p>
          <a:p>
            <a:r>
              <a:rPr lang="cs-CZ" sz="3600" dirty="0" smtClean="0"/>
              <a:t>Mezimozek</a:t>
            </a:r>
          </a:p>
          <a:p>
            <a:r>
              <a:rPr lang="cs-CZ" sz="3600" dirty="0" smtClean="0"/>
              <a:t>Koncový mozek </a:t>
            </a:r>
            <a:endParaRPr lang="cs-CZ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mozku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806177"/>
            <a:ext cx="7072362" cy="50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čára 5"/>
          <p:cNvCxnSpPr/>
          <p:nvPr/>
        </p:nvCxnSpPr>
        <p:spPr>
          <a:xfrm rot="10800000">
            <a:off x="2143108" y="4071942"/>
            <a:ext cx="221457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57158" y="5500702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mozeček</a:t>
            </a:r>
            <a:endParaRPr lang="cs-CZ" sz="2800" b="1" dirty="0"/>
          </a:p>
        </p:txBody>
      </p:sp>
      <p:cxnSp>
        <p:nvCxnSpPr>
          <p:cNvPr id="8" name="Přímá spojovací čára 7"/>
          <p:cNvCxnSpPr/>
          <p:nvPr/>
        </p:nvCxnSpPr>
        <p:spPr>
          <a:xfrm rot="10800000">
            <a:off x="4643438" y="5429264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072198" y="5143512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Varolův most</a:t>
            </a:r>
            <a:endParaRPr lang="cs-CZ" sz="2800" b="1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4429124" y="6143644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786446" y="5857892"/>
            <a:ext cx="24288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prodloužená mícha</a:t>
            </a:r>
            <a:endParaRPr lang="cs-CZ" sz="28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rot="10800000">
            <a:off x="1928794" y="2928934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28596" y="2571744"/>
            <a:ext cx="17145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koncový mozek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0" y="3857628"/>
            <a:ext cx="22859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mezimozek</a:t>
            </a:r>
            <a:endParaRPr lang="cs-CZ" sz="2800" b="1" dirty="0"/>
          </a:p>
        </p:txBody>
      </p:sp>
      <p:cxnSp>
        <p:nvCxnSpPr>
          <p:cNvPr id="21" name="Přímá spojovací čára 20"/>
          <p:cNvCxnSpPr/>
          <p:nvPr/>
        </p:nvCxnSpPr>
        <p:spPr>
          <a:xfrm rot="10800000">
            <a:off x="4643438" y="4572008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072198" y="4286256"/>
            <a:ext cx="2786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střední mozek</a:t>
            </a:r>
            <a:endParaRPr lang="cs-CZ" sz="2800" b="1" dirty="0"/>
          </a:p>
        </p:txBody>
      </p:sp>
      <p:cxnSp>
        <p:nvCxnSpPr>
          <p:cNvPr id="15" name="Přímá spojovací čára 10"/>
          <p:cNvCxnSpPr/>
          <p:nvPr/>
        </p:nvCxnSpPr>
        <p:spPr>
          <a:xfrm rot="10800000">
            <a:off x="2109749" y="5762312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91318" y="632876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Prodloužená mícha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Navazuje na páteřní míchu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Centrum nepodmíněných </a:t>
            </a:r>
            <a:r>
              <a:rPr lang="cs-CZ" sz="3600" dirty="0" smtClean="0"/>
              <a:t>reflexů- </a:t>
            </a:r>
            <a:r>
              <a:rPr lang="cs-CZ" sz="3600" dirty="0" smtClean="0"/>
              <a:t>dýchání, srdeční činnost, sání, polykání, slinění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Centrum obranných reflexů- kašlání, </a:t>
            </a:r>
            <a:r>
              <a:rPr lang="cs-CZ" sz="3600" dirty="0" smtClean="0"/>
              <a:t>kýchání</a:t>
            </a:r>
            <a:r>
              <a:rPr lang="cs-CZ" sz="3600" dirty="0" smtClean="0"/>
              <a:t>, zvracení</a:t>
            </a:r>
          </a:p>
          <a:p>
            <a:pPr>
              <a:buNone/>
            </a:pPr>
            <a:endParaRPr lang="cs-CZ" sz="3600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Varolův most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Propojuje mozeček a míchu s ostatními částmi mozku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Mozeček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Centrum koordinace pohybů </a:t>
            </a:r>
            <a:r>
              <a:rPr lang="cs-CZ" sz="3600" dirty="0" smtClean="0"/>
              <a:t>                          a </a:t>
            </a:r>
            <a:r>
              <a:rPr lang="cs-CZ" sz="3600" dirty="0" smtClean="0"/>
              <a:t>rovnováhy</a:t>
            </a:r>
            <a:endParaRPr lang="cs-CZ" sz="3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Střední mozek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Centra sluchu a zraku</a:t>
            </a:r>
            <a:endParaRPr lang="cs-CZ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Mezimozek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Koordinuje funkce vnitřních orgánů, řídí tělesnou teplotu, hospodaření </a:t>
            </a:r>
            <a:r>
              <a:rPr lang="cs-CZ" sz="3600" dirty="0" smtClean="0"/>
              <a:t>                  s </a:t>
            </a:r>
            <a:r>
              <a:rPr lang="cs-CZ" sz="3600" dirty="0" smtClean="0"/>
              <a:t>vodou a funkci pohlavních žláz</a:t>
            </a:r>
            <a:endParaRPr lang="cs-CZ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143008"/>
          </a:xfrm>
        </p:spPr>
        <p:txBody>
          <a:bodyPr/>
          <a:lstStyle/>
          <a:p>
            <a:r>
              <a:rPr lang="cs-CZ" dirty="0" smtClean="0"/>
              <a:t>Koncový mozek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43050"/>
            <a:ext cx="8929718" cy="468155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Největší část mozku, má 2 polokoule(hemisféry)</a:t>
            </a:r>
          </a:p>
          <a:p>
            <a:r>
              <a:rPr lang="cs-CZ" sz="3200" dirty="0" smtClean="0"/>
              <a:t>Povrch tvoří šedá kůra mozková</a:t>
            </a:r>
            <a:r>
              <a:rPr lang="cs-CZ" sz="3200" dirty="0" smtClean="0"/>
              <a:t>, její </a:t>
            </a:r>
            <a:r>
              <a:rPr lang="cs-CZ" sz="3200" dirty="0" smtClean="0"/>
              <a:t>povrch je zprohýbán- mozkové závity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Koncový mozek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Je rozdělen na 4 laloky:</a:t>
            </a:r>
          </a:p>
          <a:p>
            <a:pPr lvl="1"/>
            <a:r>
              <a:rPr lang="cs-CZ" sz="3400" dirty="0" smtClean="0"/>
              <a:t>Čelní lalok- motorické centrum, centrum řeči, chuti a čichu</a:t>
            </a:r>
          </a:p>
          <a:p>
            <a:pPr lvl="1"/>
            <a:r>
              <a:rPr lang="cs-CZ" sz="3400" dirty="0" smtClean="0"/>
              <a:t>Temenní lalok- vnímání kožní citlivosti</a:t>
            </a:r>
          </a:p>
          <a:p>
            <a:pPr lvl="1"/>
            <a:r>
              <a:rPr lang="cs-CZ" sz="3400" dirty="0" smtClean="0"/>
              <a:t>Tylní lalok- centrum zraku</a:t>
            </a:r>
          </a:p>
          <a:p>
            <a:pPr lvl="1"/>
            <a:r>
              <a:rPr lang="cs-CZ" sz="3400" dirty="0" smtClean="0"/>
              <a:t>Spánkový lalok- centrum sluchu </a:t>
            </a:r>
            <a:r>
              <a:rPr lang="cs-CZ" sz="3400" dirty="0" smtClean="0"/>
              <a:t>                    a </a:t>
            </a:r>
            <a:r>
              <a:rPr lang="cs-CZ" sz="3400" dirty="0" smtClean="0"/>
              <a:t>rovnováhy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800" dirty="0" smtClean="0"/>
              <a:t>1) Čím je krytý lidský mozek?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2) Ve které části mozku je centrum dýchání, srdeční činnost, sání, polykání, slinění? 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3) Ve které části mozku je centrum koordinace pohybů a rovnováhy?</a:t>
            </a:r>
            <a:endParaRPr lang="cs-CZ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1) krytý lebkou a 3 mozkovými plenami- tvrdá plena a 2 měkké (pavučnice a omozečnice) 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2) v prodloužené míše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3) v mozečku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označené části mozku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806177"/>
            <a:ext cx="7072362" cy="50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čára 5"/>
          <p:cNvCxnSpPr/>
          <p:nvPr/>
        </p:nvCxnSpPr>
        <p:spPr>
          <a:xfrm rot="10800000">
            <a:off x="2143108" y="4071942"/>
            <a:ext cx="221457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428728" y="5500702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cxnSp>
        <p:nvCxnSpPr>
          <p:cNvPr id="8" name="Přímá spojovací čára 7"/>
          <p:cNvCxnSpPr/>
          <p:nvPr/>
        </p:nvCxnSpPr>
        <p:spPr>
          <a:xfrm rot="10800000">
            <a:off x="4643438" y="5429264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072198" y="5143512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</a:t>
            </a:r>
            <a:endParaRPr lang="cs-CZ" sz="2800" b="1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4429124" y="6143644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786446" y="5857892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</a:t>
            </a:r>
            <a:endParaRPr lang="cs-CZ" sz="28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rot="10800000">
            <a:off x="1928794" y="2928934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571604" y="257174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85918" y="3857628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cxnSp>
        <p:nvCxnSpPr>
          <p:cNvPr id="21" name="Přímá spojovací čára 20"/>
          <p:cNvCxnSpPr/>
          <p:nvPr/>
        </p:nvCxnSpPr>
        <p:spPr>
          <a:xfrm rot="10800000">
            <a:off x="4643438" y="4572008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072198" y="4286256"/>
            <a:ext cx="2786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  <p:cxnSp>
        <p:nvCxnSpPr>
          <p:cNvPr id="15" name="Přímá spojovací čára 14"/>
          <p:cNvCxnSpPr/>
          <p:nvPr/>
        </p:nvCxnSpPr>
        <p:spPr>
          <a:xfrm rot="10800000">
            <a:off x="1928794" y="5857892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812360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806177"/>
            <a:ext cx="7072362" cy="50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čára 5"/>
          <p:cNvCxnSpPr/>
          <p:nvPr/>
        </p:nvCxnSpPr>
        <p:spPr>
          <a:xfrm rot="10800000">
            <a:off x="2143108" y="4071942"/>
            <a:ext cx="221457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57158" y="5500702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mozeček</a:t>
            </a:r>
            <a:endParaRPr lang="cs-CZ" sz="2800" b="1" dirty="0"/>
          </a:p>
        </p:txBody>
      </p:sp>
      <p:cxnSp>
        <p:nvCxnSpPr>
          <p:cNvPr id="8" name="Přímá spojovací čára 7"/>
          <p:cNvCxnSpPr/>
          <p:nvPr/>
        </p:nvCxnSpPr>
        <p:spPr>
          <a:xfrm rot="10800000">
            <a:off x="4643438" y="5429264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072198" y="5143512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Varolův most</a:t>
            </a:r>
            <a:endParaRPr lang="cs-CZ" sz="2800" b="1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4429124" y="6143644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786446" y="5857892"/>
            <a:ext cx="24288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prodloužená mícha</a:t>
            </a:r>
            <a:endParaRPr lang="cs-CZ" sz="28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rot="10800000">
            <a:off x="1928794" y="2928934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28596" y="2571744"/>
            <a:ext cx="17145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koncový mozek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0" y="3857628"/>
            <a:ext cx="22859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mezimozek</a:t>
            </a:r>
            <a:endParaRPr lang="cs-CZ" sz="2800" b="1" dirty="0"/>
          </a:p>
        </p:txBody>
      </p:sp>
      <p:cxnSp>
        <p:nvCxnSpPr>
          <p:cNvPr id="21" name="Přímá spojovací čára 20"/>
          <p:cNvCxnSpPr/>
          <p:nvPr/>
        </p:nvCxnSpPr>
        <p:spPr>
          <a:xfrm rot="10800000">
            <a:off x="4643438" y="4572008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072198" y="4286256"/>
            <a:ext cx="2786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střední mozek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02438" y="6334945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</a:t>
            </a:r>
            <a:r>
              <a:rPr lang="cs-CZ" smtClean="0"/>
              <a:t>: </a:t>
            </a:r>
          </a:p>
          <a:p>
            <a:r>
              <a:rPr lang="cs-CZ" smtClean="0"/>
              <a:t>VANEČKOVÁ</a:t>
            </a:r>
            <a:r>
              <a:rPr lang="cs-CZ" dirty="0"/>
              <a:t>, Ivana, Jana SKÝBOVÁ, Drahuše MARKVARTOVÁ a Tomáš HEJDA. </a:t>
            </a:r>
            <a:r>
              <a:rPr lang="cs-CZ" i="1" dirty="0"/>
              <a:t>Přírodopis 8</a:t>
            </a:r>
            <a:r>
              <a:rPr lang="cs-CZ" dirty="0"/>
              <a:t>. Plzeň: Fraus, 2006. ISBN 80-7238-428-7.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Obr.1</a:t>
            </a:r>
            <a:r>
              <a:rPr lang="cs-CZ" dirty="0" smtClean="0"/>
              <a:t>: </a:t>
            </a:r>
            <a:r>
              <a:rPr lang="cs-CZ" dirty="0"/>
              <a:t>Otevřená galerie Microsoft Office, </a:t>
            </a:r>
            <a:r>
              <a:rPr lang="cs-CZ" dirty="0" smtClean="0"/>
              <a:t>16.4. 2012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r>
              <a:rPr lang="cs-CZ" dirty="0"/>
              <a:t>Obr.2</a:t>
            </a:r>
            <a:r>
              <a:rPr lang="cs-CZ" dirty="0" smtClean="0"/>
              <a:t>: Otevřená </a:t>
            </a:r>
            <a:r>
              <a:rPr lang="cs-CZ" dirty="0"/>
              <a:t>galerie Microsoft Office, </a:t>
            </a:r>
            <a:r>
              <a:rPr lang="cs-CZ" dirty="0" smtClean="0"/>
              <a:t>16.4. 2012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1177</TotalTime>
  <Words>337</Words>
  <Application>Microsoft Office PowerPoint</Application>
  <PresentationFormat>Předvádění na obrazovce (4:3)</PresentationFormat>
  <Paragraphs>94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Snímek 1</vt:lpstr>
      <vt:lpstr>Anotace </vt:lpstr>
      <vt:lpstr>Mozek</vt:lpstr>
      <vt:lpstr>Mozek</vt:lpstr>
      <vt:lpstr>Stavba mozku</vt:lpstr>
      <vt:lpstr>Stavba mozku</vt:lpstr>
      <vt:lpstr>Prodloužená mícha</vt:lpstr>
      <vt:lpstr>Varolův most</vt:lpstr>
      <vt:lpstr>Mozeček</vt:lpstr>
      <vt:lpstr>Střední mozek </vt:lpstr>
      <vt:lpstr>Mezimozek</vt:lpstr>
      <vt:lpstr>Koncový mozek </vt:lpstr>
      <vt:lpstr>Koncový mozek </vt:lpstr>
      <vt:lpstr>Opakování</vt:lpstr>
      <vt:lpstr>Odpovědi</vt:lpstr>
      <vt:lpstr>Pojmenuj označené části mozku</vt:lpstr>
      <vt:lpstr>Řešení 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Dum</cp:lastModifiedBy>
  <cp:revision>14</cp:revision>
  <dcterms:created xsi:type="dcterms:W3CDTF">2012-03-19T19:19:22Z</dcterms:created>
  <dcterms:modified xsi:type="dcterms:W3CDTF">2012-08-29T19:15:56Z</dcterms:modified>
</cp:coreProperties>
</file>