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2" r:id="rId3"/>
    <p:sldId id="256" r:id="rId4"/>
    <p:sldId id="257" r:id="rId5"/>
    <p:sldId id="258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D376B9-18FC-479A-9227-8F14B46BE505}" type="doc">
      <dgm:prSet loTypeId="urn:microsoft.com/office/officeart/2009/3/layout/DescendingProcess" loCatId="process" qsTypeId="urn:microsoft.com/office/officeart/2009/2/quickstyle/3d8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1A9E966-174D-4829-BDA6-F0DC0F95320E}">
      <dgm:prSet phldrT="[Text]"/>
      <dgm:spPr/>
      <dgm:t>
        <a:bodyPr/>
        <a:lstStyle/>
        <a:p>
          <a:r>
            <a:rPr lang="cs-CZ" b="1" dirty="0" smtClean="0">
              <a:latin typeface="Bookman Old Style" pitchFamily="18" charset="0"/>
            </a:rPr>
            <a:t>částice</a:t>
          </a:r>
          <a:endParaRPr lang="cs-CZ" b="1" dirty="0">
            <a:latin typeface="Bookman Old Style" pitchFamily="18" charset="0"/>
          </a:endParaRPr>
        </a:p>
      </dgm:t>
    </dgm:pt>
    <dgm:pt modelId="{E59DD096-63E1-4651-9D05-52CFAFC313B6}" type="parTrans" cxnId="{B19D6B68-ED7A-4775-90EB-4C352D395186}">
      <dgm:prSet/>
      <dgm:spPr/>
      <dgm:t>
        <a:bodyPr/>
        <a:lstStyle/>
        <a:p>
          <a:endParaRPr lang="cs-CZ"/>
        </a:p>
      </dgm:t>
    </dgm:pt>
    <dgm:pt modelId="{C19AE274-AA02-46CE-A83A-B0DE61059837}" type="sibTrans" cxnId="{B19D6B68-ED7A-4775-90EB-4C352D395186}">
      <dgm:prSet/>
      <dgm:spPr/>
      <dgm:t>
        <a:bodyPr/>
        <a:lstStyle/>
        <a:p>
          <a:endParaRPr lang="cs-CZ"/>
        </a:p>
      </dgm:t>
    </dgm:pt>
    <dgm:pt modelId="{45C1D671-E9CC-4A58-882F-CDF467261772}">
      <dgm:prSet phldrT="[Text]"/>
      <dgm:spPr/>
      <dgm:t>
        <a:bodyPr/>
        <a:lstStyle/>
        <a:p>
          <a:r>
            <a:rPr lang="cs-CZ" b="1" smtClean="0">
              <a:latin typeface="Bookman Old Style" pitchFamily="18" charset="0"/>
            </a:rPr>
            <a:t>molekuly</a:t>
          </a:r>
          <a:endParaRPr lang="cs-CZ" b="1" dirty="0">
            <a:latin typeface="Bookman Old Style" pitchFamily="18" charset="0"/>
          </a:endParaRPr>
        </a:p>
      </dgm:t>
    </dgm:pt>
    <dgm:pt modelId="{3348E1FB-BCCF-4896-B656-39F1BB22802D}" type="parTrans" cxnId="{B18E075E-9B14-4F55-A743-024496739908}">
      <dgm:prSet/>
      <dgm:spPr/>
      <dgm:t>
        <a:bodyPr/>
        <a:lstStyle/>
        <a:p>
          <a:endParaRPr lang="cs-CZ"/>
        </a:p>
      </dgm:t>
    </dgm:pt>
    <dgm:pt modelId="{4C3CACA9-94A5-4B23-9677-D8B240474465}" type="sibTrans" cxnId="{B18E075E-9B14-4F55-A743-024496739908}">
      <dgm:prSet/>
      <dgm:spPr/>
      <dgm:t>
        <a:bodyPr/>
        <a:lstStyle/>
        <a:p>
          <a:endParaRPr lang="cs-CZ"/>
        </a:p>
      </dgm:t>
    </dgm:pt>
    <dgm:pt modelId="{A8C2A451-B5E9-4959-890E-1DEF061B09BA}">
      <dgm:prSet phldrT="[Text]"/>
      <dgm:spPr/>
      <dgm:t>
        <a:bodyPr/>
        <a:lstStyle/>
        <a:p>
          <a:r>
            <a:rPr lang="cs-CZ" b="1" smtClean="0">
              <a:latin typeface="Bookman Old Style" pitchFamily="18" charset="0"/>
            </a:rPr>
            <a:t>atomy</a:t>
          </a:r>
          <a:endParaRPr lang="cs-CZ" b="1" dirty="0">
            <a:latin typeface="Bookman Old Style" pitchFamily="18" charset="0"/>
          </a:endParaRPr>
        </a:p>
      </dgm:t>
    </dgm:pt>
    <dgm:pt modelId="{D05EF9FD-5919-4866-89F9-0D249002C91C}" type="parTrans" cxnId="{C8B4A35F-B0E2-498E-89A0-D88106F0C29A}">
      <dgm:prSet/>
      <dgm:spPr/>
      <dgm:t>
        <a:bodyPr/>
        <a:lstStyle/>
        <a:p>
          <a:endParaRPr lang="cs-CZ"/>
        </a:p>
      </dgm:t>
    </dgm:pt>
    <dgm:pt modelId="{CA4C743B-8B9F-47BD-9037-19602A3FD42A}" type="sibTrans" cxnId="{C8B4A35F-B0E2-498E-89A0-D88106F0C29A}">
      <dgm:prSet/>
      <dgm:spPr/>
      <dgm:t>
        <a:bodyPr/>
        <a:lstStyle/>
        <a:p>
          <a:endParaRPr lang="cs-CZ"/>
        </a:p>
      </dgm:t>
    </dgm:pt>
    <dgm:pt modelId="{6C6778E9-9F73-4EA7-92C5-6D24C86BECF0}" type="pres">
      <dgm:prSet presAssocID="{7AD376B9-18FC-479A-9227-8F14B46BE505}" presName="Name0" presStyleCnt="0">
        <dgm:presLayoutVars>
          <dgm:chMax val="7"/>
          <dgm:chPref val="5"/>
        </dgm:presLayoutVars>
      </dgm:prSet>
      <dgm:spPr/>
      <dgm:t>
        <a:bodyPr/>
        <a:lstStyle/>
        <a:p>
          <a:endParaRPr lang="cs-CZ"/>
        </a:p>
      </dgm:t>
    </dgm:pt>
    <dgm:pt modelId="{F80307CD-BABD-4C38-A998-FEB9B0FEBE69}" type="pres">
      <dgm:prSet presAssocID="{7AD376B9-18FC-479A-9227-8F14B46BE505}" presName="arrowNode" presStyleLbl="node1" presStyleIdx="0" presStyleCnt="1"/>
      <dgm:spPr/>
    </dgm:pt>
    <dgm:pt modelId="{CEA570A5-ADE9-4E25-8D9C-E89D60182059}" type="pres">
      <dgm:prSet presAssocID="{D1A9E966-174D-4829-BDA6-F0DC0F95320E}" presName="txNode1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90BA57-FA5F-4A72-BE5A-0063A83D4ADA}" type="pres">
      <dgm:prSet presAssocID="{45C1D671-E9CC-4A58-882F-CDF467261772}" presName="txNode2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AF5D0A-2888-4850-BC13-558798020BBA}" type="pres">
      <dgm:prSet presAssocID="{4C3CACA9-94A5-4B23-9677-D8B240474465}" presName="dotNode2" presStyleCnt="0"/>
      <dgm:spPr/>
    </dgm:pt>
    <dgm:pt modelId="{4B52167D-34EA-4DCF-BC53-85700F946C38}" type="pres">
      <dgm:prSet presAssocID="{4C3CACA9-94A5-4B23-9677-D8B240474465}" presName="dotRepeatNode" presStyleLbl="fgShp" presStyleIdx="0" presStyleCnt="1"/>
      <dgm:spPr/>
      <dgm:t>
        <a:bodyPr/>
        <a:lstStyle/>
        <a:p>
          <a:endParaRPr lang="cs-CZ"/>
        </a:p>
      </dgm:t>
    </dgm:pt>
    <dgm:pt modelId="{FE029F25-2579-4AD5-96B3-65B0BCE91267}" type="pres">
      <dgm:prSet presAssocID="{A8C2A451-B5E9-4959-890E-1DEF061B09BA}" presName="txNode3" presStyleLbl="revTx" presStyleIdx="2" presStyleCnt="3" custLinFactNeighborX="49176" custLinFactNeighborY="-139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880CD3-AE26-476E-9940-7088E12B87FC}" type="presOf" srcId="{A8C2A451-B5E9-4959-890E-1DEF061B09BA}" destId="{FE029F25-2579-4AD5-96B3-65B0BCE91267}" srcOrd="0" destOrd="0" presId="urn:microsoft.com/office/officeart/2009/3/layout/DescendingProcess"/>
    <dgm:cxn modelId="{C8B4A35F-B0E2-498E-89A0-D88106F0C29A}" srcId="{7AD376B9-18FC-479A-9227-8F14B46BE505}" destId="{A8C2A451-B5E9-4959-890E-1DEF061B09BA}" srcOrd="2" destOrd="0" parTransId="{D05EF9FD-5919-4866-89F9-0D249002C91C}" sibTransId="{CA4C743B-8B9F-47BD-9037-19602A3FD42A}"/>
    <dgm:cxn modelId="{B23FF4D5-7866-4BBE-B4A6-655D2DB66364}" type="presOf" srcId="{4C3CACA9-94A5-4B23-9677-D8B240474465}" destId="{4B52167D-34EA-4DCF-BC53-85700F946C38}" srcOrd="0" destOrd="0" presId="urn:microsoft.com/office/officeart/2009/3/layout/DescendingProcess"/>
    <dgm:cxn modelId="{D1EC2EFE-638F-437B-9C43-6237723E346C}" type="presOf" srcId="{45C1D671-E9CC-4A58-882F-CDF467261772}" destId="{0890BA57-FA5F-4A72-BE5A-0063A83D4ADA}" srcOrd="0" destOrd="0" presId="urn:microsoft.com/office/officeart/2009/3/layout/DescendingProcess"/>
    <dgm:cxn modelId="{B15B21A3-4EBA-494B-9BC6-BDC49EA9844E}" type="presOf" srcId="{7AD376B9-18FC-479A-9227-8F14B46BE505}" destId="{6C6778E9-9F73-4EA7-92C5-6D24C86BECF0}" srcOrd="0" destOrd="0" presId="urn:microsoft.com/office/officeart/2009/3/layout/DescendingProcess"/>
    <dgm:cxn modelId="{6B433811-6BA1-4EF1-94AC-744563D8100F}" type="presOf" srcId="{D1A9E966-174D-4829-BDA6-F0DC0F95320E}" destId="{CEA570A5-ADE9-4E25-8D9C-E89D60182059}" srcOrd="0" destOrd="0" presId="urn:microsoft.com/office/officeart/2009/3/layout/DescendingProcess"/>
    <dgm:cxn modelId="{B18E075E-9B14-4F55-A743-024496739908}" srcId="{7AD376B9-18FC-479A-9227-8F14B46BE505}" destId="{45C1D671-E9CC-4A58-882F-CDF467261772}" srcOrd="1" destOrd="0" parTransId="{3348E1FB-BCCF-4896-B656-39F1BB22802D}" sibTransId="{4C3CACA9-94A5-4B23-9677-D8B240474465}"/>
    <dgm:cxn modelId="{B19D6B68-ED7A-4775-90EB-4C352D395186}" srcId="{7AD376B9-18FC-479A-9227-8F14B46BE505}" destId="{D1A9E966-174D-4829-BDA6-F0DC0F95320E}" srcOrd="0" destOrd="0" parTransId="{E59DD096-63E1-4651-9D05-52CFAFC313B6}" sibTransId="{C19AE274-AA02-46CE-A83A-B0DE61059837}"/>
    <dgm:cxn modelId="{976868A8-1343-4683-BFD3-5E545EE524ED}" type="presParOf" srcId="{6C6778E9-9F73-4EA7-92C5-6D24C86BECF0}" destId="{F80307CD-BABD-4C38-A998-FEB9B0FEBE69}" srcOrd="0" destOrd="0" presId="urn:microsoft.com/office/officeart/2009/3/layout/DescendingProcess"/>
    <dgm:cxn modelId="{85C75B28-FBA5-48E7-87A7-A7B825CD1E5C}" type="presParOf" srcId="{6C6778E9-9F73-4EA7-92C5-6D24C86BECF0}" destId="{CEA570A5-ADE9-4E25-8D9C-E89D60182059}" srcOrd="1" destOrd="0" presId="urn:microsoft.com/office/officeart/2009/3/layout/DescendingProcess"/>
    <dgm:cxn modelId="{87BAF052-CAC9-4AC0-9F2C-DC41D67EC12F}" type="presParOf" srcId="{6C6778E9-9F73-4EA7-92C5-6D24C86BECF0}" destId="{0890BA57-FA5F-4A72-BE5A-0063A83D4ADA}" srcOrd="2" destOrd="0" presId="urn:microsoft.com/office/officeart/2009/3/layout/DescendingProcess"/>
    <dgm:cxn modelId="{759C41F8-24AC-4859-9D78-4E6EB547D306}" type="presParOf" srcId="{6C6778E9-9F73-4EA7-92C5-6D24C86BECF0}" destId="{75AF5D0A-2888-4850-BC13-558798020BBA}" srcOrd="3" destOrd="0" presId="urn:microsoft.com/office/officeart/2009/3/layout/DescendingProcess"/>
    <dgm:cxn modelId="{40D5D837-E6EE-4286-98DD-2CEC22313A06}" type="presParOf" srcId="{75AF5D0A-2888-4850-BC13-558798020BBA}" destId="{4B52167D-34EA-4DCF-BC53-85700F946C38}" srcOrd="0" destOrd="0" presId="urn:microsoft.com/office/officeart/2009/3/layout/DescendingProcess"/>
    <dgm:cxn modelId="{354206D2-891D-448C-8432-8487FBC53A7E}" type="presParOf" srcId="{6C6778E9-9F73-4EA7-92C5-6D24C86BECF0}" destId="{FE029F25-2579-4AD5-96B3-65B0BCE91267}" srcOrd="4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307CD-BABD-4C38-A998-FEB9B0FEBE69}">
      <dsp:nvSpPr>
        <dsp:cNvPr id="0" name=""/>
        <dsp:cNvSpPr/>
      </dsp:nvSpPr>
      <dsp:spPr>
        <a:xfrm rot="4396374">
          <a:off x="1582578" y="1023901"/>
          <a:ext cx="4441844" cy="3097632"/>
        </a:xfrm>
        <a:prstGeom prst="swooshArrow">
          <a:avLst>
            <a:gd name="adj1" fmla="val 16310"/>
            <a:gd name="adj2" fmla="val 313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52167D-34EA-4DCF-BC53-85700F946C38}">
      <dsp:nvSpPr>
        <dsp:cNvPr id="0" name=""/>
        <dsp:cNvSpPr/>
      </dsp:nvSpPr>
      <dsp:spPr>
        <a:xfrm>
          <a:off x="3935327" y="1997972"/>
          <a:ext cx="112170" cy="11217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A570A5-ADE9-4E25-8D9C-E89D60182059}">
      <dsp:nvSpPr>
        <dsp:cNvPr id="0" name=""/>
        <dsp:cNvSpPr/>
      </dsp:nvSpPr>
      <dsp:spPr>
        <a:xfrm>
          <a:off x="1284810" y="0"/>
          <a:ext cx="2094192" cy="82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b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latin typeface="Bookman Old Style" pitchFamily="18" charset="0"/>
            </a:rPr>
            <a:t>částice</a:t>
          </a:r>
          <a:endParaRPr lang="cs-CZ" sz="3900" b="1" kern="1200" dirty="0">
            <a:latin typeface="Bookman Old Style" pitchFamily="18" charset="0"/>
          </a:endParaRPr>
        </a:p>
      </dsp:txBody>
      <dsp:txXfrm>
        <a:off x="1284810" y="0"/>
        <a:ext cx="2094192" cy="823269"/>
      </dsp:txXfrm>
    </dsp:sp>
    <dsp:sp modelId="{0890BA57-FA5F-4A72-BE5A-0063A83D4ADA}">
      <dsp:nvSpPr>
        <dsp:cNvPr id="0" name=""/>
        <dsp:cNvSpPr/>
      </dsp:nvSpPr>
      <dsp:spPr>
        <a:xfrm>
          <a:off x="4454398" y="1642422"/>
          <a:ext cx="2490390" cy="82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smtClean="0">
              <a:latin typeface="Bookman Old Style" pitchFamily="18" charset="0"/>
            </a:rPr>
            <a:t>molekuly</a:t>
          </a:r>
          <a:endParaRPr lang="cs-CZ" sz="3900" b="1" kern="1200" dirty="0">
            <a:latin typeface="Bookman Old Style" pitchFamily="18" charset="0"/>
          </a:endParaRPr>
        </a:p>
      </dsp:txBody>
      <dsp:txXfrm>
        <a:off x="4454398" y="1642422"/>
        <a:ext cx="2490390" cy="823269"/>
      </dsp:txXfrm>
    </dsp:sp>
    <dsp:sp modelId="{FE029F25-2579-4AD5-96B3-65B0BCE91267}">
      <dsp:nvSpPr>
        <dsp:cNvPr id="0" name=""/>
        <dsp:cNvSpPr/>
      </dsp:nvSpPr>
      <dsp:spPr>
        <a:xfrm>
          <a:off x="5399610" y="4207566"/>
          <a:ext cx="2829989" cy="82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smtClean="0">
              <a:latin typeface="Bookman Old Style" pitchFamily="18" charset="0"/>
            </a:rPr>
            <a:t>atomy</a:t>
          </a:r>
          <a:endParaRPr lang="cs-CZ" sz="3900" b="1" kern="1200" dirty="0">
            <a:latin typeface="Bookman Old Style" pitchFamily="18" charset="0"/>
          </a:endParaRPr>
        </a:p>
      </dsp:txBody>
      <dsp:txXfrm>
        <a:off x="5399610" y="4207566"/>
        <a:ext cx="2829989" cy="823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AB9B84-2DB5-4E04-87A5-88C1029F9272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AA3297-F770-4552-81C0-90E48EB407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661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6519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715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9503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9563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5622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2089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9036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0104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3343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5124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403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9DA126E-6A1D-46D7-97E9-244CCD929DE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7611059-59C5-4707-BC9C-C7C75F1F41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340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VY_32_INOVACE_14_01_ Elektrické vlastnosti látek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Interaktivní</a:t>
            </a:r>
            <a:r>
              <a:rPr lang="cs-CZ" sz="2800" b="1" dirty="0" smtClean="0"/>
              <a:t>  p</a:t>
            </a:r>
            <a:r>
              <a:rPr lang="cs-CZ" sz="2800" dirty="0" smtClean="0"/>
              <a:t>rezentace pro  6. ročník. K výkladu a osvojení znalostí elektrických vlastností látek.</a:t>
            </a:r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64315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196752"/>
            <a:ext cx="5723468" cy="324036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Elektrické vlastnosti látek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338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377712"/>
              </p:ext>
            </p:extLst>
          </p:nvPr>
        </p:nvGraphicFramePr>
        <p:xfrm>
          <a:off x="457200" y="980728"/>
          <a:ext cx="8229600" cy="51454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96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80307CD-BABD-4C38-A998-FEB9B0FEB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6">
                                            <p:graphicEl>
                                              <a:dgm id="{F80307CD-BABD-4C38-A998-FEB9B0FEBE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EA570A5-ADE9-4E25-8D9C-E89D60182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3000"/>
                                        <p:tgtEl>
                                          <p:spTgt spid="6">
                                            <p:graphicEl>
                                              <a:dgm id="{CEA570A5-ADE9-4E25-8D9C-E89D601820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890BA57-FA5F-4A72-BE5A-0063A83D4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3000"/>
                                        <p:tgtEl>
                                          <p:spTgt spid="6">
                                            <p:graphicEl>
                                              <a:dgm id="{0890BA57-FA5F-4A72-BE5A-0063A83D4A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B52167D-34EA-4DCF-BC53-85700F946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0"/>
                                        <p:tgtEl>
                                          <p:spTgt spid="6">
                                            <p:graphicEl>
                                              <a:dgm id="{4B52167D-34EA-4DCF-BC53-85700F946C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E029F25-2579-4AD5-96B3-65B0BCE9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3000"/>
                                        <p:tgtEl>
                                          <p:spTgt spid="6">
                                            <p:graphicEl>
                                              <a:dgm id="{FE029F25-2579-4AD5-96B3-65B0BCE912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Atom: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260588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 řeckého slova </a:t>
            </a:r>
            <a:r>
              <a:rPr lang="cs-CZ" sz="3600" i="1" dirty="0" smtClean="0"/>
              <a:t>nedělitelný</a:t>
            </a:r>
            <a:r>
              <a:rPr lang="cs-CZ" sz="3600" dirty="0" smtClean="0"/>
              <a:t> = nejmenší částice hmoty</a:t>
            </a:r>
          </a:p>
          <a:p>
            <a:r>
              <a:rPr lang="cs-CZ" sz="3600" dirty="0" smtClean="0"/>
              <a:t>V 19. století objev menších částic uvnitř atomu</a:t>
            </a:r>
            <a:endParaRPr lang="cs-CZ" sz="3600" dirty="0"/>
          </a:p>
        </p:txBody>
      </p:sp>
      <p:sp>
        <p:nvSpPr>
          <p:cNvPr id="4" name="Šipka dolů 3"/>
          <p:cNvSpPr/>
          <p:nvPr/>
        </p:nvSpPr>
        <p:spPr>
          <a:xfrm>
            <a:off x="3995936" y="5013176"/>
            <a:ext cx="648072" cy="1368152"/>
          </a:xfrm>
          <a:prstGeom prst="downArrow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46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5" y="524295"/>
            <a:ext cx="6965245" cy="1202485"/>
          </a:xfrm>
        </p:spPr>
        <p:txBody>
          <a:bodyPr/>
          <a:lstStyle/>
          <a:p>
            <a:pPr algn="l"/>
            <a:r>
              <a:rPr lang="cs-CZ" dirty="0">
                <a:latin typeface="Times New Roman" pitchFamily="18" charset="0"/>
              </a:rPr>
              <a:t>Model atomu</a:t>
            </a:r>
          </a:p>
        </p:txBody>
      </p:sp>
      <p:grpSp>
        <p:nvGrpSpPr>
          <p:cNvPr id="3128" name="Group 56"/>
          <p:cNvGrpSpPr>
            <a:grpSpLocks/>
          </p:cNvGrpSpPr>
          <p:nvPr/>
        </p:nvGrpSpPr>
        <p:grpSpPr bwMode="auto">
          <a:xfrm>
            <a:off x="2124075" y="2133600"/>
            <a:ext cx="4033838" cy="4033838"/>
            <a:chOff x="1338" y="1344"/>
            <a:chExt cx="2541" cy="2541"/>
          </a:xfrm>
        </p:grpSpPr>
        <p:sp>
          <p:nvSpPr>
            <p:cNvPr id="3076" name="Oval 4"/>
            <p:cNvSpPr>
              <a:spLocks noChangeArrowheads="1"/>
            </p:cNvSpPr>
            <p:nvPr/>
          </p:nvSpPr>
          <p:spPr bwMode="auto">
            <a:xfrm>
              <a:off x="1338" y="1344"/>
              <a:ext cx="2541" cy="2541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B7C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77" name="Oval 5"/>
            <p:cNvSpPr>
              <a:spLocks noChangeArrowheads="1"/>
            </p:cNvSpPr>
            <p:nvPr/>
          </p:nvSpPr>
          <p:spPr bwMode="auto">
            <a:xfrm>
              <a:off x="1927" y="1888"/>
              <a:ext cx="1315" cy="1315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2ACAC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78" name="Oval 6"/>
            <p:cNvSpPr>
              <a:spLocks noChangeArrowheads="1"/>
            </p:cNvSpPr>
            <p:nvPr/>
          </p:nvSpPr>
          <p:spPr bwMode="auto">
            <a:xfrm>
              <a:off x="2336" y="2432"/>
              <a:ext cx="136" cy="136"/>
            </a:xfrm>
            <a:prstGeom prst="ellipse">
              <a:avLst/>
            </a:prstGeom>
            <a:solidFill>
              <a:srgbClr val="EF531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+</a:t>
              </a:r>
            </a:p>
          </p:txBody>
        </p:sp>
        <p:sp>
          <p:nvSpPr>
            <p:cNvPr id="3079" name="Oval 7"/>
            <p:cNvSpPr>
              <a:spLocks noChangeArrowheads="1"/>
            </p:cNvSpPr>
            <p:nvPr/>
          </p:nvSpPr>
          <p:spPr bwMode="auto">
            <a:xfrm>
              <a:off x="2653" y="2296"/>
              <a:ext cx="136" cy="136"/>
            </a:xfrm>
            <a:prstGeom prst="ellipse">
              <a:avLst/>
            </a:prstGeom>
            <a:solidFill>
              <a:srgbClr val="EF531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+</a:t>
              </a:r>
            </a:p>
          </p:txBody>
        </p:sp>
        <p:sp>
          <p:nvSpPr>
            <p:cNvPr id="3080" name="Oval 8"/>
            <p:cNvSpPr>
              <a:spLocks noChangeArrowheads="1"/>
            </p:cNvSpPr>
            <p:nvPr/>
          </p:nvSpPr>
          <p:spPr bwMode="auto">
            <a:xfrm>
              <a:off x="2154" y="2659"/>
              <a:ext cx="136" cy="136"/>
            </a:xfrm>
            <a:prstGeom prst="ellipse">
              <a:avLst/>
            </a:prstGeom>
            <a:solidFill>
              <a:srgbClr val="EF531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+</a:t>
              </a:r>
            </a:p>
          </p:txBody>
        </p:sp>
        <p:sp>
          <p:nvSpPr>
            <p:cNvPr id="3081" name="Oval 9"/>
            <p:cNvSpPr>
              <a:spLocks noChangeArrowheads="1"/>
            </p:cNvSpPr>
            <p:nvPr/>
          </p:nvSpPr>
          <p:spPr bwMode="auto">
            <a:xfrm>
              <a:off x="2880" y="2704"/>
              <a:ext cx="136" cy="136"/>
            </a:xfrm>
            <a:prstGeom prst="ellipse">
              <a:avLst/>
            </a:prstGeom>
            <a:solidFill>
              <a:srgbClr val="EF531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+</a:t>
              </a:r>
            </a:p>
          </p:txBody>
        </p:sp>
        <p:sp>
          <p:nvSpPr>
            <p:cNvPr id="3082" name="Oval 10"/>
            <p:cNvSpPr>
              <a:spLocks noChangeArrowheads="1"/>
            </p:cNvSpPr>
            <p:nvPr/>
          </p:nvSpPr>
          <p:spPr bwMode="auto">
            <a:xfrm>
              <a:off x="2381" y="2840"/>
              <a:ext cx="136" cy="136"/>
            </a:xfrm>
            <a:prstGeom prst="ellipse">
              <a:avLst/>
            </a:prstGeom>
            <a:solidFill>
              <a:srgbClr val="EF531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+</a:t>
              </a:r>
            </a:p>
          </p:txBody>
        </p:sp>
        <p:sp>
          <p:nvSpPr>
            <p:cNvPr id="3083" name="Oval 11"/>
            <p:cNvSpPr>
              <a:spLocks noChangeArrowheads="1"/>
            </p:cNvSpPr>
            <p:nvPr/>
          </p:nvSpPr>
          <p:spPr bwMode="auto">
            <a:xfrm>
              <a:off x="2336" y="2115"/>
              <a:ext cx="136" cy="136"/>
            </a:xfrm>
            <a:prstGeom prst="ellipse">
              <a:avLst/>
            </a:prstGeom>
            <a:solidFill>
              <a:srgbClr val="EF531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+</a:t>
              </a:r>
            </a:p>
          </p:txBody>
        </p:sp>
        <p:sp>
          <p:nvSpPr>
            <p:cNvPr id="3084" name="Oval 12"/>
            <p:cNvSpPr>
              <a:spLocks noChangeArrowheads="1"/>
            </p:cNvSpPr>
            <p:nvPr/>
          </p:nvSpPr>
          <p:spPr bwMode="auto">
            <a:xfrm>
              <a:off x="1474" y="2568"/>
              <a:ext cx="136" cy="136"/>
            </a:xfrm>
            <a:prstGeom prst="ellipse">
              <a:avLst/>
            </a:prstGeom>
            <a:solidFill>
              <a:srgbClr val="66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-</a:t>
              </a:r>
            </a:p>
          </p:txBody>
        </p:sp>
        <p:sp>
          <p:nvSpPr>
            <p:cNvPr id="3085" name="Oval 13"/>
            <p:cNvSpPr>
              <a:spLocks noChangeArrowheads="1"/>
            </p:cNvSpPr>
            <p:nvPr/>
          </p:nvSpPr>
          <p:spPr bwMode="auto">
            <a:xfrm>
              <a:off x="2653" y="1525"/>
              <a:ext cx="136" cy="136"/>
            </a:xfrm>
            <a:prstGeom prst="ellipse">
              <a:avLst/>
            </a:prstGeom>
            <a:solidFill>
              <a:srgbClr val="66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-</a:t>
              </a:r>
            </a:p>
          </p:txBody>
        </p:sp>
        <p:sp>
          <p:nvSpPr>
            <p:cNvPr id="3086" name="Oval 14"/>
            <p:cNvSpPr>
              <a:spLocks noChangeArrowheads="1"/>
            </p:cNvSpPr>
            <p:nvPr/>
          </p:nvSpPr>
          <p:spPr bwMode="auto">
            <a:xfrm>
              <a:off x="2744" y="3294"/>
              <a:ext cx="136" cy="136"/>
            </a:xfrm>
            <a:prstGeom prst="ellipse">
              <a:avLst/>
            </a:prstGeom>
            <a:solidFill>
              <a:srgbClr val="66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-</a:t>
              </a:r>
            </a:p>
          </p:txBody>
        </p:sp>
        <p:sp>
          <p:nvSpPr>
            <p:cNvPr id="3087" name="Oval 15"/>
            <p:cNvSpPr>
              <a:spLocks noChangeArrowheads="1"/>
            </p:cNvSpPr>
            <p:nvPr/>
          </p:nvSpPr>
          <p:spPr bwMode="auto">
            <a:xfrm>
              <a:off x="1837" y="2115"/>
              <a:ext cx="136" cy="136"/>
            </a:xfrm>
            <a:prstGeom prst="ellipse">
              <a:avLst/>
            </a:prstGeom>
            <a:solidFill>
              <a:srgbClr val="66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-</a:t>
              </a:r>
            </a:p>
          </p:txBody>
        </p:sp>
        <p:sp>
          <p:nvSpPr>
            <p:cNvPr id="3088" name="Oval 16"/>
            <p:cNvSpPr>
              <a:spLocks noChangeArrowheads="1"/>
            </p:cNvSpPr>
            <p:nvPr/>
          </p:nvSpPr>
          <p:spPr bwMode="auto">
            <a:xfrm>
              <a:off x="3515" y="2478"/>
              <a:ext cx="136" cy="136"/>
            </a:xfrm>
            <a:prstGeom prst="ellipse">
              <a:avLst/>
            </a:prstGeom>
            <a:solidFill>
              <a:srgbClr val="66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-</a:t>
              </a:r>
            </a:p>
          </p:txBody>
        </p:sp>
        <p:sp>
          <p:nvSpPr>
            <p:cNvPr id="3089" name="Oval 17"/>
            <p:cNvSpPr>
              <a:spLocks noChangeArrowheads="1"/>
            </p:cNvSpPr>
            <p:nvPr/>
          </p:nvSpPr>
          <p:spPr bwMode="auto">
            <a:xfrm>
              <a:off x="1973" y="3339"/>
              <a:ext cx="136" cy="136"/>
            </a:xfrm>
            <a:prstGeom prst="ellipse">
              <a:avLst/>
            </a:prstGeom>
            <a:solidFill>
              <a:srgbClr val="66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cs-CZ"/>
                <a:t>-</a:t>
              </a:r>
            </a:p>
          </p:txBody>
        </p:sp>
        <p:sp>
          <p:nvSpPr>
            <p:cNvPr id="3090" name="Oval 18"/>
            <p:cNvSpPr>
              <a:spLocks noChangeArrowheads="1"/>
            </p:cNvSpPr>
            <p:nvPr/>
          </p:nvSpPr>
          <p:spPr bwMode="auto">
            <a:xfrm>
              <a:off x="2971" y="2160"/>
              <a:ext cx="136" cy="136"/>
            </a:xfrm>
            <a:prstGeom prst="ellipse">
              <a:avLst/>
            </a:prstGeom>
            <a:solidFill>
              <a:srgbClr val="00B050"/>
            </a:solidFill>
            <a:ln w="9525">
              <a:solidFill>
                <a:srgbClr val="00B05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>
                <a:solidFill>
                  <a:srgbClr val="00B050"/>
                </a:solidFill>
              </a:endParaRPr>
            </a:p>
          </p:txBody>
        </p:sp>
        <p:sp>
          <p:nvSpPr>
            <p:cNvPr id="3091" name="Oval 19"/>
            <p:cNvSpPr>
              <a:spLocks noChangeArrowheads="1"/>
            </p:cNvSpPr>
            <p:nvPr/>
          </p:nvSpPr>
          <p:spPr bwMode="auto">
            <a:xfrm>
              <a:off x="2835" y="2478"/>
              <a:ext cx="136" cy="136"/>
            </a:xfrm>
            <a:prstGeom prst="ellipse">
              <a:avLst/>
            </a:prstGeom>
            <a:solidFill>
              <a:srgbClr val="00B050"/>
            </a:solidFill>
            <a:ln w="9525">
              <a:solidFill>
                <a:srgbClr val="00B05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>
                <a:solidFill>
                  <a:srgbClr val="00B050"/>
                </a:solidFill>
              </a:endParaRPr>
            </a:p>
          </p:txBody>
        </p:sp>
        <p:sp>
          <p:nvSpPr>
            <p:cNvPr id="3092" name="Oval 20"/>
            <p:cNvSpPr>
              <a:spLocks noChangeArrowheads="1"/>
            </p:cNvSpPr>
            <p:nvPr/>
          </p:nvSpPr>
          <p:spPr bwMode="auto">
            <a:xfrm>
              <a:off x="2608" y="2024"/>
              <a:ext cx="136" cy="136"/>
            </a:xfrm>
            <a:prstGeom prst="ellipse">
              <a:avLst/>
            </a:prstGeom>
            <a:solidFill>
              <a:srgbClr val="00B050"/>
            </a:solidFill>
            <a:ln w="9525">
              <a:solidFill>
                <a:srgbClr val="00B05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>
                <a:solidFill>
                  <a:srgbClr val="00B050"/>
                </a:solidFill>
              </a:endParaRPr>
            </a:p>
          </p:txBody>
        </p:sp>
        <p:sp>
          <p:nvSpPr>
            <p:cNvPr id="3093" name="Oval 21"/>
            <p:cNvSpPr>
              <a:spLocks noChangeArrowheads="1"/>
            </p:cNvSpPr>
            <p:nvPr/>
          </p:nvSpPr>
          <p:spPr bwMode="auto">
            <a:xfrm>
              <a:off x="2064" y="2432"/>
              <a:ext cx="136" cy="136"/>
            </a:xfrm>
            <a:prstGeom prst="ellipse">
              <a:avLst/>
            </a:prstGeom>
            <a:solidFill>
              <a:srgbClr val="00B050"/>
            </a:solidFill>
            <a:ln w="9525">
              <a:solidFill>
                <a:srgbClr val="00B05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>
                <a:solidFill>
                  <a:srgbClr val="00B050"/>
                </a:solidFill>
              </a:endParaRPr>
            </a:p>
          </p:txBody>
        </p:sp>
        <p:sp>
          <p:nvSpPr>
            <p:cNvPr id="3094" name="Oval 22"/>
            <p:cNvSpPr>
              <a:spLocks noChangeArrowheads="1"/>
            </p:cNvSpPr>
            <p:nvPr/>
          </p:nvSpPr>
          <p:spPr bwMode="auto">
            <a:xfrm>
              <a:off x="2608" y="2568"/>
              <a:ext cx="136" cy="136"/>
            </a:xfrm>
            <a:prstGeom prst="ellipse">
              <a:avLst/>
            </a:prstGeom>
            <a:solidFill>
              <a:srgbClr val="00B050"/>
            </a:solidFill>
            <a:ln w="9525">
              <a:solidFill>
                <a:srgbClr val="00B05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>
                <a:solidFill>
                  <a:srgbClr val="00B050"/>
                </a:solidFill>
              </a:endParaRPr>
            </a:p>
          </p:txBody>
        </p:sp>
        <p:sp>
          <p:nvSpPr>
            <p:cNvPr id="3095" name="Oval 23"/>
            <p:cNvSpPr>
              <a:spLocks noChangeArrowheads="1"/>
            </p:cNvSpPr>
            <p:nvPr/>
          </p:nvSpPr>
          <p:spPr bwMode="auto">
            <a:xfrm>
              <a:off x="2699" y="2976"/>
              <a:ext cx="136" cy="136"/>
            </a:xfrm>
            <a:prstGeom prst="ellipse">
              <a:avLst/>
            </a:prstGeom>
            <a:solidFill>
              <a:srgbClr val="00B050"/>
            </a:solidFill>
            <a:ln w="9525">
              <a:solidFill>
                <a:srgbClr val="00B05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>
                <a:solidFill>
                  <a:srgbClr val="00B050"/>
                </a:solidFill>
              </a:endParaRPr>
            </a:p>
          </p:txBody>
        </p:sp>
      </p:grpSp>
      <p:sp>
        <p:nvSpPr>
          <p:cNvPr id="3097" name="Line 25"/>
          <p:cNvSpPr>
            <a:spLocks noChangeShapeType="1"/>
          </p:cNvSpPr>
          <p:nvPr/>
        </p:nvSpPr>
        <p:spPr bwMode="auto">
          <a:xfrm flipH="1">
            <a:off x="4500563" y="1125538"/>
            <a:ext cx="1439862" cy="2303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98" name="Text Box 26"/>
          <p:cNvSpPr txBox="1">
            <a:spLocks noChangeArrowheads="1"/>
          </p:cNvSpPr>
          <p:nvPr/>
        </p:nvSpPr>
        <p:spPr bwMode="auto">
          <a:xfrm>
            <a:off x="6084888" y="981075"/>
            <a:ext cx="23034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latin typeface="Times New Roman" pitchFamily="18" charset="0"/>
              </a:rPr>
              <a:t>Atomové jádro</a:t>
            </a:r>
          </a:p>
        </p:txBody>
      </p:sp>
      <p:sp>
        <p:nvSpPr>
          <p:cNvPr id="3099" name="Line 27"/>
          <p:cNvSpPr>
            <a:spLocks noChangeShapeType="1"/>
          </p:cNvSpPr>
          <p:nvPr/>
        </p:nvSpPr>
        <p:spPr bwMode="auto">
          <a:xfrm flipH="1" flipV="1">
            <a:off x="5364163" y="5084763"/>
            <a:ext cx="2087562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00" name="Text Box 28"/>
          <p:cNvSpPr txBox="1">
            <a:spLocks noChangeArrowheads="1"/>
          </p:cNvSpPr>
          <p:nvPr/>
        </p:nvSpPr>
        <p:spPr bwMode="auto">
          <a:xfrm>
            <a:off x="6084888" y="5658669"/>
            <a:ext cx="2663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latin typeface="Times New Roman" pitchFamily="18" charset="0"/>
              </a:rPr>
              <a:t>Elektronový obal</a:t>
            </a:r>
          </a:p>
        </p:txBody>
      </p:sp>
      <p:sp>
        <p:nvSpPr>
          <p:cNvPr id="3101" name="Line 29"/>
          <p:cNvSpPr>
            <a:spLocks noChangeShapeType="1"/>
          </p:cNvSpPr>
          <p:nvPr/>
        </p:nvSpPr>
        <p:spPr bwMode="auto">
          <a:xfrm flipH="1">
            <a:off x="5651500" y="3500438"/>
            <a:ext cx="1728788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02" name="Text Box 30"/>
          <p:cNvSpPr txBox="1">
            <a:spLocks noChangeArrowheads="1"/>
          </p:cNvSpPr>
          <p:nvPr/>
        </p:nvSpPr>
        <p:spPr bwMode="auto">
          <a:xfrm>
            <a:off x="6234830" y="3152958"/>
            <a:ext cx="223202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6666CC"/>
                </a:solidFill>
                <a:latin typeface="Times New Roman" pitchFamily="18" charset="0"/>
              </a:rPr>
              <a:t>Elektron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6666CC"/>
                </a:solidFill>
                <a:latin typeface="Times New Roman" pitchFamily="18" charset="0"/>
              </a:rPr>
              <a:t>záporný náboj</a:t>
            </a:r>
            <a:r>
              <a:rPr lang="cs-CZ" sz="2400" b="1" dirty="0">
                <a:latin typeface="Times New Roman" pitchFamily="18" charset="0"/>
              </a:rPr>
              <a:t> </a:t>
            </a:r>
          </a:p>
        </p:txBody>
      </p:sp>
      <p:sp>
        <p:nvSpPr>
          <p:cNvPr id="3103" name="Line 31"/>
          <p:cNvSpPr>
            <a:spLocks noChangeShapeType="1"/>
          </p:cNvSpPr>
          <p:nvPr/>
        </p:nvSpPr>
        <p:spPr bwMode="auto">
          <a:xfrm>
            <a:off x="1547813" y="2276475"/>
            <a:ext cx="2232025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04" name="Text Box 32"/>
          <p:cNvSpPr txBox="1">
            <a:spLocks noChangeArrowheads="1"/>
          </p:cNvSpPr>
          <p:nvPr/>
        </p:nvSpPr>
        <p:spPr bwMode="auto">
          <a:xfrm>
            <a:off x="863601" y="1881656"/>
            <a:ext cx="2052637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EF5315"/>
                </a:solidFill>
                <a:latin typeface="Times New Roman" pitchFamily="18" charset="0"/>
              </a:rPr>
              <a:t>Proton</a:t>
            </a:r>
            <a:r>
              <a:rPr lang="cs-CZ" sz="2400" b="1" dirty="0">
                <a:latin typeface="Times New Roman" pitchFamily="18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EF5315"/>
                </a:solidFill>
                <a:latin typeface="Times New Roman" pitchFamily="18" charset="0"/>
              </a:rPr>
              <a:t>kladný náboj</a:t>
            </a:r>
          </a:p>
        </p:txBody>
      </p:sp>
      <p:sp>
        <p:nvSpPr>
          <p:cNvPr id="3105" name="Line 33"/>
          <p:cNvSpPr>
            <a:spLocks noChangeShapeType="1"/>
          </p:cNvSpPr>
          <p:nvPr/>
        </p:nvSpPr>
        <p:spPr bwMode="auto">
          <a:xfrm flipV="1">
            <a:off x="1403350" y="4005263"/>
            <a:ext cx="1944688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06" name="Text Box 34"/>
          <p:cNvSpPr txBox="1">
            <a:spLocks noChangeArrowheads="1"/>
          </p:cNvSpPr>
          <p:nvPr/>
        </p:nvSpPr>
        <p:spPr bwMode="auto">
          <a:xfrm>
            <a:off x="670201" y="4906169"/>
            <a:ext cx="201612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00B050"/>
                </a:solidFill>
                <a:latin typeface="Times New Roman" pitchFamily="18" charset="0"/>
              </a:rPr>
              <a:t>Neutron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00B050"/>
                </a:solidFill>
                <a:latin typeface="Times New Roman" pitchFamily="18" charset="0"/>
              </a:rPr>
              <a:t>bez náboje</a:t>
            </a:r>
          </a:p>
        </p:txBody>
      </p:sp>
    </p:spTree>
    <p:extLst>
      <p:ext uri="{BB962C8B-B14F-4D97-AF65-F5344CB8AC3E}">
        <p14:creationId xmlns:p14="http://schemas.microsoft.com/office/powerpoint/2010/main" val="338299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10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2" dur="10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8" dur="10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9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3" dur="10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9" dur="10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9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4" dur="1000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6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0" dur="10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9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5" dur="1000"/>
                                        <p:tgtEl>
                                          <p:spTgt spid="3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67" presetID="2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1" dur="10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9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6" dur="1000"/>
                                        <p:tgtEl>
                                          <p:spTgt spid="3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97" grpId="0" animBg="1"/>
      <p:bldP spid="3098" grpId="0"/>
      <p:bldP spid="3099" grpId="0" animBg="1"/>
      <p:bldP spid="3100" grpId="0"/>
      <p:bldP spid="3101" grpId="0" animBg="1"/>
      <p:bldP spid="3102" grpId="0"/>
      <p:bldP spid="3103" grpId="0" animBg="1"/>
      <p:bldP spid="3104" grpId="0"/>
      <p:bldP spid="3105" grpId="0" animBg="1"/>
      <p:bldP spid="310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7632848" cy="4166277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Stejný počet </a:t>
            </a:r>
            <a:r>
              <a:rPr lang="cs-CZ" sz="3600" dirty="0" smtClean="0"/>
              <a:t>protonů a elektronů = ELEKTRICKY </a:t>
            </a:r>
            <a:r>
              <a:rPr lang="cs-CZ" sz="3600" u="sng" dirty="0" smtClean="0"/>
              <a:t>NEUTRÁLNÍ</a:t>
            </a:r>
            <a:r>
              <a:rPr lang="cs-CZ" sz="3600" dirty="0" smtClean="0"/>
              <a:t> ČÁSTICE</a:t>
            </a:r>
          </a:p>
          <a:p>
            <a:r>
              <a:rPr lang="cs-CZ" sz="3600" u="sng" dirty="0" smtClean="0"/>
              <a:t>Více</a:t>
            </a:r>
            <a:r>
              <a:rPr lang="cs-CZ" sz="3600" dirty="0" smtClean="0"/>
              <a:t> protonů nebo elektronů = ELEKTRICKY </a:t>
            </a:r>
            <a:r>
              <a:rPr lang="cs-CZ" sz="3600" u="sng" dirty="0" smtClean="0"/>
              <a:t>NABITÁ</a:t>
            </a:r>
            <a:r>
              <a:rPr lang="cs-CZ" sz="3600" dirty="0" smtClean="0"/>
              <a:t> ČÁSTICE = </a:t>
            </a:r>
            <a:r>
              <a:rPr lang="cs-CZ" sz="3600" b="1" i="1" dirty="0" smtClean="0"/>
              <a:t>IONT</a:t>
            </a:r>
          </a:p>
          <a:p>
            <a:r>
              <a:rPr lang="cs-CZ" sz="3600" dirty="0" smtClean="0"/>
              <a:t>Iont vznikne např. </a:t>
            </a:r>
            <a:r>
              <a:rPr lang="cs-CZ" sz="3600" b="1" dirty="0" smtClean="0"/>
              <a:t>TŘENÍM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160086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poznají ze kterých částic jsou složeny atomy</a:t>
            </a:r>
          </a:p>
          <a:p>
            <a:r>
              <a:rPr lang="cs-CZ" dirty="0" smtClean="0"/>
              <a:t>Následně si žáci zakreslí a napíší poznatky do sešitu</a:t>
            </a:r>
          </a:p>
        </p:txBody>
      </p:sp>
    </p:spTree>
    <p:extLst>
      <p:ext uri="{BB962C8B-B14F-4D97-AF65-F5344CB8AC3E}">
        <p14:creationId xmlns:p14="http://schemas.microsoft.com/office/powerpoint/2010/main" val="378701280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6. ročník základní školy</a:t>
            </a:r>
            <a:r>
              <a:rPr lang="cs-CZ" sz="2400" dirty="0"/>
              <a:t> [učebnice]. dotisk 1. vydání. Praha: Prometheus, spol. s r. o., 2001. učebnice pro základní školy. ISBN 80-7196-121-3.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Citováno dne 20. 11. </a:t>
            </a:r>
            <a:r>
              <a:rPr lang="cs-CZ" sz="2400" smtClean="0"/>
              <a:t>2011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63394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38</TotalTime>
  <Words>201</Words>
  <Application>Microsoft Office PowerPoint</Application>
  <PresentationFormat>Předvádění na obrazovce (4:3)</PresentationFormat>
  <Paragraphs>43</Paragraphs>
  <Slides>8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Špendlík</vt:lpstr>
      <vt:lpstr>Motiv sady Office</vt:lpstr>
      <vt:lpstr>Název školy: ZŠ Klášterec nad Ohří, Krátká 676 Autor: Mgr. Zdeňka Horská Název materiálu: VY_32_INOVACE_14_01_ Elektrické vlastnosti látek Číslo projektu: CZ.1.07/1.4.00/21.1115  </vt:lpstr>
      <vt:lpstr>Elektrické vlastnosti látek</vt:lpstr>
      <vt:lpstr>Prezentace aplikace PowerPoint</vt:lpstr>
      <vt:lpstr>Atom:</vt:lpstr>
      <vt:lpstr>Model atomu</vt:lpstr>
      <vt:lpstr>Prezentace aplikace PowerPoint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Elektrické vlastnosti látek</dc:title>
  <dc:creator>Kabinet</dc:creator>
  <cp:lastModifiedBy>Kabinet</cp:lastModifiedBy>
  <cp:revision>7</cp:revision>
  <dcterms:created xsi:type="dcterms:W3CDTF">2011-11-24T21:34:16Z</dcterms:created>
  <dcterms:modified xsi:type="dcterms:W3CDTF">2012-02-21T18:31:59Z</dcterms:modified>
</cp:coreProperties>
</file>