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60" r:id="rId3"/>
    <p:sldId id="261" r:id="rId4"/>
    <p:sldId id="257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289" r:id="rId4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NÁZEV:VY_52_INOVACE_33_Přírodopis </a:t>
          </a:r>
          <a:r>
            <a:rPr lang="cs-CZ" sz="2000" dirty="0" smtClean="0"/>
            <a:t>7.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</a:t>
          </a:r>
          <a:r>
            <a:rPr lang="cs-CZ" sz="2000" dirty="0" smtClean="0"/>
            <a:t>Benešov, příspěvková </a:t>
          </a:r>
          <a:r>
            <a:rPr lang="cs-CZ" sz="2000" dirty="0" err="1" smtClean="0"/>
            <a:t>organizece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Pyramida-rostlinné orgány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423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E08902-EF32-4FA4-B7F3-FC9E59910EA3}" type="presOf" srcId="{D8197B8C-B260-4A16-BDF4-0947B075E274}" destId="{25B08C86-7E15-44DC-BE7F-FFB55DD49D12}" srcOrd="0" destOrd="0" presId="urn:microsoft.com/office/officeart/2005/8/layout/target3"/>
    <dgm:cxn modelId="{AB850DA2-BD1D-4F5E-822D-7CF32832B1E1}" type="presOf" srcId="{D1B46980-6531-4606-95E6-44980827E919}" destId="{6140AFEC-043D-4C43-A2F9-D0F5331DF3A3}" srcOrd="0" destOrd="0" presId="urn:microsoft.com/office/officeart/2005/8/layout/target3"/>
    <dgm:cxn modelId="{039D1111-F785-4CBE-ACC2-23BA2CFBAAC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1A80506-6806-487F-A0A8-9851A8BB42D8}" type="presOf" srcId="{B651F6E3-6281-48DB-9319-2AEAFDAE7572}" destId="{6BB5E863-4638-4E1D-BFDE-399D028AC4ED}" srcOrd="1" destOrd="0" presId="urn:microsoft.com/office/officeart/2005/8/layout/target3"/>
    <dgm:cxn modelId="{92EEB371-04D8-4D55-93EF-459FC47C34F2}" type="presOf" srcId="{4C35D32F-0EAB-4CD7-82EE-45574DC2A586}" destId="{890E4F0B-2866-4A3F-A3C7-2A14B1797930}" srcOrd="1" destOrd="0" presId="urn:microsoft.com/office/officeart/2005/8/layout/target3"/>
    <dgm:cxn modelId="{38D0FDC4-1C3F-4063-9BA5-13A7127879C0}" type="presOf" srcId="{D1D4F407-5343-4D3F-B5B9-D407B03CAEB4}" destId="{D005CE8C-CC26-4C3E-AC11-E15060ECD759}" srcOrd="0" destOrd="0" presId="urn:microsoft.com/office/officeart/2005/8/layout/target3"/>
    <dgm:cxn modelId="{40F020E5-5DB6-4AB6-B8BE-139E85552892}" type="presOf" srcId="{B651F6E3-6281-48DB-9319-2AEAFDAE7572}" destId="{619D679B-A015-4ECF-8348-D1034C574F40}" srcOrd="0" destOrd="0" presId="urn:microsoft.com/office/officeart/2005/8/layout/target3"/>
    <dgm:cxn modelId="{802B6BB7-766F-427B-A3BA-8AA656F26C3B}" type="presOf" srcId="{4C35D32F-0EAB-4CD7-82EE-45574DC2A586}" destId="{8BEBB6EC-1DAA-4CAC-8A25-BC0FCBD5DBD5}" srcOrd="0" destOrd="0" presId="urn:microsoft.com/office/officeart/2005/8/layout/target3"/>
    <dgm:cxn modelId="{F9A34D7F-0B08-414F-85FE-03D19B223865}" type="presOf" srcId="{757F3AB3-0718-4624-B441-E567A8F0AB56}" destId="{333A1088-737F-45CB-B68E-254E46348037}" srcOrd="0" destOrd="0" presId="urn:microsoft.com/office/officeart/2005/8/layout/target3"/>
    <dgm:cxn modelId="{DA465FDE-2C5A-44E7-AB99-4293DEB4409A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3EF2BD7-7694-4038-A9BC-DE784FAF29F8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75FCC1A-9B16-4088-B647-84138CB8768A}" type="presParOf" srcId="{333A1088-737F-45CB-B68E-254E46348037}" destId="{F5ABB229-8D3B-4694-996A-96F23CF14429}" srcOrd="0" destOrd="0" presId="urn:microsoft.com/office/officeart/2005/8/layout/target3"/>
    <dgm:cxn modelId="{D096AA43-91A2-4429-A94D-30F80FA3D128}" type="presParOf" srcId="{333A1088-737F-45CB-B68E-254E46348037}" destId="{F41139FD-01EE-4571-8B17-4FB00FC51163}" srcOrd="1" destOrd="0" presId="urn:microsoft.com/office/officeart/2005/8/layout/target3"/>
    <dgm:cxn modelId="{7BDF39DC-BCB5-47D9-8072-D11C595D1DEE}" type="presParOf" srcId="{333A1088-737F-45CB-B68E-254E46348037}" destId="{D005CE8C-CC26-4C3E-AC11-E15060ECD759}" srcOrd="2" destOrd="0" presId="urn:microsoft.com/office/officeart/2005/8/layout/target3"/>
    <dgm:cxn modelId="{616FB9E4-4446-436D-AB00-C7E98A07E5C3}" type="presParOf" srcId="{333A1088-737F-45CB-B68E-254E46348037}" destId="{2C702D82-9B77-49B7-9568-BB8EB47C3372}" srcOrd="3" destOrd="0" presId="urn:microsoft.com/office/officeart/2005/8/layout/target3"/>
    <dgm:cxn modelId="{1A56BA39-2F09-415E-8C08-5532E8171254}" type="presParOf" srcId="{333A1088-737F-45CB-B68E-254E46348037}" destId="{A52A0455-90FF-4808-ABD0-F02540D31D5A}" srcOrd="4" destOrd="0" presId="urn:microsoft.com/office/officeart/2005/8/layout/target3"/>
    <dgm:cxn modelId="{E1074519-541D-4C67-A1D7-2F0591DC9AB3}" type="presParOf" srcId="{333A1088-737F-45CB-B68E-254E46348037}" destId="{6140AFEC-043D-4C43-A2F9-D0F5331DF3A3}" srcOrd="5" destOrd="0" presId="urn:microsoft.com/office/officeart/2005/8/layout/target3"/>
    <dgm:cxn modelId="{9A5DBFCD-B1D3-4400-84EA-EE45C3607C3D}" type="presParOf" srcId="{333A1088-737F-45CB-B68E-254E46348037}" destId="{9358AC05-5D7D-4327-9F80-1AD486AEA664}" srcOrd="6" destOrd="0" presId="urn:microsoft.com/office/officeart/2005/8/layout/target3"/>
    <dgm:cxn modelId="{2BF90297-C2AB-4922-867E-CCE0334C4C05}" type="presParOf" srcId="{333A1088-737F-45CB-B68E-254E46348037}" destId="{313FC574-E1CD-4FB4-B054-0B805CE0447D}" srcOrd="7" destOrd="0" presId="urn:microsoft.com/office/officeart/2005/8/layout/target3"/>
    <dgm:cxn modelId="{FFC155B1-7B8F-44D2-82AA-905651B569BE}" type="presParOf" srcId="{333A1088-737F-45CB-B68E-254E46348037}" destId="{619D679B-A015-4ECF-8348-D1034C574F40}" srcOrd="8" destOrd="0" presId="urn:microsoft.com/office/officeart/2005/8/layout/target3"/>
    <dgm:cxn modelId="{103AFD08-810C-4D46-8771-AEBC9181CA72}" type="presParOf" srcId="{333A1088-737F-45CB-B68E-254E46348037}" destId="{322283A8-4A27-4CDA-BAE3-F381106A9174}" srcOrd="9" destOrd="0" presId="urn:microsoft.com/office/officeart/2005/8/layout/target3"/>
    <dgm:cxn modelId="{91EF28E7-0A84-497E-B550-6B60B9804C9B}" type="presParOf" srcId="{333A1088-737F-45CB-B68E-254E46348037}" destId="{FFC9F71D-1B4F-4AD9-A4A6-86ADEFC8AF5C}" srcOrd="10" destOrd="0" presId="urn:microsoft.com/office/officeart/2005/8/layout/target3"/>
    <dgm:cxn modelId="{7E0289F3-0778-4CB4-8EEB-5512CB416CF6}" type="presParOf" srcId="{333A1088-737F-45CB-B68E-254E46348037}" destId="{25B08C86-7E15-44DC-BE7F-FFB55DD49D12}" srcOrd="11" destOrd="0" presId="urn:microsoft.com/office/officeart/2005/8/layout/target3"/>
    <dgm:cxn modelId="{55C861BC-D7C3-475A-AC31-0D850ACCA8B5}" type="presParOf" srcId="{333A1088-737F-45CB-B68E-254E46348037}" destId="{76644BE8-9D7C-4C09-B250-3D10AF48CBB7}" srcOrd="12" destOrd="0" presId="urn:microsoft.com/office/officeart/2005/8/layout/target3"/>
    <dgm:cxn modelId="{33AFA10E-2F10-4485-9C4E-98AB21E43F14}" type="presParOf" srcId="{333A1088-737F-45CB-B68E-254E46348037}" destId="{EE85B701-7295-41C0-BA7A-34D3756A2AE6}" srcOrd="13" destOrd="0" presId="urn:microsoft.com/office/officeart/2005/8/layout/target3"/>
    <dgm:cxn modelId="{04E4CC9A-62AD-4EBA-8113-2AF4A4E4365B}" type="presParOf" srcId="{333A1088-737F-45CB-B68E-254E46348037}" destId="{8BEBB6EC-1DAA-4CAC-8A25-BC0FCBD5DBD5}" srcOrd="14" destOrd="0" presId="urn:microsoft.com/office/officeart/2005/8/layout/target3"/>
    <dgm:cxn modelId="{6AD11CC8-3829-470D-B7D3-1B46C57B3A15}" type="presParOf" srcId="{333A1088-737F-45CB-B68E-254E46348037}" destId="{AED2198E-93D5-4001-81B4-73124B309672}" srcOrd="15" destOrd="0" presId="urn:microsoft.com/office/officeart/2005/8/layout/target3"/>
    <dgm:cxn modelId="{7EA23E06-E6F9-4803-B381-55ED8774420A}" type="presParOf" srcId="{333A1088-737F-45CB-B68E-254E46348037}" destId="{2BE915AB-18AA-4053-B92C-3BFC9ED204BB}" srcOrd="16" destOrd="0" presId="urn:microsoft.com/office/officeart/2005/8/layout/target3"/>
    <dgm:cxn modelId="{821BDF31-3AAD-4EC8-9F39-8D5ACEA45CFB}" type="presParOf" srcId="{333A1088-737F-45CB-B68E-254E46348037}" destId="{6BB5E863-4638-4E1D-BFDE-399D028AC4ED}" srcOrd="17" destOrd="0" presId="urn:microsoft.com/office/officeart/2005/8/layout/target3"/>
    <dgm:cxn modelId="{907AC663-76F6-4BB5-A88F-8131EF58EC31}" type="presParOf" srcId="{333A1088-737F-45CB-B68E-254E46348037}" destId="{5A5FFA88-C948-4069-8E93-59FA12366E83}" srcOrd="18" destOrd="0" presId="urn:microsoft.com/office/officeart/2005/8/layout/target3"/>
    <dgm:cxn modelId="{0A294509-EA6E-45E9-B967-DB69B06BEAD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</a:t>
          </a:r>
          <a:r>
            <a:rPr lang="cs-CZ" sz="2000" kern="1200" dirty="0" smtClean="0"/>
            <a:t>Benešov, příspěvková </a:t>
          </a:r>
          <a:r>
            <a:rPr lang="cs-CZ" sz="2000" kern="1200" dirty="0" err="1" smtClean="0"/>
            <a:t>organizece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46368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NÁZEV:VY_52_INOVACE_33_Přírodopis </a:t>
          </a:r>
          <a:r>
            <a:rPr lang="cs-CZ" sz="2000" kern="1200" dirty="0" smtClean="0"/>
            <a:t>7. ročník </a:t>
          </a:r>
          <a:endParaRPr lang="cs-CZ" sz="2000" kern="1200" dirty="0"/>
        </a:p>
      </dsp:txBody>
      <dsp:txXfrm>
        <a:off x="1246368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Pyramida-rostlinné orgány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AFA3A-62FB-4354-9F88-0C9C062CA947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F9AAE-2765-4A89-AD74-600972324E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579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F9AAE-2765-4A89-AD74-600972324EC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27A15-3E98-4CF1-909F-4155FCC2F1A9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F1138-66F3-4F59-9882-C430388F5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7.xml"/><Relationship Id="rId18" Type="http://schemas.openxmlformats.org/officeDocument/2006/relationships/slide" Target="slide21.xml"/><Relationship Id="rId26" Type="http://schemas.openxmlformats.org/officeDocument/2006/relationships/slide" Target="slide25.xml"/><Relationship Id="rId39" Type="http://schemas.openxmlformats.org/officeDocument/2006/relationships/slide" Target="slide41.xml"/><Relationship Id="rId3" Type="http://schemas.openxmlformats.org/officeDocument/2006/relationships/slide" Target="slide6.xml"/><Relationship Id="rId21" Type="http://schemas.openxmlformats.org/officeDocument/2006/relationships/slide" Target="slide16.xml"/><Relationship Id="rId34" Type="http://schemas.openxmlformats.org/officeDocument/2006/relationships/slide" Target="slide36.xml"/><Relationship Id="rId7" Type="http://schemas.openxmlformats.org/officeDocument/2006/relationships/slide" Target="slide10.xml"/><Relationship Id="rId12" Type="http://schemas.openxmlformats.org/officeDocument/2006/relationships/slide" Target="slide11.xml"/><Relationship Id="rId17" Type="http://schemas.openxmlformats.org/officeDocument/2006/relationships/slide" Target="slide22.xml"/><Relationship Id="rId25" Type="http://schemas.openxmlformats.org/officeDocument/2006/relationships/slide" Target="slide20.xml"/><Relationship Id="rId33" Type="http://schemas.openxmlformats.org/officeDocument/2006/relationships/slide" Target="slide35.xml"/><Relationship Id="rId38" Type="http://schemas.openxmlformats.org/officeDocument/2006/relationships/slide" Target="slide40.xml"/><Relationship Id="rId2" Type="http://schemas.openxmlformats.org/officeDocument/2006/relationships/notesSlide" Target="../notesSlides/notesSlide1.xml"/><Relationship Id="rId16" Type="http://schemas.openxmlformats.org/officeDocument/2006/relationships/slide" Target="slide23.xml"/><Relationship Id="rId20" Type="http://schemas.openxmlformats.org/officeDocument/2006/relationships/slide" Target="slide19.xml"/><Relationship Id="rId29" Type="http://schemas.openxmlformats.org/officeDocument/2006/relationships/slide" Target="slide2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24" Type="http://schemas.openxmlformats.org/officeDocument/2006/relationships/slide" Target="slide26.xml"/><Relationship Id="rId32" Type="http://schemas.openxmlformats.org/officeDocument/2006/relationships/slide" Target="slide34.xml"/><Relationship Id="rId37" Type="http://schemas.openxmlformats.org/officeDocument/2006/relationships/slide" Target="slide39.xml"/><Relationship Id="rId40" Type="http://schemas.openxmlformats.org/officeDocument/2006/relationships/slide" Target="slide42.xml"/><Relationship Id="rId5" Type="http://schemas.openxmlformats.org/officeDocument/2006/relationships/slide" Target="slide7.xml"/><Relationship Id="rId15" Type="http://schemas.openxmlformats.org/officeDocument/2006/relationships/slide" Target="slide24.xml"/><Relationship Id="rId23" Type="http://schemas.openxmlformats.org/officeDocument/2006/relationships/slide" Target="slide30.xml"/><Relationship Id="rId28" Type="http://schemas.openxmlformats.org/officeDocument/2006/relationships/slide" Target="slide28.xml"/><Relationship Id="rId36" Type="http://schemas.openxmlformats.org/officeDocument/2006/relationships/slide" Target="slide38.xml"/><Relationship Id="rId10" Type="http://schemas.openxmlformats.org/officeDocument/2006/relationships/slide" Target="slide12.xml"/><Relationship Id="rId19" Type="http://schemas.openxmlformats.org/officeDocument/2006/relationships/slide" Target="slide15.xml"/><Relationship Id="rId31" Type="http://schemas.openxmlformats.org/officeDocument/2006/relationships/slide" Target="slide33.xml"/><Relationship Id="rId4" Type="http://schemas.openxmlformats.org/officeDocument/2006/relationships/slide" Target="slide5.xml"/><Relationship Id="rId9" Type="http://schemas.openxmlformats.org/officeDocument/2006/relationships/slide" Target="slide13.xml"/><Relationship Id="rId14" Type="http://schemas.openxmlformats.org/officeDocument/2006/relationships/slide" Target="slide18.xml"/><Relationship Id="rId22" Type="http://schemas.openxmlformats.org/officeDocument/2006/relationships/slide" Target="slide31.xml"/><Relationship Id="rId27" Type="http://schemas.openxmlformats.org/officeDocument/2006/relationships/slide" Target="slide29.xml"/><Relationship Id="rId30" Type="http://schemas.openxmlformats.org/officeDocument/2006/relationships/slide" Target="slide32.xml"/><Relationship Id="rId35" Type="http://schemas.openxmlformats.org/officeDocument/2006/relationships/slide" Target="slide3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179508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752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sz="3000" dirty="0" smtClean="0"/>
              <a:t>Hra Pyramida slouží k opakování učiva –</a:t>
            </a:r>
            <a:r>
              <a:rPr lang="cs-CZ" sz="2800" dirty="0" smtClean="0"/>
              <a:t>biologie člověka</a:t>
            </a:r>
            <a:endParaRPr lang="cs-CZ" sz="3000" dirty="0" smtClean="0"/>
          </a:p>
          <a:p>
            <a:r>
              <a:rPr lang="cs-CZ" sz="3000" dirty="0" smtClean="0"/>
              <a:t>Pravidla: Žáci se rozdělí do 2 skupin, každá skupina si vybírá otázky a snaží se propojit všechny strany pyramidy.</a:t>
            </a:r>
          </a:p>
          <a:p>
            <a:r>
              <a:rPr lang="cs-CZ" sz="3000" dirty="0" smtClean="0"/>
              <a:t>Po kliknutí na vybrané pole s číslem se zobrazí otázka, na kterou žáci odpoví. </a:t>
            </a:r>
            <a:r>
              <a:rPr lang="cs-CZ" sz="3000" dirty="0"/>
              <a:t>P</a:t>
            </a:r>
            <a:r>
              <a:rPr lang="cs-CZ" sz="3000" dirty="0" smtClean="0"/>
              <a:t>o odpovědi učitel klikne na políčko odpověď a zobrazí se správná odpověď na otázku. Na hrací pole s nabídkou otázek se učitel dostane kliknutím na šipku zpět.</a:t>
            </a:r>
          </a:p>
          <a:p>
            <a:r>
              <a:rPr lang="cs-CZ" sz="3000" dirty="0" smtClean="0"/>
              <a:t>Pokud žáci odpoví správně, zbarví učitel hrací pole kliknutím na pole s příslušným číslem otázky nalevo nebo napravo od pyramidy, podle barvy skupiny. </a:t>
            </a:r>
          </a:p>
          <a:p>
            <a:r>
              <a:rPr lang="cs-CZ" sz="3000" dirty="0" smtClean="0"/>
              <a:t>Pokud žáci odpoví špatně, učitel pole zbarví žlutě. Žluté pole si mohou žáci opět vybrat a učitel jim dá náhradní otázku. Náhradní otázky jsou pod pyramidou.</a:t>
            </a:r>
          </a:p>
          <a:p>
            <a:r>
              <a:rPr lang="cs-CZ" sz="3000" dirty="0" smtClean="0"/>
              <a:t>Vyhrává skupina, která jako první propojí všechny strany pyramidy.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/>
              <a:t>PYRAMIDA</a:t>
            </a:r>
            <a:endParaRPr lang="cs-CZ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Šestiúhelník 10">
            <a:hlinkClick r:id="rId3" action="ppaction://hlinksldjump"/>
          </p:cNvPr>
          <p:cNvSpPr/>
          <p:nvPr/>
        </p:nvSpPr>
        <p:spPr>
          <a:xfrm>
            <a:off x="4071934" y="185736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estiúhelník 3">
            <a:hlinkClick r:id="rId4" action="ppaction://hlinksldjump"/>
          </p:cNvPr>
          <p:cNvSpPr/>
          <p:nvPr/>
        </p:nvSpPr>
        <p:spPr>
          <a:xfrm>
            <a:off x="4429124" y="128586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>
            <a:hlinkClick r:id="" action="ppaction://noaction"/>
          </p:cNvPr>
          <p:cNvSpPr txBox="1"/>
          <p:nvPr/>
        </p:nvSpPr>
        <p:spPr>
          <a:xfrm>
            <a:off x="4071934" y="185736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 2</a:t>
            </a:r>
            <a:endParaRPr lang="cs-CZ" sz="2800" b="1" dirty="0"/>
          </a:p>
        </p:txBody>
      </p:sp>
      <p:sp>
        <p:nvSpPr>
          <p:cNvPr id="10" name="Šestiúhelník 9">
            <a:hlinkClick r:id="rId5" action="ppaction://hlinksldjump"/>
          </p:cNvPr>
          <p:cNvSpPr/>
          <p:nvPr/>
        </p:nvSpPr>
        <p:spPr>
          <a:xfrm>
            <a:off x="4786314" y="185736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estiúhelník 11">
            <a:hlinkClick r:id="rId6" action="ppaction://hlinksldjump"/>
          </p:cNvPr>
          <p:cNvSpPr/>
          <p:nvPr/>
        </p:nvSpPr>
        <p:spPr>
          <a:xfrm>
            <a:off x="4429124" y="2428868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estiúhelník 12">
            <a:hlinkClick r:id="rId7" action="ppaction://hlinksldjump"/>
          </p:cNvPr>
          <p:cNvSpPr/>
          <p:nvPr/>
        </p:nvSpPr>
        <p:spPr>
          <a:xfrm>
            <a:off x="5143504" y="2428868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estiúhelník 13">
            <a:hlinkClick r:id="rId8" action="ppaction://hlinksldjump"/>
          </p:cNvPr>
          <p:cNvSpPr/>
          <p:nvPr/>
        </p:nvSpPr>
        <p:spPr>
          <a:xfrm>
            <a:off x="3714744" y="2428868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estiúhelník 14">
            <a:hlinkClick r:id="rId9" action="ppaction://hlinksldjump"/>
          </p:cNvPr>
          <p:cNvSpPr/>
          <p:nvPr/>
        </p:nvSpPr>
        <p:spPr>
          <a:xfrm>
            <a:off x="4786314" y="3000372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estiúhelník 15">
            <a:hlinkClick r:id="rId10" action="ppaction://hlinksldjump"/>
          </p:cNvPr>
          <p:cNvSpPr/>
          <p:nvPr/>
        </p:nvSpPr>
        <p:spPr>
          <a:xfrm>
            <a:off x="4071934" y="3000372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estiúhelník 16">
            <a:hlinkClick r:id="rId11" action="ppaction://hlinksldjump"/>
          </p:cNvPr>
          <p:cNvSpPr/>
          <p:nvPr/>
        </p:nvSpPr>
        <p:spPr>
          <a:xfrm>
            <a:off x="5500694" y="3000372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estiúhelník 17">
            <a:hlinkClick r:id="rId12" action="ppaction://hlinksldjump"/>
          </p:cNvPr>
          <p:cNvSpPr/>
          <p:nvPr/>
        </p:nvSpPr>
        <p:spPr>
          <a:xfrm>
            <a:off x="3357554" y="3000372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estiúhelník 18">
            <a:hlinkClick r:id="rId13" action="ppaction://hlinksldjump"/>
          </p:cNvPr>
          <p:cNvSpPr/>
          <p:nvPr/>
        </p:nvSpPr>
        <p:spPr>
          <a:xfrm>
            <a:off x="4429124" y="3571876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estiúhelník 19">
            <a:hlinkClick r:id="rId14" action="ppaction://hlinksldjump"/>
          </p:cNvPr>
          <p:cNvSpPr/>
          <p:nvPr/>
        </p:nvSpPr>
        <p:spPr>
          <a:xfrm>
            <a:off x="5143504" y="3571876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estiúhelník 20">
            <a:hlinkClick r:id="rId15" action="ppaction://hlinksldjump"/>
          </p:cNvPr>
          <p:cNvSpPr/>
          <p:nvPr/>
        </p:nvSpPr>
        <p:spPr>
          <a:xfrm>
            <a:off x="550069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estiúhelník 21">
            <a:hlinkClick r:id="rId16" action="ppaction://hlinksldjump"/>
          </p:cNvPr>
          <p:cNvSpPr/>
          <p:nvPr/>
        </p:nvSpPr>
        <p:spPr>
          <a:xfrm>
            <a:off x="478631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estiúhelník 22">
            <a:hlinkClick r:id="rId17" action="ppaction://hlinksldjump"/>
          </p:cNvPr>
          <p:cNvSpPr/>
          <p:nvPr/>
        </p:nvSpPr>
        <p:spPr>
          <a:xfrm>
            <a:off x="407193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estiúhelník 23">
            <a:hlinkClick r:id="rId18" action="ppaction://hlinksldjump"/>
          </p:cNvPr>
          <p:cNvSpPr/>
          <p:nvPr/>
        </p:nvSpPr>
        <p:spPr>
          <a:xfrm>
            <a:off x="335755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estiúhelník 24">
            <a:hlinkClick r:id="rId19" action="ppaction://hlinksldjump"/>
          </p:cNvPr>
          <p:cNvSpPr/>
          <p:nvPr/>
        </p:nvSpPr>
        <p:spPr>
          <a:xfrm>
            <a:off x="3000364" y="3571876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estiúhelník 25">
            <a:hlinkClick r:id="rId20" action="ppaction://hlinksldjump"/>
          </p:cNvPr>
          <p:cNvSpPr/>
          <p:nvPr/>
        </p:nvSpPr>
        <p:spPr>
          <a:xfrm>
            <a:off x="5857884" y="3571876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estiúhelník 26">
            <a:hlinkClick r:id="rId21" action="ppaction://hlinksldjump"/>
          </p:cNvPr>
          <p:cNvSpPr/>
          <p:nvPr/>
        </p:nvSpPr>
        <p:spPr>
          <a:xfrm>
            <a:off x="3714744" y="3571876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estiúhelník 27">
            <a:hlinkClick r:id="rId22" action="ppaction://hlinksldjump"/>
          </p:cNvPr>
          <p:cNvSpPr/>
          <p:nvPr/>
        </p:nvSpPr>
        <p:spPr>
          <a:xfrm>
            <a:off x="585788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estiúhelník 28">
            <a:hlinkClick r:id="rId23" action="ppaction://hlinksldjump"/>
          </p:cNvPr>
          <p:cNvSpPr/>
          <p:nvPr/>
        </p:nvSpPr>
        <p:spPr>
          <a:xfrm>
            <a:off x="514350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estiúhelník 29">
            <a:hlinkClick r:id="rId24" action="ppaction://hlinksldjump"/>
          </p:cNvPr>
          <p:cNvSpPr/>
          <p:nvPr/>
        </p:nvSpPr>
        <p:spPr>
          <a:xfrm>
            <a:off x="228598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estiúhelník 30">
            <a:hlinkClick r:id="rId25" action="ppaction://hlinksldjump"/>
          </p:cNvPr>
          <p:cNvSpPr/>
          <p:nvPr/>
        </p:nvSpPr>
        <p:spPr>
          <a:xfrm>
            <a:off x="264317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estiúhelník 31">
            <a:hlinkClick r:id="rId26" action="ppaction://hlinksldjump"/>
          </p:cNvPr>
          <p:cNvSpPr/>
          <p:nvPr/>
        </p:nvSpPr>
        <p:spPr>
          <a:xfrm>
            <a:off x="6215074" y="4143380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estiúhelník 32">
            <a:hlinkClick r:id="rId27" action="ppaction://hlinksldjump"/>
          </p:cNvPr>
          <p:cNvSpPr/>
          <p:nvPr/>
        </p:nvSpPr>
        <p:spPr>
          <a:xfrm>
            <a:off x="442912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estiúhelník 33">
            <a:hlinkClick r:id="rId28" action="ppaction://hlinksldjump"/>
          </p:cNvPr>
          <p:cNvSpPr/>
          <p:nvPr/>
        </p:nvSpPr>
        <p:spPr>
          <a:xfrm>
            <a:off x="371474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estiúhelník 34">
            <a:hlinkClick r:id="rId29" action="ppaction://hlinksldjump"/>
          </p:cNvPr>
          <p:cNvSpPr/>
          <p:nvPr/>
        </p:nvSpPr>
        <p:spPr>
          <a:xfrm>
            <a:off x="300036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/>
          </a:p>
        </p:txBody>
      </p:sp>
      <p:sp>
        <p:nvSpPr>
          <p:cNvPr id="37" name="TextovéPole 36">
            <a:hlinkClick r:id="rId4" action="ppaction://hlinksldjump"/>
          </p:cNvPr>
          <p:cNvSpPr txBox="1"/>
          <p:nvPr/>
        </p:nvSpPr>
        <p:spPr>
          <a:xfrm flipH="1">
            <a:off x="4429124" y="1285861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1</a:t>
            </a:r>
            <a:endParaRPr lang="cs-CZ" sz="2800" b="1" dirty="0"/>
          </a:p>
        </p:txBody>
      </p:sp>
      <p:sp>
        <p:nvSpPr>
          <p:cNvPr id="36" name="Šestiúhelník 35">
            <a:hlinkClick r:id="rId30" action="ppaction://hlinksldjump"/>
          </p:cNvPr>
          <p:cNvSpPr/>
          <p:nvPr/>
        </p:nvSpPr>
        <p:spPr>
          <a:xfrm>
            <a:off x="6572264" y="4714884"/>
            <a:ext cx="612000" cy="612000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TextovéPole 37">
            <a:hlinkClick r:id="" action="ppaction://noaction"/>
          </p:cNvPr>
          <p:cNvSpPr txBox="1"/>
          <p:nvPr/>
        </p:nvSpPr>
        <p:spPr>
          <a:xfrm>
            <a:off x="5143504" y="242886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6</a:t>
            </a:r>
            <a:endParaRPr lang="cs-CZ" sz="2800" b="1" dirty="0"/>
          </a:p>
        </p:txBody>
      </p:sp>
      <p:sp>
        <p:nvSpPr>
          <p:cNvPr id="39" name="TextovéPole 38">
            <a:hlinkClick r:id="rId5" action="ppaction://hlinksldjump"/>
          </p:cNvPr>
          <p:cNvSpPr txBox="1"/>
          <p:nvPr/>
        </p:nvSpPr>
        <p:spPr>
          <a:xfrm>
            <a:off x="4857752" y="185736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3</a:t>
            </a:r>
            <a:endParaRPr lang="cs-CZ" sz="2800" b="1" dirty="0"/>
          </a:p>
        </p:txBody>
      </p:sp>
      <p:sp>
        <p:nvSpPr>
          <p:cNvPr id="40" name="TextovéPole 39">
            <a:hlinkClick r:id="rId6" action="ppaction://hlinksldjump"/>
          </p:cNvPr>
          <p:cNvSpPr txBox="1"/>
          <p:nvPr/>
        </p:nvSpPr>
        <p:spPr>
          <a:xfrm>
            <a:off x="4429124" y="242886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5</a:t>
            </a:r>
            <a:endParaRPr lang="cs-CZ" sz="2800" b="1" dirty="0"/>
          </a:p>
        </p:txBody>
      </p:sp>
      <p:sp>
        <p:nvSpPr>
          <p:cNvPr id="41" name="TextovéPole 40">
            <a:hlinkClick r:id="" action="ppaction://noaction"/>
          </p:cNvPr>
          <p:cNvSpPr txBox="1"/>
          <p:nvPr/>
        </p:nvSpPr>
        <p:spPr>
          <a:xfrm>
            <a:off x="3714744" y="242886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4  </a:t>
            </a:r>
            <a:endParaRPr lang="cs-CZ" sz="2800" b="1" dirty="0"/>
          </a:p>
        </p:txBody>
      </p:sp>
      <p:sp>
        <p:nvSpPr>
          <p:cNvPr id="43" name="TextovéPole 42">
            <a:hlinkClick r:id="rId10" action="ppaction://hlinksldjump"/>
          </p:cNvPr>
          <p:cNvSpPr txBox="1"/>
          <p:nvPr/>
        </p:nvSpPr>
        <p:spPr>
          <a:xfrm>
            <a:off x="4071934" y="3000372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8</a:t>
            </a:r>
            <a:endParaRPr lang="cs-CZ" sz="2800" b="1" dirty="0"/>
          </a:p>
        </p:txBody>
      </p:sp>
      <p:sp>
        <p:nvSpPr>
          <p:cNvPr id="44" name="TextovéPole 43">
            <a:hlinkClick r:id="rId12" action="ppaction://hlinksldjump"/>
          </p:cNvPr>
          <p:cNvSpPr txBox="1"/>
          <p:nvPr/>
        </p:nvSpPr>
        <p:spPr>
          <a:xfrm>
            <a:off x="3357554" y="3000372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7</a:t>
            </a:r>
            <a:endParaRPr lang="cs-CZ" sz="2800" b="1" dirty="0"/>
          </a:p>
        </p:txBody>
      </p:sp>
      <p:sp>
        <p:nvSpPr>
          <p:cNvPr id="45" name="TextovéPole 44">
            <a:hlinkClick r:id="rId21" action="ppaction://hlinksldjump"/>
          </p:cNvPr>
          <p:cNvSpPr txBox="1"/>
          <p:nvPr/>
        </p:nvSpPr>
        <p:spPr>
          <a:xfrm>
            <a:off x="3714744" y="357187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12</a:t>
            </a:r>
            <a:endParaRPr lang="cs-CZ" sz="2800" b="1" dirty="0"/>
          </a:p>
        </p:txBody>
      </p:sp>
      <p:sp>
        <p:nvSpPr>
          <p:cNvPr id="46" name="TextovéPole 45">
            <a:hlinkClick r:id="rId19" action="ppaction://hlinksldjump"/>
          </p:cNvPr>
          <p:cNvSpPr txBox="1"/>
          <p:nvPr/>
        </p:nvSpPr>
        <p:spPr>
          <a:xfrm>
            <a:off x="3000364" y="357187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11</a:t>
            </a:r>
            <a:endParaRPr lang="cs-CZ" sz="2800" b="1" dirty="0"/>
          </a:p>
        </p:txBody>
      </p:sp>
      <p:sp>
        <p:nvSpPr>
          <p:cNvPr id="47" name="TextovéPole 46">
            <a:hlinkClick r:id="rId9" action="ppaction://hlinksldjump"/>
          </p:cNvPr>
          <p:cNvSpPr txBox="1"/>
          <p:nvPr/>
        </p:nvSpPr>
        <p:spPr>
          <a:xfrm>
            <a:off x="4786314" y="3000372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9</a:t>
            </a:r>
            <a:endParaRPr lang="cs-CZ" sz="2800" b="1" dirty="0"/>
          </a:p>
        </p:txBody>
      </p:sp>
      <p:sp>
        <p:nvSpPr>
          <p:cNvPr id="49" name="TextovéPole 48">
            <a:hlinkClick r:id="rId20" action="ppaction://hlinksldjump"/>
          </p:cNvPr>
          <p:cNvSpPr txBox="1"/>
          <p:nvPr/>
        </p:nvSpPr>
        <p:spPr>
          <a:xfrm>
            <a:off x="5857884" y="357187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15</a:t>
            </a:r>
            <a:endParaRPr lang="cs-CZ" sz="2800" b="1" dirty="0"/>
          </a:p>
        </p:txBody>
      </p:sp>
      <p:sp>
        <p:nvSpPr>
          <p:cNvPr id="50" name="TextovéPole 49">
            <a:hlinkClick r:id="" action="ppaction://noaction"/>
          </p:cNvPr>
          <p:cNvSpPr txBox="1"/>
          <p:nvPr/>
        </p:nvSpPr>
        <p:spPr>
          <a:xfrm>
            <a:off x="5143504" y="357187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14</a:t>
            </a:r>
            <a:endParaRPr lang="cs-CZ" sz="2800" b="1" dirty="0"/>
          </a:p>
        </p:txBody>
      </p:sp>
      <p:sp>
        <p:nvSpPr>
          <p:cNvPr id="51" name="TextovéPole 50">
            <a:hlinkClick r:id="rId13" action="ppaction://hlinksldjump"/>
          </p:cNvPr>
          <p:cNvSpPr txBox="1"/>
          <p:nvPr/>
        </p:nvSpPr>
        <p:spPr>
          <a:xfrm>
            <a:off x="4429124" y="357187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13</a:t>
            </a:r>
            <a:endParaRPr lang="cs-CZ" sz="2800" b="1" dirty="0"/>
          </a:p>
        </p:txBody>
      </p:sp>
      <p:sp>
        <p:nvSpPr>
          <p:cNvPr id="52" name="TextovéPole 51">
            <a:hlinkClick r:id="rId11" action="ppaction://hlinksldjump"/>
          </p:cNvPr>
          <p:cNvSpPr txBox="1"/>
          <p:nvPr/>
        </p:nvSpPr>
        <p:spPr>
          <a:xfrm>
            <a:off x="5500694" y="3000372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10</a:t>
            </a:r>
            <a:endParaRPr lang="cs-CZ" sz="2800" b="1" dirty="0"/>
          </a:p>
        </p:txBody>
      </p:sp>
      <p:sp>
        <p:nvSpPr>
          <p:cNvPr id="53" name="TextovéPole 52">
            <a:hlinkClick r:id="rId15" action="ppaction://hlinksldjump"/>
          </p:cNvPr>
          <p:cNvSpPr txBox="1"/>
          <p:nvPr/>
        </p:nvSpPr>
        <p:spPr>
          <a:xfrm>
            <a:off x="5500694" y="414338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20</a:t>
            </a:r>
            <a:endParaRPr lang="cs-CZ" sz="2800" b="1" dirty="0"/>
          </a:p>
        </p:txBody>
      </p:sp>
      <p:sp>
        <p:nvSpPr>
          <p:cNvPr id="54" name="TextovéPole 53">
            <a:hlinkClick r:id="rId26" action="ppaction://hlinksldjump"/>
          </p:cNvPr>
          <p:cNvSpPr txBox="1"/>
          <p:nvPr/>
        </p:nvSpPr>
        <p:spPr>
          <a:xfrm>
            <a:off x="6215074" y="414338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21</a:t>
            </a:r>
            <a:endParaRPr lang="cs-CZ" sz="2800" b="1" dirty="0"/>
          </a:p>
        </p:txBody>
      </p:sp>
      <p:sp>
        <p:nvSpPr>
          <p:cNvPr id="55" name="TextovéPole 54">
            <a:hlinkClick r:id="rId27" action="ppaction://hlinksldjump"/>
          </p:cNvPr>
          <p:cNvSpPr txBox="1"/>
          <p:nvPr/>
        </p:nvSpPr>
        <p:spPr>
          <a:xfrm>
            <a:off x="442912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25</a:t>
            </a:r>
            <a:endParaRPr lang="cs-CZ" sz="2800" b="1" dirty="0"/>
          </a:p>
        </p:txBody>
      </p:sp>
      <p:sp>
        <p:nvSpPr>
          <p:cNvPr id="56" name="TextovéPole 55">
            <a:hlinkClick r:id="rId25" action="ppaction://hlinksldjump"/>
          </p:cNvPr>
          <p:cNvSpPr txBox="1"/>
          <p:nvPr/>
        </p:nvSpPr>
        <p:spPr>
          <a:xfrm>
            <a:off x="2643174" y="414338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16</a:t>
            </a:r>
            <a:endParaRPr lang="cs-CZ" sz="2800" b="1" dirty="0"/>
          </a:p>
        </p:txBody>
      </p:sp>
      <p:sp>
        <p:nvSpPr>
          <p:cNvPr id="57" name="TextovéPole 56">
            <a:hlinkClick r:id="rId18" action="ppaction://hlinksldjump"/>
          </p:cNvPr>
          <p:cNvSpPr txBox="1"/>
          <p:nvPr/>
        </p:nvSpPr>
        <p:spPr>
          <a:xfrm>
            <a:off x="3357554" y="414338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17</a:t>
            </a:r>
            <a:endParaRPr lang="cs-CZ" sz="2800" b="1" dirty="0"/>
          </a:p>
        </p:txBody>
      </p:sp>
      <p:sp>
        <p:nvSpPr>
          <p:cNvPr id="58" name="TextovéPole 57">
            <a:hlinkClick r:id="rId28" action="ppaction://hlinksldjump"/>
          </p:cNvPr>
          <p:cNvSpPr txBox="1"/>
          <p:nvPr/>
        </p:nvSpPr>
        <p:spPr>
          <a:xfrm>
            <a:off x="371474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24</a:t>
            </a:r>
            <a:endParaRPr lang="cs-CZ" sz="2800" b="1" dirty="0"/>
          </a:p>
        </p:txBody>
      </p:sp>
      <p:sp>
        <p:nvSpPr>
          <p:cNvPr id="59" name="TextovéPole 58">
            <a:hlinkClick r:id="rId24" action="ppaction://hlinksldjump"/>
          </p:cNvPr>
          <p:cNvSpPr txBox="1"/>
          <p:nvPr/>
        </p:nvSpPr>
        <p:spPr>
          <a:xfrm>
            <a:off x="228598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22</a:t>
            </a:r>
            <a:endParaRPr lang="cs-CZ" sz="2800" b="1" dirty="0"/>
          </a:p>
        </p:txBody>
      </p:sp>
      <p:sp>
        <p:nvSpPr>
          <p:cNvPr id="60" name="TextovéPole 59">
            <a:hlinkClick r:id="rId29" action="ppaction://hlinksldjump"/>
          </p:cNvPr>
          <p:cNvSpPr txBox="1"/>
          <p:nvPr/>
        </p:nvSpPr>
        <p:spPr>
          <a:xfrm>
            <a:off x="300036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23</a:t>
            </a:r>
            <a:endParaRPr lang="cs-CZ" sz="2800" b="1" dirty="0"/>
          </a:p>
        </p:txBody>
      </p:sp>
      <p:sp>
        <p:nvSpPr>
          <p:cNvPr id="61" name="TextovéPole 60">
            <a:hlinkClick r:id="rId17" action="ppaction://hlinksldjump"/>
          </p:cNvPr>
          <p:cNvSpPr txBox="1"/>
          <p:nvPr/>
        </p:nvSpPr>
        <p:spPr>
          <a:xfrm>
            <a:off x="4071934" y="4143380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18</a:t>
            </a:r>
            <a:endParaRPr lang="cs-CZ" sz="2800" b="1" dirty="0"/>
          </a:p>
        </p:txBody>
      </p:sp>
      <p:sp>
        <p:nvSpPr>
          <p:cNvPr id="62" name="TextovéPole 61">
            <a:hlinkClick r:id="rId16" action="ppaction://hlinksldjump"/>
          </p:cNvPr>
          <p:cNvSpPr txBox="1"/>
          <p:nvPr/>
        </p:nvSpPr>
        <p:spPr>
          <a:xfrm>
            <a:off x="4786314" y="414338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</a:t>
            </a:r>
            <a:endParaRPr lang="cs-CZ" sz="2800" b="1" dirty="0"/>
          </a:p>
        </p:txBody>
      </p:sp>
      <p:sp>
        <p:nvSpPr>
          <p:cNvPr id="63" name="TextovéPole 62">
            <a:hlinkClick r:id="rId23" action="ppaction://hlinksldjump"/>
          </p:cNvPr>
          <p:cNvSpPr txBox="1"/>
          <p:nvPr/>
        </p:nvSpPr>
        <p:spPr>
          <a:xfrm>
            <a:off x="514350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26</a:t>
            </a:r>
            <a:endParaRPr lang="cs-CZ" sz="2800" b="1" dirty="0"/>
          </a:p>
        </p:txBody>
      </p:sp>
      <p:sp>
        <p:nvSpPr>
          <p:cNvPr id="64" name="TextovéPole 63">
            <a:hlinkClick r:id="rId30" action="ppaction://hlinksldjump"/>
          </p:cNvPr>
          <p:cNvSpPr txBox="1"/>
          <p:nvPr/>
        </p:nvSpPr>
        <p:spPr>
          <a:xfrm>
            <a:off x="657226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28</a:t>
            </a:r>
            <a:endParaRPr lang="cs-CZ" sz="2800" b="1" dirty="0"/>
          </a:p>
        </p:txBody>
      </p:sp>
      <p:sp>
        <p:nvSpPr>
          <p:cNvPr id="65" name="TextovéPole 64">
            <a:hlinkClick r:id="rId22" action="ppaction://hlinksldjump"/>
          </p:cNvPr>
          <p:cNvSpPr txBox="1"/>
          <p:nvPr/>
        </p:nvSpPr>
        <p:spPr>
          <a:xfrm>
            <a:off x="5857884" y="471488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27</a:t>
            </a:r>
            <a:endParaRPr lang="cs-CZ" sz="2800" b="1" dirty="0"/>
          </a:p>
        </p:txBody>
      </p:sp>
      <p:sp>
        <p:nvSpPr>
          <p:cNvPr id="67" name="Zástupný symbol pro obsah 66"/>
          <p:cNvSpPr>
            <a:spLocks noGrp="1"/>
          </p:cNvSpPr>
          <p:nvPr>
            <p:ph idx="4294967295"/>
          </p:nvPr>
        </p:nvSpPr>
        <p:spPr>
          <a:xfrm flipV="1">
            <a:off x="214313" y="5857875"/>
            <a:ext cx="8929687" cy="1000125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			</a:t>
            </a:r>
          </a:p>
          <a:p>
            <a:pPr>
              <a:buNone/>
            </a:pPr>
            <a:endParaRPr lang="cs-CZ" sz="1800" b="1" dirty="0"/>
          </a:p>
        </p:txBody>
      </p:sp>
      <p:sp>
        <p:nvSpPr>
          <p:cNvPr id="137" name="TextovéPole 136"/>
          <p:cNvSpPr txBox="1"/>
          <p:nvPr/>
        </p:nvSpPr>
        <p:spPr>
          <a:xfrm>
            <a:off x="214282" y="150017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8" name="TextovéPole 137"/>
          <p:cNvSpPr txBox="1"/>
          <p:nvPr/>
        </p:nvSpPr>
        <p:spPr>
          <a:xfrm>
            <a:off x="214282" y="192880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9" name="TextovéPole 138"/>
          <p:cNvSpPr txBox="1"/>
          <p:nvPr/>
        </p:nvSpPr>
        <p:spPr>
          <a:xfrm>
            <a:off x="1214414" y="150017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40" name="TextovéPole 139"/>
          <p:cNvSpPr txBox="1"/>
          <p:nvPr/>
        </p:nvSpPr>
        <p:spPr>
          <a:xfrm>
            <a:off x="714348" y="150017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1" name="TextovéPole 140"/>
          <p:cNvSpPr txBox="1"/>
          <p:nvPr/>
        </p:nvSpPr>
        <p:spPr>
          <a:xfrm>
            <a:off x="714348" y="192880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2" name="TextovéPole 141"/>
          <p:cNvSpPr txBox="1"/>
          <p:nvPr/>
        </p:nvSpPr>
        <p:spPr>
          <a:xfrm>
            <a:off x="1214414" y="192880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43" name="TextovéPole 142"/>
          <p:cNvSpPr txBox="1"/>
          <p:nvPr/>
        </p:nvSpPr>
        <p:spPr>
          <a:xfrm>
            <a:off x="1214414" y="235743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44" name="TextovéPole 143"/>
          <p:cNvSpPr txBox="1"/>
          <p:nvPr/>
        </p:nvSpPr>
        <p:spPr>
          <a:xfrm>
            <a:off x="714348" y="364331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45" name="TextovéPole 144"/>
          <p:cNvSpPr txBox="1"/>
          <p:nvPr/>
        </p:nvSpPr>
        <p:spPr>
          <a:xfrm>
            <a:off x="214282" y="235743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46" name="TextovéPole 145"/>
          <p:cNvSpPr txBox="1"/>
          <p:nvPr/>
        </p:nvSpPr>
        <p:spPr>
          <a:xfrm>
            <a:off x="1214414" y="364331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47" name="TextovéPole 146"/>
          <p:cNvSpPr txBox="1"/>
          <p:nvPr/>
        </p:nvSpPr>
        <p:spPr>
          <a:xfrm>
            <a:off x="214282" y="3643314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48" name="TextovéPole 147"/>
          <p:cNvSpPr txBox="1"/>
          <p:nvPr/>
        </p:nvSpPr>
        <p:spPr>
          <a:xfrm>
            <a:off x="714348" y="235743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49" name="TextovéPole 148"/>
          <p:cNvSpPr txBox="1"/>
          <p:nvPr/>
        </p:nvSpPr>
        <p:spPr>
          <a:xfrm>
            <a:off x="1214414" y="3214686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50" name="TextovéPole 149"/>
          <p:cNvSpPr txBox="1"/>
          <p:nvPr/>
        </p:nvSpPr>
        <p:spPr>
          <a:xfrm>
            <a:off x="214282" y="278605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51" name="TextovéPole 150"/>
          <p:cNvSpPr txBox="1"/>
          <p:nvPr/>
        </p:nvSpPr>
        <p:spPr>
          <a:xfrm>
            <a:off x="1214414" y="278605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52" name="TextovéPole 151"/>
          <p:cNvSpPr txBox="1"/>
          <p:nvPr/>
        </p:nvSpPr>
        <p:spPr>
          <a:xfrm>
            <a:off x="714348" y="278605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53" name="TextovéPole 152"/>
          <p:cNvSpPr txBox="1"/>
          <p:nvPr/>
        </p:nvSpPr>
        <p:spPr>
          <a:xfrm>
            <a:off x="214282" y="3214686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54" name="TextovéPole 153"/>
          <p:cNvSpPr txBox="1"/>
          <p:nvPr/>
        </p:nvSpPr>
        <p:spPr>
          <a:xfrm>
            <a:off x="714348" y="3214686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55" name="TextovéPole 154"/>
          <p:cNvSpPr txBox="1"/>
          <p:nvPr/>
        </p:nvSpPr>
        <p:spPr>
          <a:xfrm>
            <a:off x="714348" y="492919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26</a:t>
            </a:r>
            <a:endParaRPr lang="cs-CZ" dirty="0"/>
          </a:p>
        </p:txBody>
      </p:sp>
      <p:sp>
        <p:nvSpPr>
          <p:cNvPr id="156" name="TextovéPole 155"/>
          <p:cNvSpPr txBox="1"/>
          <p:nvPr/>
        </p:nvSpPr>
        <p:spPr>
          <a:xfrm>
            <a:off x="1214414" y="450057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157" name="TextovéPole 156"/>
          <p:cNvSpPr txBox="1"/>
          <p:nvPr/>
        </p:nvSpPr>
        <p:spPr>
          <a:xfrm>
            <a:off x="214282" y="492919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58" name="TextovéPole 157"/>
          <p:cNvSpPr txBox="1"/>
          <p:nvPr/>
        </p:nvSpPr>
        <p:spPr>
          <a:xfrm>
            <a:off x="714348" y="450057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23</a:t>
            </a:r>
            <a:endParaRPr lang="cs-CZ" dirty="0"/>
          </a:p>
        </p:txBody>
      </p:sp>
      <p:sp>
        <p:nvSpPr>
          <p:cNvPr id="159" name="TextovéPole 158"/>
          <p:cNvSpPr txBox="1"/>
          <p:nvPr/>
        </p:nvSpPr>
        <p:spPr>
          <a:xfrm>
            <a:off x="214282" y="4500570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160" name="TextovéPole 159"/>
          <p:cNvSpPr txBox="1"/>
          <p:nvPr/>
        </p:nvSpPr>
        <p:spPr>
          <a:xfrm>
            <a:off x="214282" y="407194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161" name="TextovéPole 160"/>
          <p:cNvSpPr txBox="1"/>
          <p:nvPr/>
        </p:nvSpPr>
        <p:spPr>
          <a:xfrm>
            <a:off x="714348" y="407194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62" name="TextovéPole 161"/>
          <p:cNvSpPr txBox="1"/>
          <p:nvPr/>
        </p:nvSpPr>
        <p:spPr>
          <a:xfrm>
            <a:off x="1214414" y="4071942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163" name="TextovéPole 162"/>
          <p:cNvSpPr txBox="1"/>
          <p:nvPr/>
        </p:nvSpPr>
        <p:spPr>
          <a:xfrm>
            <a:off x="214282" y="5357826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64" name="TextovéPole 163"/>
          <p:cNvSpPr txBox="1"/>
          <p:nvPr/>
        </p:nvSpPr>
        <p:spPr>
          <a:xfrm>
            <a:off x="1214414" y="4929198"/>
            <a:ext cx="4286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27</a:t>
            </a:r>
            <a:endParaRPr lang="cs-CZ" dirty="0"/>
          </a:p>
        </p:txBody>
      </p:sp>
      <p:sp>
        <p:nvSpPr>
          <p:cNvPr id="165" name="TextovéPole 164"/>
          <p:cNvSpPr txBox="1"/>
          <p:nvPr/>
        </p:nvSpPr>
        <p:spPr>
          <a:xfrm>
            <a:off x="8001024" y="235743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66" name="TextovéPole 165"/>
          <p:cNvSpPr txBox="1"/>
          <p:nvPr/>
        </p:nvSpPr>
        <p:spPr>
          <a:xfrm>
            <a:off x="7500958" y="235743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67" name="TextovéPole 166"/>
          <p:cNvSpPr txBox="1"/>
          <p:nvPr/>
        </p:nvSpPr>
        <p:spPr>
          <a:xfrm>
            <a:off x="8501090" y="192880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68" name="TextovéPole 167"/>
          <p:cNvSpPr txBox="1"/>
          <p:nvPr/>
        </p:nvSpPr>
        <p:spPr>
          <a:xfrm>
            <a:off x="8001024" y="192880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69" name="TextovéPole 168"/>
          <p:cNvSpPr txBox="1"/>
          <p:nvPr/>
        </p:nvSpPr>
        <p:spPr>
          <a:xfrm>
            <a:off x="7500958" y="192880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70" name="TextovéPole 169"/>
          <p:cNvSpPr txBox="1"/>
          <p:nvPr/>
        </p:nvSpPr>
        <p:spPr>
          <a:xfrm>
            <a:off x="8501090" y="150017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1" name="TextovéPole 170"/>
          <p:cNvSpPr txBox="1"/>
          <p:nvPr/>
        </p:nvSpPr>
        <p:spPr>
          <a:xfrm>
            <a:off x="8001024" y="150017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2" name="TextovéPole 171"/>
          <p:cNvSpPr txBox="1"/>
          <p:nvPr/>
        </p:nvSpPr>
        <p:spPr>
          <a:xfrm>
            <a:off x="7500958" y="150017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3" name="TextovéPole 172"/>
          <p:cNvSpPr txBox="1"/>
          <p:nvPr/>
        </p:nvSpPr>
        <p:spPr>
          <a:xfrm>
            <a:off x="8501090" y="235743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74" name="TextovéPole 173"/>
          <p:cNvSpPr txBox="1"/>
          <p:nvPr/>
        </p:nvSpPr>
        <p:spPr>
          <a:xfrm>
            <a:off x="7500958" y="278605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75" name="TextovéPole 174"/>
          <p:cNvSpPr txBox="1"/>
          <p:nvPr/>
        </p:nvSpPr>
        <p:spPr>
          <a:xfrm>
            <a:off x="8001024" y="278605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76" name="TextovéPole 175"/>
          <p:cNvSpPr txBox="1"/>
          <p:nvPr/>
        </p:nvSpPr>
        <p:spPr>
          <a:xfrm>
            <a:off x="7500958" y="3214686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177" name="TextovéPole 176"/>
          <p:cNvSpPr txBox="1"/>
          <p:nvPr/>
        </p:nvSpPr>
        <p:spPr>
          <a:xfrm>
            <a:off x="8501090" y="278605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78" name="TextovéPole 177"/>
          <p:cNvSpPr txBox="1"/>
          <p:nvPr/>
        </p:nvSpPr>
        <p:spPr>
          <a:xfrm>
            <a:off x="8001024" y="3214686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179" name="TextovéPole 178"/>
          <p:cNvSpPr txBox="1"/>
          <p:nvPr/>
        </p:nvSpPr>
        <p:spPr>
          <a:xfrm>
            <a:off x="8501090" y="3214686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80" name="TextovéPole 179"/>
          <p:cNvSpPr txBox="1"/>
          <p:nvPr/>
        </p:nvSpPr>
        <p:spPr>
          <a:xfrm>
            <a:off x="7500958" y="364331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181" name="TextovéPole 180"/>
          <p:cNvSpPr txBox="1"/>
          <p:nvPr/>
        </p:nvSpPr>
        <p:spPr>
          <a:xfrm>
            <a:off x="8501090" y="364331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182" name="TextovéPole 181"/>
          <p:cNvSpPr txBox="1"/>
          <p:nvPr/>
        </p:nvSpPr>
        <p:spPr>
          <a:xfrm>
            <a:off x="7500958" y="407194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183" name="TextovéPole 182"/>
          <p:cNvSpPr txBox="1"/>
          <p:nvPr/>
        </p:nvSpPr>
        <p:spPr>
          <a:xfrm>
            <a:off x="8001024" y="3643314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184" name="TextovéPole 183"/>
          <p:cNvSpPr txBox="1"/>
          <p:nvPr/>
        </p:nvSpPr>
        <p:spPr>
          <a:xfrm>
            <a:off x="7500958" y="450057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  <p:sp>
        <p:nvSpPr>
          <p:cNvPr id="185" name="TextovéPole 184"/>
          <p:cNvSpPr txBox="1"/>
          <p:nvPr/>
        </p:nvSpPr>
        <p:spPr>
          <a:xfrm>
            <a:off x="8501090" y="407194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186" name="TextovéPole 185"/>
          <p:cNvSpPr txBox="1"/>
          <p:nvPr/>
        </p:nvSpPr>
        <p:spPr>
          <a:xfrm>
            <a:off x="7500958" y="492919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187" name="TextovéPole 186"/>
          <p:cNvSpPr txBox="1"/>
          <p:nvPr/>
        </p:nvSpPr>
        <p:spPr>
          <a:xfrm>
            <a:off x="8001024" y="4071942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88" name="TextovéPole 187"/>
          <p:cNvSpPr txBox="1"/>
          <p:nvPr/>
        </p:nvSpPr>
        <p:spPr>
          <a:xfrm>
            <a:off x="8501090" y="450057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189" name="TextovéPole 188"/>
          <p:cNvSpPr txBox="1"/>
          <p:nvPr/>
        </p:nvSpPr>
        <p:spPr>
          <a:xfrm>
            <a:off x="8001024" y="4500570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23</a:t>
            </a:r>
            <a:endParaRPr lang="cs-CZ" dirty="0"/>
          </a:p>
        </p:txBody>
      </p:sp>
      <p:sp>
        <p:nvSpPr>
          <p:cNvPr id="190" name="TextovéPole 189"/>
          <p:cNvSpPr txBox="1"/>
          <p:nvPr/>
        </p:nvSpPr>
        <p:spPr>
          <a:xfrm>
            <a:off x="8001024" y="492919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26</a:t>
            </a:r>
            <a:endParaRPr lang="cs-CZ" dirty="0"/>
          </a:p>
        </p:txBody>
      </p:sp>
      <p:sp>
        <p:nvSpPr>
          <p:cNvPr id="191" name="TextovéPole 190"/>
          <p:cNvSpPr txBox="1"/>
          <p:nvPr/>
        </p:nvSpPr>
        <p:spPr>
          <a:xfrm>
            <a:off x="8501090" y="4929198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27</a:t>
            </a:r>
            <a:endParaRPr lang="cs-CZ" dirty="0"/>
          </a:p>
        </p:txBody>
      </p:sp>
      <p:sp>
        <p:nvSpPr>
          <p:cNvPr id="192" name="TextovéPole 191"/>
          <p:cNvSpPr txBox="1"/>
          <p:nvPr/>
        </p:nvSpPr>
        <p:spPr>
          <a:xfrm>
            <a:off x="8501090" y="5357826"/>
            <a:ext cx="42862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221" name="TextovéPole 220"/>
          <p:cNvSpPr txBox="1"/>
          <p:nvPr/>
        </p:nvSpPr>
        <p:spPr>
          <a:xfrm>
            <a:off x="2428860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</a:t>
            </a:r>
            <a:endParaRPr lang="cs-CZ" sz="1600" dirty="0"/>
          </a:p>
        </p:txBody>
      </p:sp>
      <p:sp>
        <p:nvSpPr>
          <p:cNvPr id="222" name="TextovéPole 221"/>
          <p:cNvSpPr txBox="1"/>
          <p:nvPr/>
        </p:nvSpPr>
        <p:spPr>
          <a:xfrm>
            <a:off x="2928926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</a:t>
            </a:r>
            <a:endParaRPr lang="cs-CZ" sz="1600" dirty="0"/>
          </a:p>
        </p:txBody>
      </p:sp>
      <p:sp>
        <p:nvSpPr>
          <p:cNvPr id="223" name="TextovéPole 222"/>
          <p:cNvSpPr txBox="1"/>
          <p:nvPr/>
        </p:nvSpPr>
        <p:spPr>
          <a:xfrm>
            <a:off x="3428992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3</a:t>
            </a:r>
            <a:endParaRPr lang="cs-CZ" sz="1600" dirty="0"/>
          </a:p>
        </p:txBody>
      </p:sp>
      <p:sp>
        <p:nvSpPr>
          <p:cNvPr id="224" name="TextovéPole 223"/>
          <p:cNvSpPr txBox="1"/>
          <p:nvPr/>
        </p:nvSpPr>
        <p:spPr>
          <a:xfrm>
            <a:off x="3929058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4</a:t>
            </a:r>
            <a:endParaRPr lang="cs-CZ" sz="1600" dirty="0"/>
          </a:p>
        </p:txBody>
      </p:sp>
      <p:sp>
        <p:nvSpPr>
          <p:cNvPr id="225" name="TextovéPole 224"/>
          <p:cNvSpPr txBox="1"/>
          <p:nvPr/>
        </p:nvSpPr>
        <p:spPr>
          <a:xfrm>
            <a:off x="4429124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5</a:t>
            </a:r>
            <a:endParaRPr lang="cs-CZ" sz="1600" dirty="0"/>
          </a:p>
        </p:txBody>
      </p:sp>
      <p:sp>
        <p:nvSpPr>
          <p:cNvPr id="226" name="TextovéPole 225"/>
          <p:cNvSpPr txBox="1"/>
          <p:nvPr/>
        </p:nvSpPr>
        <p:spPr>
          <a:xfrm>
            <a:off x="4929190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6</a:t>
            </a:r>
            <a:endParaRPr lang="cs-CZ" sz="1600" dirty="0"/>
          </a:p>
        </p:txBody>
      </p:sp>
      <p:sp>
        <p:nvSpPr>
          <p:cNvPr id="227" name="TextovéPole 226"/>
          <p:cNvSpPr txBox="1"/>
          <p:nvPr/>
        </p:nvSpPr>
        <p:spPr>
          <a:xfrm>
            <a:off x="5429256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7</a:t>
            </a:r>
            <a:endParaRPr lang="cs-CZ" sz="1600" dirty="0"/>
          </a:p>
        </p:txBody>
      </p:sp>
      <p:sp>
        <p:nvSpPr>
          <p:cNvPr id="228" name="TextovéPole 227"/>
          <p:cNvSpPr txBox="1"/>
          <p:nvPr/>
        </p:nvSpPr>
        <p:spPr>
          <a:xfrm>
            <a:off x="5929322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8</a:t>
            </a:r>
            <a:endParaRPr lang="cs-CZ" sz="1600" dirty="0"/>
          </a:p>
        </p:txBody>
      </p:sp>
      <p:sp>
        <p:nvSpPr>
          <p:cNvPr id="229" name="TextovéPole 228"/>
          <p:cNvSpPr txBox="1"/>
          <p:nvPr/>
        </p:nvSpPr>
        <p:spPr>
          <a:xfrm>
            <a:off x="6429388" y="5429264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9</a:t>
            </a:r>
            <a:endParaRPr lang="cs-CZ" sz="1600" dirty="0"/>
          </a:p>
        </p:txBody>
      </p:sp>
      <p:sp>
        <p:nvSpPr>
          <p:cNvPr id="230" name="TextovéPole 229"/>
          <p:cNvSpPr txBox="1"/>
          <p:nvPr/>
        </p:nvSpPr>
        <p:spPr>
          <a:xfrm>
            <a:off x="2428860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10</a:t>
            </a:r>
            <a:endParaRPr lang="cs-CZ" sz="1600" dirty="0"/>
          </a:p>
        </p:txBody>
      </p:sp>
      <p:sp>
        <p:nvSpPr>
          <p:cNvPr id="231" name="TextovéPole 230"/>
          <p:cNvSpPr txBox="1"/>
          <p:nvPr/>
        </p:nvSpPr>
        <p:spPr>
          <a:xfrm>
            <a:off x="2928926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11</a:t>
            </a:r>
            <a:endParaRPr lang="cs-CZ" sz="1600" dirty="0"/>
          </a:p>
        </p:txBody>
      </p:sp>
      <p:sp>
        <p:nvSpPr>
          <p:cNvPr id="232" name="TextovéPole 231"/>
          <p:cNvSpPr txBox="1"/>
          <p:nvPr/>
        </p:nvSpPr>
        <p:spPr>
          <a:xfrm>
            <a:off x="3428992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12</a:t>
            </a:r>
            <a:endParaRPr lang="cs-CZ" sz="1600" dirty="0"/>
          </a:p>
        </p:txBody>
      </p:sp>
      <p:sp>
        <p:nvSpPr>
          <p:cNvPr id="233" name="TextovéPole 232"/>
          <p:cNvSpPr txBox="1"/>
          <p:nvPr/>
        </p:nvSpPr>
        <p:spPr>
          <a:xfrm>
            <a:off x="3929058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13</a:t>
            </a:r>
            <a:endParaRPr lang="cs-CZ" sz="1600" dirty="0"/>
          </a:p>
        </p:txBody>
      </p:sp>
      <p:sp>
        <p:nvSpPr>
          <p:cNvPr id="234" name="TextovéPole 233"/>
          <p:cNvSpPr txBox="1"/>
          <p:nvPr/>
        </p:nvSpPr>
        <p:spPr>
          <a:xfrm>
            <a:off x="4429124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14</a:t>
            </a:r>
            <a:endParaRPr lang="cs-CZ" sz="1600" dirty="0"/>
          </a:p>
        </p:txBody>
      </p:sp>
      <p:sp>
        <p:nvSpPr>
          <p:cNvPr id="235" name="TextovéPole 234"/>
          <p:cNvSpPr txBox="1"/>
          <p:nvPr/>
        </p:nvSpPr>
        <p:spPr>
          <a:xfrm>
            <a:off x="4929190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15</a:t>
            </a:r>
            <a:endParaRPr lang="cs-CZ" sz="1600" dirty="0"/>
          </a:p>
        </p:txBody>
      </p:sp>
      <p:sp>
        <p:nvSpPr>
          <p:cNvPr id="236" name="TextovéPole 235"/>
          <p:cNvSpPr txBox="1"/>
          <p:nvPr/>
        </p:nvSpPr>
        <p:spPr>
          <a:xfrm>
            <a:off x="5429256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16</a:t>
            </a:r>
            <a:endParaRPr lang="cs-CZ" sz="1600" dirty="0"/>
          </a:p>
        </p:txBody>
      </p:sp>
      <p:sp>
        <p:nvSpPr>
          <p:cNvPr id="237" name="TextovéPole 236"/>
          <p:cNvSpPr txBox="1"/>
          <p:nvPr/>
        </p:nvSpPr>
        <p:spPr>
          <a:xfrm>
            <a:off x="5929322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17</a:t>
            </a:r>
            <a:endParaRPr lang="cs-CZ" sz="1600" dirty="0"/>
          </a:p>
        </p:txBody>
      </p:sp>
      <p:sp>
        <p:nvSpPr>
          <p:cNvPr id="238" name="TextovéPole 237"/>
          <p:cNvSpPr txBox="1"/>
          <p:nvPr/>
        </p:nvSpPr>
        <p:spPr>
          <a:xfrm>
            <a:off x="6429388" y="5857892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18</a:t>
            </a:r>
            <a:endParaRPr lang="cs-CZ" sz="1600" dirty="0"/>
          </a:p>
        </p:txBody>
      </p:sp>
      <p:sp>
        <p:nvSpPr>
          <p:cNvPr id="239" name="TextovéPole 238"/>
          <p:cNvSpPr txBox="1"/>
          <p:nvPr/>
        </p:nvSpPr>
        <p:spPr>
          <a:xfrm>
            <a:off x="2428860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19</a:t>
            </a:r>
            <a:endParaRPr lang="cs-CZ" sz="1600" dirty="0"/>
          </a:p>
        </p:txBody>
      </p:sp>
      <p:sp>
        <p:nvSpPr>
          <p:cNvPr id="240" name="TextovéPole 239"/>
          <p:cNvSpPr txBox="1"/>
          <p:nvPr/>
        </p:nvSpPr>
        <p:spPr>
          <a:xfrm>
            <a:off x="2928926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20</a:t>
            </a:r>
            <a:endParaRPr lang="cs-CZ" sz="1600" dirty="0"/>
          </a:p>
        </p:txBody>
      </p:sp>
      <p:sp>
        <p:nvSpPr>
          <p:cNvPr id="241" name="TextovéPole 240"/>
          <p:cNvSpPr txBox="1"/>
          <p:nvPr/>
        </p:nvSpPr>
        <p:spPr>
          <a:xfrm>
            <a:off x="3428992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21</a:t>
            </a:r>
            <a:endParaRPr lang="cs-CZ" sz="1600" dirty="0"/>
          </a:p>
        </p:txBody>
      </p:sp>
      <p:sp>
        <p:nvSpPr>
          <p:cNvPr id="242" name="TextovéPole 241"/>
          <p:cNvSpPr txBox="1"/>
          <p:nvPr/>
        </p:nvSpPr>
        <p:spPr>
          <a:xfrm>
            <a:off x="3929058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22</a:t>
            </a:r>
            <a:endParaRPr lang="cs-CZ" sz="1600" dirty="0"/>
          </a:p>
        </p:txBody>
      </p:sp>
      <p:sp>
        <p:nvSpPr>
          <p:cNvPr id="243" name="TextovéPole 242"/>
          <p:cNvSpPr txBox="1"/>
          <p:nvPr/>
        </p:nvSpPr>
        <p:spPr>
          <a:xfrm>
            <a:off x="4429124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23</a:t>
            </a:r>
            <a:endParaRPr lang="cs-CZ" sz="1600" dirty="0"/>
          </a:p>
        </p:txBody>
      </p:sp>
      <p:sp>
        <p:nvSpPr>
          <p:cNvPr id="244" name="TextovéPole 243"/>
          <p:cNvSpPr txBox="1"/>
          <p:nvPr/>
        </p:nvSpPr>
        <p:spPr>
          <a:xfrm>
            <a:off x="4929190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24</a:t>
            </a:r>
            <a:endParaRPr lang="cs-CZ" sz="1600" dirty="0"/>
          </a:p>
        </p:txBody>
      </p:sp>
      <p:sp>
        <p:nvSpPr>
          <p:cNvPr id="245" name="TextovéPole 244"/>
          <p:cNvSpPr txBox="1"/>
          <p:nvPr/>
        </p:nvSpPr>
        <p:spPr>
          <a:xfrm>
            <a:off x="5429256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25</a:t>
            </a:r>
            <a:endParaRPr lang="cs-CZ" sz="1600" dirty="0"/>
          </a:p>
        </p:txBody>
      </p:sp>
      <p:sp>
        <p:nvSpPr>
          <p:cNvPr id="246" name="TextovéPole 245"/>
          <p:cNvSpPr txBox="1"/>
          <p:nvPr/>
        </p:nvSpPr>
        <p:spPr>
          <a:xfrm>
            <a:off x="5929322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26</a:t>
            </a:r>
            <a:endParaRPr lang="cs-CZ" sz="1600" dirty="0"/>
          </a:p>
        </p:txBody>
      </p:sp>
      <p:sp>
        <p:nvSpPr>
          <p:cNvPr id="247" name="TextovéPole 246"/>
          <p:cNvSpPr txBox="1"/>
          <p:nvPr/>
        </p:nvSpPr>
        <p:spPr>
          <a:xfrm>
            <a:off x="6429388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27</a:t>
            </a:r>
            <a:endParaRPr lang="cs-CZ" sz="1600" dirty="0"/>
          </a:p>
        </p:txBody>
      </p:sp>
      <p:sp>
        <p:nvSpPr>
          <p:cNvPr id="248" name="TextovéPole 247"/>
          <p:cNvSpPr txBox="1"/>
          <p:nvPr/>
        </p:nvSpPr>
        <p:spPr>
          <a:xfrm>
            <a:off x="6929454" y="6286520"/>
            <a:ext cx="428628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28</a:t>
            </a:r>
            <a:endParaRPr lang="cs-CZ" sz="1600" dirty="0"/>
          </a:p>
        </p:txBody>
      </p:sp>
      <p:sp>
        <p:nvSpPr>
          <p:cNvPr id="250" name="TextovéPole 249"/>
          <p:cNvSpPr txBox="1"/>
          <p:nvPr/>
        </p:nvSpPr>
        <p:spPr>
          <a:xfrm>
            <a:off x="285720" y="714356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Náhradní otázky</a:t>
            </a:r>
            <a:endParaRPr lang="cs-CZ" sz="2000" dirty="0"/>
          </a:p>
        </p:txBody>
      </p:sp>
      <p:sp>
        <p:nvSpPr>
          <p:cNvPr id="251" name="TextovéPole 250">
            <a:hlinkClick r:id="rId31" action="ppaction://hlinksldjump"/>
          </p:cNvPr>
          <p:cNvSpPr txBox="1"/>
          <p:nvPr/>
        </p:nvSpPr>
        <p:spPr>
          <a:xfrm>
            <a:off x="2357422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252" name="TextovéPole 251">
            <a:hlinkClick r:id="rId32" action="ppaction://hlinksldjump"/>
          </p:cNvPr>
          <p:cNvSpPr txBox="1"/>
          <p:nvPr/>
        </p:nvSpPr>
        <p:spPr>
          <a:xfrm>
            <a:off x="2857488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253" name="TextovéPole 252">
            <a:hlinkClick r:id="rId33" action="ppaction://hlinksldjump"/>
          </p:cNvPr>
          <p:cNvSpPr txBox="1"/>
          <p:nvPr/>
        </p:nvSpPr>
        <p:spPr>
          <a:xfrm>
            <a:off x="3357554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254" name="TextovéPole 253">
            <a:hlinkClick r:id="rId34" action="ppaction://hlinksldjump"/>
          </p:cNvPr>
          <p:cNvSpPr txBox="1"/>
          <p:nvPr/>
        </p:nvSpPr>
        <p:spPr>
          <a:xfrm>
            <a:off x="3857620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255" name="TextovéPole 254">
            <a:hlinkClick r:id="rId35" action="ppaction://hlinksldjump"/>
          </p:cNvPr>
          <p:cNvSpPr txBox="1"/>
          <p:nvPr/>
        </p:nvSpPr>
        <p:spPr>
          <a:xfrm>
            <a:off x="4357686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256" name="TextovéPole 255">
            <a:hlinkClick r:id="rId36" action="ppaction://hlinksldjump"/>
          </p:cNvPr>
          <p:cNvSpPr txBox="1"/>
          <p:nvPr/>
        </p:nvSpPr>
        <p:spPr>
          <a:xfrm>
            <a:off x="4857752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257" name="TextovéPole 256">
            <a:hlinkClick r:id="rId37" action="ppaction://hlinksldjump"/>
          </p:cNvPr>
          <p:cNvSpPr txBox="1"/>
          <p:nvPr/>
        </p:nvSpPr>
        <p:spPr>
          <a:xfrm>
            <a:off x="5357818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258" name="TextovéPole 257">
            <a:hlinkClick r:id="rId38" action="ppaction://hlinksldjump"/>
          </p:cNvPr>
          <p:cNvSpPr txBox="1"/>
          <p:nvPr/>
        </p:nvSpPr>
        <p:spPr>
          <a:xfrm>
            <a:off x="5857884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259" name="TextovéPole 258">
            <a:hlinkClick r:id="rId39" action="ppaction://hlinksldjump"/>
          </p:cNvPr>
          <p:cNvSpPr txBox="1"/>
          <p:nvPr/>
        </p:nvSpPr>
        <p:spPr>
          <a:xfrm>
            <a:off x="6357950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260" name="TextovéPole 259">
            <a:hlinkClick r:id="rId40" action="ppaction://hlinksldjump"/>
          </p:cNvPr>
          <p:cNvSpPr txBox="1"/>
          <p:nvPr/>
        </p:nvSpPr>
        <p:spPr>
          <a:xfrm>
            <a:off x="6858016" y="714356"/>
            <a:ext cx="42862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7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8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0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3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345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6" fill="hold">
                      <p:stCondLst>
                        <p:cond delay="0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373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394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5" fill="hold">
                      <p:stCondLst>
                        <p:cond delay="0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401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2" fill="hold">
                      <p:stCondLst>
                        <p:cond delay="0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408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9" fill="hold">
                      <p:stCondLst>
                        <p:cond delay="0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415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6" fill="hold">
                      <p:stCondLst>
                        <p:cond delay="0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429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0" fill="hold">
                      <p:stCondLst>
                        <p:cond delay="0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436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7" fill="hold">
                      <p:stCondLst>
                        <p:cond delay="0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443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4" fill="hold">
                      <p:stCondLst>
                        <p:cond delay="0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450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1" fill="hold">
                      <p:stCondLst>
                        <p:cond delay="0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457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8" fill="hold">
                      <p:stCondLst>
                        <p:cond delay="0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471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2" fill="hold">
                      <p:stCondLst>
                        <p:cond delay="0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478" restart="whenNotActive" fill="hold" evtFilter="cancelBubble" nodeType="interactiveSeq">
                <p:stCondLst>
                  <p:cond evt="onClick" delay="0">
                    <p:tgtEl>
                      <p:spTgt spid="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9" fill="hold">
                      <p:stCondLst>
                        <p:cond delay="0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3"/>
                  </p:tgtEl>
                </p:cond>
              </p:nextCondLst>
            </p:seq>
            <p:seq concurrent="1" nextAc="seek">
              <p:cTn id="485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6" fill="hold">
                      <p:stCondLst>
                        <p:cond delay="0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492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3" fill="hold">
                      <p:stCondLst>
                        <p:cond delay="0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499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0" fill="hold">
                      <p:stCondLst>
                        <p:cond delay="0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506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513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4" fill="hold">
                      <p:stCondLst>
                        <p:cond delay="0"/>
                      </p:stCondLst>
                      <p:childTnLst>
                        <p:par>
                          <p:cTn id="515" fill="hold">
                            <p:stCondLst>
                              <p:cond delay="0"/>
                            </p:stCondLst>
                            <p:childTnLst>
                              <p:par>
                                <p:cTn id="5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520" restart="whenNotActive" fill="hold" evtFilter="cancelBubble" nodeType="interactiveSeq">
                <p:stCondLst>
                  <p:cond evt="onClick" delay="0">
                    <p:tgtEl>
                      <p:spTgt spid="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1" fill="hold">
                      <p:stCondLst>
                        <p:cond delay="0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"/>
                  </p:tgtEl>
                </p:cond>
              </p:nextCondLst>
            </p:seq>
            <p:seq concurrent="1" nextAc="seek">
              <p:cTn id="527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8" fill="hold">
                      <p:stCondLst>
                        <p:cond delay="0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534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5" fill="hold">
                      <p:stCondLst>
                        <p:cond delay="0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541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2" fill="hold">
                      <p:stCondLst>
                        <p:cond delay="0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548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9" fill="hold">
                      <p:stCondLst>
                        <p:cond delay="0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555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6" fill="hold">
                      <p:stCondLst>
                        <p:cond delay="0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562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3" fill="hold">
                      <p:stCondLst>
                        <p:cond delay="0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569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0" fill="hold">
                      <p:stCondLst>
                        <p:cond delay="0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576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7" fill="hold">
                      <p:stCondLst>
                        <p:cond delay="0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583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4" fill="hold">
                      <p:stCondLst>
                        <p:cond delay="0"/>
                      </p:stCondLst>
                      <p:childTnLst>
                        <p:par>
                          <p:cTn id="585" fill="hold">
                            <p:stCondLst>
                              <p:cond delay="0"/>
                            </p:stCondLst>
                            <p:childTnLst>
                              <p:par>
                                <p:cTn id="5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1. Vyjmenuj generativní orgány rostliny.</a:t>
            </a:r>
            <a:endParaRPr lang="cs-CZ" sz="48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10" y="3071810"/>
            <a:ext cx="3286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k</a:t>
            </a:r>
            <a:r>
              <a:rPr lang="cs-CZ" sz="4000" dirty="0" smtClean="0"/>
              <a:t>vět</a:t>
            </a:r>
          </a:p>
          <a:p>
            <a:r>
              <a:rPr lang="cs-CZ" sz="4000" dirty="0"/>
              <a:t>p</a:t>
            </a:r>
            <a:r>
              <a:rPr lang="cs-CZ" sz="4000" dirty="0" smtClean="0"/>
              <a:t>lod </a:t>
            </a:r>
            <a:endParaRPr lang="cs-CZ" sz="40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2. Jak se nazývá typ stonku na obrázku?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stvol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1643050"/>
            <a:ext cx="2869130" cy="3408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3. Vyjmenuj alespoň 3 přeměny listu.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cibule</a:t>
            </a:r>
          </a:p>
          <a:p>
            <a:r>
              <a:rPr lang="cs-CZ" sz="4800" dirty="0" smtClean="0"/>
              <a:t>listové trny</a:t>
            </a:r>
          </a:p>
          <a:p>
            <a:r>
              <a:rPr lang="cs-CZ" sz="4800" dirty="0" smtClean="0"/>
              <a:t>listové úponky</a:t>
            </a:r>
          </a:p>
          <a:p>
            <a:r>
              <a:rPr lang="cs-CZ" sz="4800" dirty="0" smtClean="0"/>
              <a:t>…</a:t>
            </a:r>
          </a:p>
          <a:p>
            <a:r>
              <a:rPr lang="cs-CZ" sz="4800" dirty="0" smtClean="0"/>
              <a:t>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4. Vyjmenuj alespoň 3 přeměny kořene.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parazitické kořeny</a:t>
            </a:r>
          </a:p>
          <a:p>
            <a:r>
              <a:rPr lang="cs-CZ" sz="4800" dirty="0" smtClean="0"/>
              <a:t>vzdušné kořeny</a:t>
            </a:r>
          </a:p>
          <a:p>
            <a:r>
              <a:rPr lang="cs-CZ" sz="4800" dirty="0" smtClean="0"/>
              <a:t>kořenové hlízy</a:t>
            </a:r>
          </a:p>
          <a:p>
            <a:r>
              <a:rPr lang="cs-CZ" sz="4800" dirty="0" smtClean="0"/>
              <a:t>zdužnatělé kořeny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5. Jak se nazývají samčí pohlavní orgány v květu?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tyčinky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6. Co je to květenství?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/>
              <a:t>s</a:t>
            </a:r>
            <a:r>
              <a:rPr lang="cs-CZ" sz="4800" dirty="0" smtClean="0"/>
              <a:t>oubory květů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7. Uveď alespoň 3 rostliny, které mají plod peckovici.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v</a:t>
            </a:r>
            <a:r>
              <a:rPr lang="cs-CZ" sz="4800" dirty="0" smtClean="0"/>
              <a:t>išeň, meruňka, broskvoň…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8. Vyjmenuj části pestíku.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8596" y="3071810"/>
            <a:ext cx="8715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blizna</a:t>
            </a:r>
          </a:p>
          <a:p>
            <a:r>
              <a:rPr lang="cs-CZ" sz="4800" dirty="0" smtClean="0"/>
              <a:t>čnělka </a:t>
            </a:r>
          </a:p>
          <a:p>
            <a:r>
              <a:rPr lang="cs-CZ" sz="4800" dirty="0" smtClean="0"/>
              <a:t>semeník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9.Jak se nazývá typ stonku, který mají např. trávy a obiloviny?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stéblo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10. Pojmenuj označené části listu.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1 řapík</a:t>
            </a:r>
          </a:p>
          <a:p>
            <a:r>
              <a:rPr lang="cs-CZ" sz="4800" dirty="0" smtClean="0"/>
              <a:t>2 žilnatina  </a:t>
            </a:r>
          </a:p>
          <a:p>
            <a:r>
              <a:rPr lang="cs-CZ" sz="4800" dirty="0" smtClean="0"/>
              <a:t>3 čepel</a:t>
            </a:r>
            <a:endParaRPr lang="cs-CZ" sz="4800" dirty="0"/>
          </a:p>
          <a:p>
            <a:endParaRPr lang="cs-CZ" sz="4800" dirty="0" smtClean="0"/>
          </a:p>
          <a:p>
            <a:r>
              <a:rPr lang="cs-CZ" sz="4800" dirty="0" smtClean="0"/>
              <a:t>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142984"/>
            <a:ext cx="4286248" cy="430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Přímá spojovací čára 10"/>
          <p:cNvCxnSpPr/>
          <p:nvPr/>
        </p:nvCxnSpPr>
        <p:spPr>
          <a:xfrm>
            <a:off x="4714876" y="2500306"/>
            <a:ext cx="857256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714876" y="3286124"/>
            <a:ext cx="2000264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86314" y="3929066"/>
            <a:ext cx="1357322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214810" y="2214554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214810" y="300037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214810" y="371475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11. Vyjmenuj alespoň 3 přeměny stonku.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2786059"/>
            <a:ext cx="78581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oddenky</a:t>
            </a:r>
          </a:p>
          <a:p>
            <a:r>
              <a:rPr lang="cs-CZ" sz="4800" dirty="0" smtClean="0"/>
              <a:t>stonkové hlízy</a:t>
            </a:r>
          </a:p>
          <a:p>
            <a:r>
              <a:rPr lang="cs-CZ" sz="4800" dirty="0" smtClean="0"/>
              <a:t>šlahouny</a:t>
            </a:r>
          </a:p>
          <a:p>
            <a:r>
              <a:rPr lang="cs-CZ" sz="4800" dirty="0" smtClean="0"/>
              <a:t>úponky</a:t>
            </a:r>
          </a:p>
          <a:p>
            <a:r>
              <a:rPr lang="cs-CZ" sz="4800" dirty="0" smtClean="0"/>
              <a:t>trny (kolce)…</a:t>
            </a:r>
          </a:p>
          <a:p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12. Co je to opylení?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/>
              <a:t>p</a:t>
            </a:r>
            <a:r>
              <a:rPr lang="cs-CZ" sz="4800" dirty="0" smtClean="0"/>
              <a:t>řenesení pylu na bliznu pestíku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13. Vyjmenuj vegetativní rostlinné orgány.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378621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/>
              <a:t>k</a:t>
            </a:r>
            <a:r>
              <a:rPr lang="cs-CZ" sz="4800" dirty="0" smtClean="0"/>
              <a:t>ořen</a:t>
            </a:r>
          </a:p>
          <a:p>
            <a:r>
              <a:rPr lang="cs-CZ" sz="4800" dirty="0"/>
              <a:t>s</a:t>
            </a:r>
            <a:r>
              <a:rPr lang="cs-CZ" sz="4800" dirty="0" smtClean="0"/>
              <a:t>tonek</a:t>
            </a:r>
          </a:p>
          <a:p>
            <a:r>
              <a:rPr lang="cs-CZ" sz="4800" dirty="0"/>
              <a:t>l</a:t>
            </a:r>
            <a:r>
              <a:rPr lang="cs-CZ" sz="4800" dirty="0" smtClean="0"/>
              <a:t>ist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14. Jaká je funkce kořene?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udržuje rostlinu v půdě,</a:t>
            </a:r>
          </a:p>
          <a:p>
            <a:r>
              <a:rPr lang="cs-CZ" sz="4800" dirty="0" smtClean="0"/>
              <a:t>přijímá vodu a živiny z půdy, </a:t>
            </a:r>
          </a:p>
          <a:p>
            <a:r>
              <a:rPr lang="cs-CZ" sz="4800" dirty="0" smtClean="0"/>
              <a:t>ukládají se v něm zásobní látky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300" b="1" dirty="0" smtClean="0"/>
              <a:t>15. </a:t>
            </a:r>
            <a:r>
              <a:rPr lang="cs-CZ" sz="4000" b="1" dirty="0" smtClean="0"/>
              <a:t>Jak se nazývají samičí pohlavní orgány v květu?</a:t>
            </a:r>
            <a:endParaRPr lang="cs-CZ" sz="43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/>
              <a:t>p</a:t>
            </a:r>
            <a:r>
              <a:rPr lang="cs-CZ" sz="4800" dirty="0" smtClean="0"/>
              <a:t>estík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16. Pojmenuj typ plodu na obrázku.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malvice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142984"/>
            <a:ext cx="3786182" cy="428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17. Vysvětli pojem jednodomá rostlina.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3071810"/>
            <a:ext cx="8429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Je to rostlina, na které jsou samčí i samičí květy.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18. Co je to oplození?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Splynutí samčí a samičí pohlavní buňky.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19. Pojmenuj květenství na obrázku.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/>
              <a:t>k</a:t>
            </a:r>
            <a:r>
              <a:rPr lang="cs-CZ" sz="4800" dirty="0" smtClean="0"/>
              <a:t>las 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857364"/>
            <a:ext cx="5114511" cy="1820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858016" y="371475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20. Jaká je funkce listu?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probíhá v nich fotosyntéza,</a:t>
            </a:r>
          </a:p>
          <a:p>
            <a:r>
              <a:rPr lang="cs-CZ" sz="4800" dirty="0" smtClean="0"/>
              <a:t>průduchy v listech zajišťují výměnu plynů a odpařování vody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21. Pojmenuj typ plodu na obrázku.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414338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bobuje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4936" y="1142984"/>
            <a:ext cx="335758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22. Jaká je funkce plodu?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p</a:t>
            </a:r>
            <a:r>
              <a:rPr lang="cs-CZ" sz="4800" dirty="0" smtClean="0"/>
              <a:t>lod semena chrání, vyživuje, zajišťuje jejich rozšiřování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23. Jak se nazývá typ stonku na obrázku?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lodyha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266" y="928670"/>
            <a:ext cx="2819733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ovéPole 9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24. Pojmenuj označené části kořene?</a:t>
            </a:r>
            <a:endParaRPr lang="cs-CZ" sz="4800" b="1" dirty="0"/>
          </a:p>
        </p:txBody>
      </p:sp>
      <p:sp>
        <p:nvSpPr>
          <p:cNvPr id="15" name="Zástupný symbol pro obsah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1 hlavní kořen</a:t>
            </a:r>
          </a:p>
          <a:p>
            <a:r>
              <a:rPr lang="cs-CZ" sz="4800" dirty="0" smtClean="0"/>
              <a:t>2 postranní kořen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14942" y="257174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14942" y="300037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929586" y="414338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928670"/>
            <a:ext cx="323480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Přímá spojovací čára 8"/>
          <p:cNvCxnSpPr/>
          <p:nvPr/>
        </p:nvCxnSpPr>
        <p:spPr>
          <a:xfrm>
            <a:off x="5643570" y="2928934"/>
            <a:ext cx="1643074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5643570" y="3214686"/>
            <a:ext cx="142876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25. Jaká je funkce stonku?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n</a:t>
            </a:r>
            <a:r>
              <a:rPr lang="cs-CZ" sz="4800" dirty="0" smtClean="0"/>
              <a:t>ese ostatní orgány rostliny, rozvádí vodu a živiny po rostlině, stonkem rostlina roste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26. Pojmenuj typ plodu na obrázku.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oříšek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571612"/>
            <a:ext cx="5500694" cy="256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858016" y="428625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27. Pojmenuj typ plodu na obrázku.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lusk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500174"/>
            <a:ext cx="4318944" cy="379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28. Jak se nazývá postavení listů na stonku na obrázku?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vstřícné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1428736"/>
            <a:ext cx="27241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572264" y="485776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1. </a:t>
            </a:r>
            <a:r>
              <a:rPr lang="cs-CZ" sz="4800" b="1" dirty="0" err="1" smtClean="0"/>
              <a:t>Jednopohlavný</a:t>
            </a:r>
            <a:r>
              <a:rPr lang="cs-CZ" sz="4800" b="1" dirty="0" smtClean="0"/>
              <a:t> květ má pouze tyčinky, anebo jen pestíky.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ANO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2. Stonky jsou členěny na delší úseky, články, a kratší úseky, uzliny.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ANO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3. Po oplození následuje opylení.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NE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4. Z oplozeného vajíčka se vyvíjí semeno.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ANO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5. Tobolka patří mezi dužnaté plody.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NE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6. Jednopohlavné květy mají tyčinky i pestíky.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NE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7. Přisedlý list je připojen na stonek řapíkem.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NE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8. </a:t>
            </a:r>
            <a:r>
              <a:rPr lang="cs-CZ" sz="4000" b="1" dirty="0" smtClean="0"/>
              <a:t>Když je pyl přenesen na bliznu jiné rostliny, tak se tomu říká cizosprašnost.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ANO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9. Okurka patří mezi peckovice.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NE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/>
              <a:t>10. Tyčinka se skládá z prašníku a nitky.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28662" y="1785926"/>
            <a:ext cx="2714644" cy="92869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57224" y="3071810"/>
            <a:ext cx="7858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800" dirty="0" smtClean="0"/>
          </a:p>
          <a:p>
            <a:r>
              <a:rPr lang="cs-CZ" sz="4800" dirty="0" smtClean="0"/>
              <a:t>ANO</a:t>
            </a:r>
            <a:endParaRPr lang="cs-CZ" sz="4800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6786578" y="5500702"/>
            <a:ext cx="1785950" cy="1143008"/>
          </a:xfrm>
          <a:prstGeom prst="right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Text: </a:t>
            </a:r>
          </a:p>
          <a:p>
            <a:r>
              <a:rPr lang="cs-CZ" dirty="0" smtClean="0"/>
              <a:t>Veškerý text byl vytvořen autorem materiálu, 10.5.2012.</a:t>
            </a:r>
          </a:p>
          <a:p>
            <a:endParaRPr lang="cs-CZ" dirty="0" smtClean="0"/>
          </a:p>
          <a:p>
            <a:r>
              <a:rPr lang="cs-CZ" dirty="0" smtClean="0"/>
              <a:t>Obrázky: </a:t>
            </a:r>
          </a:p>
          <a:p>
            <a:r>
              <a:rPr lang="cs-CZ" dirty="0"/>
              <a:t>Obr.1: Otevřená galerie Microsoft Office, </a:t>
            </a:r>
            <a:r>
              <a:rPr lang="cs-CZ" dirty="0" smtClean="0"/>
              <a:t>10.5. 2012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Obr.2: Otevřená galerie Microsoft Office, 10.5. 2012.</a:t>
            </a:r>
          </a:p>
          <a:p>
            <a:r>
              <a:rPr lang="cs-CZ" dirty="0" smtClean="0"/>
              <a:t>Obr.3: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Obr.4: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Obr.5: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Obr.6: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Obr.7: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Obr.8: </a:t>
            </a:r>
            <a:r>
              <a:rPr lang="cs-CZ" dirty="0"/>
              <a:t>Otevřená galerie Microsoft Office, 10.5. 2012. </a:t>
            </a:r>
          </a:p>
          <a:p>
            <a:r>
              <a:rPr lang="cs-CZ" dirty="0" smtClean="0"/>
              <a:t>Obr.9: </a:t>
            </a:r>
            <a:r>
              <a:rPr lang="cs-CZ" dirty="0"/>
              <a:t>Otevřená galerie Microsoft Office, 10.5. 2012. </a:t>
            </a:r>
            <a:endParaRPr lang="cs-CZ" dirty="0" smtClean="0"/>
          </a:p>
          <a:p>
            <a:r>
              <a:rPr lang="cs-CZ" dirty="0" smtClean="0"/>
              <a:t>Obr.10: </a:t>
            </a:r>
            <a:r>
              <a:rPr lang="cs-CZ" dirty="0"/>
              <a:t>Obrázek byl vytvořen autorem materiálu, </a:t>
            </a:r>
            <a:r>
              <a:rPr lang="cs-CZ" dirty="0" smtClean="0"/>
              <a:t>10.5. </a:t>
            </a:r>
            <a:r>
              <a:rPr lang="cs-CZ" dirty="0"/>
              <a:t>2012.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1">
      <a:dk1>
        <a:sysClr val="windowText" lastClr="000000"/>
      </a:dk1>
      <a:lt1>
        <a:srgbClr val="FCD9B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791</TotalTime>
  <Words>1004</Words>
  <Application>Microsoft Office PowerPoint</Application>
  <PresentationFormat>Předvádění na obrazovce (4:3)</PresentationFormat>
  <Paragraphs>376</Paragraphs>
  <Slides>43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4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1. Vyjmenuj generativní orgány rostliny.</vt:lpstr>
      <vt:lpstr>2. Jak se nazývá typ stonku na obrázku?</vt:lpstr>
      <vt:lpstr>3. Vyjmenuj alespoň 3 přeměny listu.</vt:lpstr>
      <vt:lpstr>4. Vyjmenuj alespoň 3 přeměny kořene.</vt:lpstr>
      <vt:lpstr>5. Jak se nazývají samčí pohlavní orgány v květu?</vt:lpstr>
      <vt:lpstr>6. Co je to květenství?</vt:lpstr>
      <vt:lpstr>7. Uveď alespoň 3 rostliny, které mají plod peckovici.</vt:lpstr>
      <vt:lpstr>8. Vyjmenuj části pestíku.</vt:lpstr>
      <vt:lpstr>9.Jak se nazývá typ stonku, který mají např. trávy a obiloviny?</vt:lpstr>
      <vt:lpstr>10. Pojmenuj označené části listu.</vt:lpstr>
      <vt:lpstr>11. Vyjmenuj alespoň 3 přeměny stonku.</vt:lpstr>
      <vt:lpstr>12. Co je to opylení?</vt:lpstr>
      <vt:lpstr>13. Vyjmenuj vegetativní rostlinné orgány.</vt:lpstr>
      <vt:lpstr>14. Jaká je funkce kořene?</vt:lpstr>
      <vt:lpstr>15. Jak se nazývají samičí pohlavní orgány v květu?</vt:lpstr>
      <vt:lpstr>16. Pojmenuj typ plodu na obrázku.</vt:lpstr>
      <vt:lpstr>17. Vysvětli pojem jednodomá rostlina.</vt:lpstr>
      <vt:lpstr>18. Co je to oplození?</vt:lpstr>
      <vt:lpstr>19. Pojmenuj květenství na obrázku.</vt:lpstr>
      <vt:lpstr>20. Jaká je funkce listu?</vt:lpstr>
      <vt:lpstr>21. Pojmenuj typ plodu na obrázku.</vt:lpstr>
      <vt:lpstr>22. Jaká je funkce plodu?</vt:lpstr>
      <vt:lpstr>23. Jak se nazývá typ stonku na obrázku?</vt:lpstr>
      <vt:lpstr>24. Pojmenuj označené části kořene?</vt:lpstr>
      <vt:lpstr>25. Jaká je funkce stonku?</vt:lpstr>
      <vt:lpstr>26. Pojmenuj typ plodu na obrázku.</vt:lpstr>
      <vt:lpstr>27. Pojmenuj typ plodu na obrázku.</vt:lpstr>
      <vt:lpstr>28. Jak se nazývá postavení listů na stonku na obrázku?</vt:lpstr>
      <vt:lpstr>1. Jednopohlavný květ má pouze tyčinky, anebo jen pestíky.</vt:lpstr>
      <vt:lpstr>2. Stonky jsou členěny na delší úseky, články, a kratší úseky, uzliny.</vt:lpstr>
      <vt:lpstr>3. Po oplození následuje opylení.</vt:lpstr>
      <vt:lpstr>4. Z oplozeného vajíčka se vyvíjí semeno.</vt:lpstr>
      <vt:lpstr>5. Tobolka patří mezi dužnaté plody.</vt:lpstr>
      <vt:lpstr>6. Jednopohlavné květy mají tyčinky i pestíky.</vt:lpstr>
      <vt:lpstr>7. Přisedlý list je připojen na stonek řapíkem.</vt:lpstr>
      <vt:lpstr>8. Když je pyl přenesen na bliznu jiné rostliny, tak se tomu říká cizosprašnost.</vt:lpstr>
      <vt:lpstr>9. Okurka patří mezi peckovice.</vt:lpstr>
      <vt:lpstr>10. Tyčinka se skládá z prašníku a nitky.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Silvie Šimečková</dc:creator>
  <cp:lastModifiedBy>08FB</cp:lastModifiedBy>
  <cp:revision>17</cp:revision>
  <dcterms:created xsi:type="dcterms:W3CDTF">2012-04-14T21:25:24Z</dcterms:created>
  <dcterms:modified xsi:type="dcterms:W3CDTF">2012-06-27T08:18:59Z</dcterms:modified>
</cp:coreProperties>
</file>