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2"/>
  </p:notesMasterIdLst>
  <p:sldIdLst>
    <p:sldId id="256" r:id="rId2"/>
    <p:sldId id="268" r:id="rId3"/>
    <p:sldId id="307" r:id="rId4"/>
    <p:sldId id="289" r:id="rId5"/>
    <p:sldId id="290" r:id="rId6"/>
    <p:sldId id="292" r:id="rId7"/>
    <p:sldId id="293" r:id="rId8"/>
    <p:sldId id="294" r:id="rId9"/>
    <p:sldId id="295" r:id="rId10"/>
    <p:sldId id="308" r:id="rId11"/>
    <p:sldId id="296" r:id="rId12"/>
    <p:sldId id="298" r:id="rId13"/>
    <p:sldId id="299" r:id="rId14"/>
    <p:sldId id="301" r:id="rId15"/>
    <p:sldId id="302" r:id="rId16"/>
    <p:sldId id="303" r:id="rId17"/>
    <p:sldId id="304" r:id="rId18"/>
    <p:sldId id="309" r:id="rId19"/>
    <p:sldId id="310" r:id="rId20"/>
    <p:sldId id="30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NÁZEV:VY_52_INOVACE_33_Přírodopis 7.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Pryskyřníkovité, hvězdnicovité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NÁZEV:VY_52_INOVACE_33_Přírodopis 7.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Pryskyřníkovité, hvězdnicovité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ysky%C5%99n%C3%ADk_prudk%C3%BD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ulsatilla_vulgaris_MS_0164.jp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nunculus_ficaria2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epatica_nobilis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e%C5%99m%C3%A1nek_prav%C3%BD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http://cs.wikipedia.org/wiki/Prysky%C5%99n%C3%ADk_prudk%C3%BD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3707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Vlastní foto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7619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http://cs.wikipedia.org/wiki/Soubor:Pulsatilla_vulgaris_MS_0164.jpg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43620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Vlastní foto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5228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http://cs.wikipedia.org/wiki/Soubor:Ranunculus_ficaria2.jpg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8970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http://cs.wikipedia.org/wiki/Soubor:Hepatica_nobilis.jpg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5748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299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10617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http://cs.wikipedia.org/wiki/He%C5%99m%C3%A1nek_prav%C3%BD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69480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Vlastní foto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47198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29943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477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99502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90992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A7B6E01-56FE-418F-827D-95D69E898FA7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niklec" TargetMode="External"/><Relationship Id="rId2" Type="http://schemas.openxmlformats.org/officeDocument/2006/relationships/hyperlink" Target="http://cs.wikipedia.org/wiki/Prysky%C5%99n%C3%ADk_prudk%C3%B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Orsej_jarn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60866447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 louží k výkladu učiva – čeleď pryskyřníkovité, hvězdnicovité. </a:t>
            </a:r>
          </a:p>
          <a:p>
            <a:endParaRPr lang="cs-CZ" dirty="0" smtClean="0"/>
          </a:p>
          <a:p>
            <a:r>
              <a:rPr lang="cs-CZ" dirty="0" smtClean="0"/>
              <a:t>Na konci prezentace jsou úkoly k zopakování učiva.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90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000" dirty="0" smtClean="0"/>
              <a:t>Pětičetné květy</a:t>
            </a:r>
          </a:p>
          <a:p>
            <a:pPr eaLnBrk="1" hangingPunct="1"/>
            <a:endParaRPr lang="cs-CZ" sz="4000" dirty="0" smtClean="0"/>
          </a:p>
          <a:p>
            <a:pPr eaLnBrk="1" hangingPunct="1"/>
            <a:r>
              <a:rPr lang="cs-CZ" sz="4000" dirty="0" smtClean="0"/>
              <a:t>Plod - </a:t>
            </a:r>
            <a:r>
              <a:rPr lang="cs-CZ" sz="4000" dirty="0" smtClean="0"/>
              <a:t>měchýřek nebo nažka</a:t>
            </a:r>
          </a:p>
          <a:p>
            <a:pPr eaLnBrk="1" hangingPunct="1"/>
            <a:endParaRPr lang="cs-CZ" sz="4000" dirty="0" smtClean="0"/>
          </a:p>
          <a:p>
            <a:pPr eaLnBrk="1" hangingPunct="1"/>
            <a:r>
              <a:rPr lang="cs-CZ" sz="4000" dirty="0" smtClean="0"/>
              <a:t>Obsahují jedovaté látky</a:t>
            </a:r>
          </a:p>
        </p:txBody>
      </p:sp>
    </p:spTree>
    <p:extLst>
      <p:ext uri="{BB962C8B-B14F-4D97-AF65-F5344CB8AC3E}">
        <p14:creationId xmlns:p14="http://schemas.microsoft.com/office/powerpoint/2010/main" xmlns="" val="286690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Pryskyřník prudký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396470"/>
            <a:ext cx="3456384" cy="5427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812360" y="6453336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5623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Blatouch bahenní</a:t>
            </a:r>
          </a:p>
        </p:txBody>
      </p:sp>
      <p:sp>
        <p:nvSpPr>
          <p:cNvPr id="16388" name="AutoShape 4" descr="http://astroesoterickaspol.blogz.cz/files/blatouch-bahenni220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>
              <a:latin typeface="Trebuchet MS" pitchFamily="34" charset="0"/>
            </a:endParaRPr>
          </a:p>
        </p:txBody>
      </p:sp>
      <p:sp>
        <p:nvSpPr>
          <p:cNvPr id="16389" name="AutoShape 8" descr="http://www.puskvorec.cz/fotky2999/fotos/_vyrd12_9Caltha-palustris-3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>
              <a:latin typeface="Trebuchet MS" pitchFamily="34" charset="0"/>
            </a:endParaRPr>
          </a:p>
        </p:txBody>
      </p:sp>
      <p:sp>
        <p:nvSpPr>
          <p:cNvPr id="16390" name="AutoShape 10" descr="http://botanika.wendys.cz/kytky/prew.php?../foto/O3_1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>
              <a:latin typeface="Trebuchet MS" pitchFamily="34" charset="0"/>
            </a:endParaRPr>
          </a:p>
        </p:txBody>
      </p:sp>
      <p:sp>
        <p:nvSpPr>
          <p:cNvPr id="16391" name="AutoShape 12" descr="http://fotoblog.in/galerie/zen/i.php?a=flora&amp;i=2205082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>
              <a:latin typeface="Trebuchet MS" pitchFamily="34" charset="0"/>
            </a:endParaRPr>
          </a:p>
        </p:txBody>
      </p:sp>
      <p:pic>
        <p:nvPicPr>
          <p:cNvPr id="2050" name="Picture 2" descr="G:\DCIM\101_PANA\P10109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6191887" cy="4643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812360" y="6453336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809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Koniklec obecný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52736"/>
            <a:ext cx="381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17249" y="6397419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9180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Sasanka hajní</a:t>
            </a:r>
          </a:p>
        </p:txBody>
      </p:sp>
      <p:sp>
        <p:nvSpPr>
          <p:cNvPr id="19461" name="AutoShape 5" descr="http://nd01.jxs.cz/002/057/58ba99a2b4_26991028_o2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>
              <a:latin typeface="Trebuchet MS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6595" y="2143322"/>
            <a:ext cx="5733637" cy="4714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20272" y="6443242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918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Orsej jarní</a:t>
            </a:r>
          </a:p>
        </p:txBody>
      </p:sp>
      <p:sp>
        <p:nvSpPr>
          <p:cNvPr id="20484" name="AutoShape 2" descr="http://www.prazskestezky.cz/botic/obr/orsej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>
              <a:latin typeface="Trebuchet MS" pitchFamily="34" charset="0"/>
            </a:endParaRPr>
          </a:p>
        </p:txBody>
      </p:sp>
      <p:pic>
        <p:nvPicPr>
          <p:cNvPr id="18434" name="Picture 2" descr="Soubor:Ranunculus ficaria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98343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20272" y="6443242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04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Pryskyřníkovité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Jaterník podléška</a:t>
            </a:r>
          </a:p>
        </p:txBody>
      </p:sp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59526"/>
            <a:ext cx="4839469" cy="5167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6443241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816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Nejpočetnější čeleď dvouděložných rostlin</a:t>
            </a:r>
          </a:p>
          <a:p>
            <a:pPr eaLnBrk="1" hangingPunct="1"/>
            <a:r>
              <a:rPr lang="cs-CZ" dirty="0" smtClean="0"/>
              <a:t>Pětičetné květy sdružené do úboru</a:t>
            </a:r>
          </a:p>
          <a:p>
            <a:pPr eaLnBrk="1" hangingPunct="1"/>
            <a:r>
              <a:rPr lang="cs-CZ" dirty="0" smtClean="0"/>
              <a:t>Úbor tvoří 2 typy květů:</a:t>
            </a:r>
            <a:endParaRPr lang="cs-CZ" dirty="0"/>
          </a:p>
          <a:p>
            <a:pPr lvl="1"/>
            <a:r>
              <a:rPr lang="cs-CZ" dirty="0"/>
              <a:t>Jazykovité </a:t>
            </a:r>
          </a:p>
          <a:p>
            <a:pPr lvl="1"/>
            <a:r>
              <a:rPr lang="cs-CZ" dirty="0"/>
              <a:t>Trubkovité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Plodem jsou nažky (často s chmýrem) </a:t>
            </a:r>
            <a:endParaRPr lang="cs-CZ" dirty="0"/>
          </a:p>
          <a:p>
            <a:pPr eaLnBrk="1" hangingPunct="1"/>
            <a:r>
              <a:rPr lang="cs-CZ" dirty="0" smtClean="0"/>
              <a:t>U některých zástupců najdeme mléčnice, </a:t>
            </a:r>
            <a:r>
              <a:rPr lang="cs-CZ" dirty="0" smtClean="0"/>
              <a:t>                          ze </a:t>
            </a:r>
            <a:r>
              <a:rPr lang="cs-CZ" dirty="0" smtClean="0"/>
              <a:t>kterých po utržení vytéká mléko</a:t>
            </a:r>
            <a:endParaRPr lang="cs-CZ" dirty="0"/>
          </a:p>
        </p:txBody>
      </p:sp>
      <p:pic>
        <p:nvPicPr>
          <p:cNvPr id="20482" name="Picture 2" descr="C:\Users\Silvinka\AppData\Local\Microsoft\Windows\Temporary Internet Files\Content.IE5\4RF70V89\MP9004331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2480320" cy="24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96336" y="4757192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0597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Slunečnice roční</a:t>
            </a:r>
          </a:p>
        </p:txBody>
      </p:sp>
      <p:pic>
        <p:nvPicPr>
          <p:cNvPr id="16385" name="Picture 1" descr="C:\Users\Silvinka\AppData\Local\Microsoft\Windows\Temporary Internet Files\Content.IE5\4VYHF0MP\MP9001451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166" y="2132856"/>
            <a:ext cx="6989140" cy="461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16899" y="5949280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620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Heřmánek pravý</a:t>
            </a:r>
          </a:p>
        </p:txBody>
      </p:sp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074302"/>
            <a:ext cx="43053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07904" y="6409460"/>
            <a:ext cx="792088" cy="370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336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Podběl lékařský</a:t>
            </a:r>
          </a:p>
        </p:txBody>
      </p:sp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268760"/>
            <a:ext cx="4055963" cy="5429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648768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698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Smetanka lékařská</a:t>
            </a:r>
          </a:p>
        </p:txBody>
      </p:sp>
      <p:pic>
        <p:nvPicPr>
          <p:cNvPr id="2050" name="Picture 2" descr="C:\Users\Silvinka\AppData\Local\Microsoft\Windows\Temporary Internet Files\Content.IE5\WRD60CVO\MP9004333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83227"/>
            <a:ext cx="6180314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5856" y="648768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980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Kopretina bílá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7209251" cy="3729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75856" y="648768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079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Sedmikráska obecná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2626" y="2132856"/>
            <a:ext cx="6275678" cy="4587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308304" y="636260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6834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Hvězdnicovité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Bodlák obecný</a:t>
            </a:r>
          </a:p>
        </p:txBody>
      </p:sp>
      <p:pic>
        <p:nvPicPr>
          <p:cNvPr id="8194" name="Picture 2" descr="C:\Users\Silvinka\AppData\Local\Microsoft\Windows\Temporary Internet Files\Content.IE5\4RF70V89\MP9004341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0808"/>
            <a:ext cx="3262337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6" y="648768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0014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Jaký plod mají pryskyřníkovité rostliny? </a:t>
            </a:r>
          </a:p>
          <a:p>
            <a:r>
              <a:rPr lang="cs-CZ" dirty="0" smtClean="0"/>
              <a:t>2) K čemu slouží </a:t>
            </a:r>
            <a:r>
              <a:rPr lang="cs-CZ" dirty="0" smtClean="0"/>
              <a:t>chmýr </a:t>
            </a:r>
            <a:r>
              <a:rPr lang="cs-CZ" dirty="0" smtClean="0"/>
              <a:t>na nažce u smetanky lékařské? </a:t>
            </a:r>
          </a:p>
          <a:p>
            <a:r>
              <a:rPr lang="cs-CZ" dirty="0" smtClean="0"/>
              <a:t>3) Jak se nazývá květenství hvězdnicovitých rostlin?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73592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měchýřek nebo nažka? </a:t>
            </a:r>
          </a:p>
          <a:p>
            <a:r>
              <a:rPr lang="cs-CZ" dirty="0" smtClean="0"/>
              <a:t>2) k rozšíření semen</a:t>
            </a:r>
          </a:p>
          <a:p>
            <a:r>
              <a:rPr lang="cs-CZ" dirty="0" smtClean="0"/>
              <a:t>3) úbor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8031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131952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Text:</a:t>
            </a:r>
          </a:p>
          <a:p>
            <a:r>
              <a:rPr lang="cs-CZ" dirty="0" smtClean="0"/>
              <a:t> </a:t>
            </a:r>
            <a:r>
              <a:rPr lang="cs-CZ" dirty="0"/>
              <a:t>ČABRADOVÁ, Věra, František HASCH, Jaroslav SEJPKA a VANEČKOVÁ. </a:t>
            </a:r>
            <a:r>
              <a:rPr lang="cs-CZ" i="1" dirty="0"/>
              <a:t>Přírodopis 7</a:t>
            </a:r>
            <a:r>
              <a:rPr lang="cs-CZ" dirty="0"/>
              <a:t>. Plzeň: Fraus, 2005. ISBN 80-7238-424-4.</a:t>
            </a:r>
          </a:p>
          <a:p>
            <a:pPr eaLnBrk="1" hangingPunct="1"/>
            <a:r>
              <a:rPr lang="cs-CZ" dirty="0" smtClean="0"/>
              <a:t>Obrázky</a:t>
            </a:r>
          </a:p>
          <a:p>
            <a:r>
              <a:rPr lang="cs-CZ" dirty="0" smtClean="0"/>
              <a:t>Obr.1:</a:t>
            </a:r>
            <a:r>
              <a:rPr lang="cs-CZ" dirty="0"/>
              <a:t>Pryskyřník prudký.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2009-05-15 [cit. </a:t>
            </a:r>
            <a:r>
              <a:rPr lang="cs-CZ" dirty="0" smtClean="0"/>
              <a:t>2012-05-20].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cs.wikipedia.org/wiki/Prysky%C5%99n%C3%ADk_prudk%C3%BD</a:t>
            </a:r>
            <a:endParaRPr lang="cs-CZ" dirty="0" smtClean="0"/>
          </a:p>
          <a:p>
            <a:r>
              <a:rPr lang="cs-CZ" dirty="0" smtClean="0"/>
              <a:t>Obr.2</a:t>
            </a:r>
            <a:r>
              <a:rPr lang="cs-CZ" dirty="0"/>
              <a:t>: </a:t>
            </a:r>
            <a:r>
              <a:rPr lang="cs-CZ" dirty="0" smtClean="0"/>
              <a:t>Vlastní </a:t>
            </a:r>
            <a:r>
              <a:rPr lang="cs-CZ" dirty="0"/>
              <a:t>fotografie autora </a:t>
            </a:r>
            <a:r>
              <a:rPr lang="cs-CZ" dirty="0" smtClean="0"/>
              <a:t>materiálu, </a:t>
            </a:r>
            <a:r>
              <a:rPr lang="cs-CZ" dirty="0"/>
              <a:t>20.5. 2012. </a:t>
            </a:r>
            <a:endParaRPr lang="cs-CZ" dirty="0" smtClean="0"/>
          </a:p>
          <a:p>
            <a:r>
              <a:rPr lang="cs-CZ" dirty="0" smtClean="0"/>
              <a:t>Obr.3:</a:t>
            </a:r>
            <a:r>
              <a:rPr lang="cs-CZ" dirty="0"/>
              <a:t> </a:t>
            </a:r>
            <a:r>
              <a:rPr lang="cs-CZ" dirty="0" err="1"/>
              <a:t>oniklec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2011-06-04 [cit. </a:t>
            </a:r>
            <a:r>
              <a:rPr lang="cs-CZ" dirty="0" smtClean="0"/>
              <a:t>2012-05-20].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cs.wikipedia.org/wiki/Koniklec</a:t>
            </a:r>
            <a:endParaRPr lang="cs-CZ" dirty="0" smtClean="0"/>
          </a:p>
          <a:p>
            <a:r>
              <a:rPr lang="cs-CZ" dirty="0" smtClean="0"/>
              <a:t>Obr.4</a:t>
            </a:r>
            <a:r>
              <a:rPr lang="cs-CZ" dirty="0"/>
              <a:t>: Vlastní fotografie autora </a:t>
            </a:r>
            <a:r>
              <a:rPr lang="cs-CZ" dirty="0" smtClean="0"/>
              <a:t>materiálu, </a:t>
            </a:r>
            <a:r>
              <a:rPr lang="cs-CZ" dirty="0"/>
              <a:t>20.5. 2012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Obr.5: </a:t>
            </a:r>
            <a:r>
              <a:rPr lang="cs-CZ" dirty="0"/>
              <a:t>Orsej jarní.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2005-07-02 [cit. 2012-05-20].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cs.wikipedia.org/wiki/Orsej_jarn%C3%AD</a:t>
            </a:r>
            <a:endParaRPr lang="cs-CZ" dirty="0" smtClean="0"/>
          </a:p>
          <a:p>
            <a:r>
              <a:rPr lang="cs-CZ" dirty="0" smtClean="0"/>
              <a:t>Obr.6: </a:t>
            </a:r>
            <a:r>
              <a:rPr lang="cs-CZ" dirty="0"/>
              <a:t>Jaterník podléška.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2007-04-05 [cit. 2012-05-20]. Dostupné z: http://cs.wikipedia.org/wiki/Jatern%C3%ADk_podl%C3%A9%C5%A1ka</a:t>
            </a:r>
          </a:p>
          <a:p>
            <a:r>
              <a:rPr lang="cs-CZ" dirty="0"/>
              <a:t>Obr.7: Otevřená galerie Microsoft Office, </a:t>
            </a:r>
            <a:r>
              <a:rPr lang="cs-CZ" dirty="0" smtClean="0"/>
              <a:t>20.5</a:t>
            </a:r>
            <a:r>
              <a:rPr lang="cs-CZ" dirty="0"/>
              <a:t>. 2012. </a:t>
            </a:r>
            <a:endParaRPr lang="cs-CZ" dirty="0" smtClean="0"/>
          </a:p>
          <a:p>
            <a:r>
              <a:rPr lang="cs-CZ" dirty="0" smtClean="0"/>
              <a:t>Obr.8</a:t>
            </a:r>
            <a:r>
              <a:rPr lang="cs-CZ" dirty="0"/>
              <a:t>: Otevřená galerie Microsoft Office, 20.5. 2012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Obr.9: </a:t>
            </a:r>
            <a:r>
              <a:rPr lang="cs-CZ" dirty="0"/>
              <a:t>Heřmánek pravý.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2008-05-16 [cit. 2012-05-20]. Dostupné z: http://cs.wikipedia.org/wiki/He%C5%99m%C3%A1nek_prav%C3%BD</a:t>
            </a:r>
            <a:endParaRPr lang="cs-CZ" dirty="0" smtClean="0"/>
          </a:p>
          <a:p>
            <a:r>
              <a:rPr lang="cs-CZ" dirty="0" smtClean="0"/>
              <a:t>Obr.10: </a:t>
            </a:r>
            <a:r>
              <a:rPr lang="cs-CZ" dirty="0"/>
              <a:t>Vlastní fotografie autora materiálu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Obr.11: </a:t>
            </a:r>
            <a:r>
              <a:rPr lang="cs-CZ" dirty="0"/>
              <a:t>Otevřená galerie Microsoft Office, 20.5. 2012. </a:t>
            </a:r>
          </a:p>
          <a:p>
            <a:r>
              <a:rPr lang="cs-CZ" dirty="0" smtClean="0"/>
              <a:t>Obr.12: </a:t>
            </a:r>
            <a:r>
              <a:rPr lang="cs-CZ" dirty="0"/>
              <a:t>Vlastní fotografie autora </a:t>
            </a:r>
            <a:r>
              <a:rPr lang="cs-CZ" dirty="0" smtClean="0"/>
              <a:t>materiálu, </a:t>
            </a:r>
            <a:r>
              <a:rPr lang="cs-CZ" dirty="0"/>
              <a:t>20.5. 2012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Obr.13: </a:t>
            </a:r>
            <a:r>
              <a:rPr lang="cs-CZ" dirty="0"/>
              <a:t>Vlastní fotografie autora </a:t>
            </a:r>
            <a:r>
              <a:rPr lang="cs-CZ" dirty="0" smtClean="0"/>
              <a:t>materiálu, </a:t>
            </a:r>
            <a:r>
              <a:rPr lang="cs-CZ" dirty="0"/>
              <a:t>20.5. 2012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Obr.14: </a:t>
            </a:r>
            <a:r>
              <a:rPr lang="cs-CZ" dirty="0"/>
              <a:t>Otevřená galerie Microsoft Office, 20.5. 2012.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967848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1707</TotalTime>
  <Words>250</Words>
  <Application>Microsoft Office PowerPoint</Application>
  <PresentationFormat>Předvádění na obrazovce (4:3)</PresentationFormat>
  <Paragraphs>116</Paragraphs>
  <Slides>20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Bohatý</vt:lpstr>
      <vt:lpstr>Snímek 1</vt:lpstr>
      <vt:lpstr>Anotace</vt:lpstr>
      <vt:lpstr>Pryskyřníkovité</vt:lpstr>
      <vt:lpstr>Pryskyřníkovité</vt:lpstr>
      <vt:lpstr>Pryskyřníkovité</vt:lpstr>
      <vt:lpstr>Pryskyřníkovité</vt:lpstr>
      <vt:lpstr>Pryskyřníkovité</vt:lpstr>
      <vt:lpstr>Pryskyřníkovité</vt:lpstr>
      <vt:lpstr>Pryskyřníkovité</vt:lpstr>
      <vt:lpstr>Hvězdnicovité</vt:lpstr>
      <vt:lpstr>Hvězdnicovité</vt:lpstr>
      <vt:lpstr>Hvězdnicovité</vt:lpstr>
      <vt:lpstr>Hvězdnicovité</vt:lpstr>
      <vt:lpstr>Hvězdnicovité</vt:lpstr>
      <vt:lpstr>Hvězdnicovité</vt:lpstr>
      <vt:lpstr>Hvězdnicovité</vt:lpstr>
      <vt:lpstr>Hvězdnicovité</vt:lpstr>
      <vt:lpstr>ÚKOLY</vt:lpstr>
      <vt:lpstr>řešení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Dum</cp:lastModifiedBy>
  <cp:revision>53</cp:revision>
  <dcterms:created xsi:type="dcterms:W3CDTF">2011-11-02T20:31:36Z</dcterms:created>
  <dcterms:modified xsi:type="dcterms:W3CDTF">2012-08-29T19:27:55Z</dcterms:modified>
</cp:coreProperties>
</file>