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0"/>
  </p:notesMasterIdLst>
  <p:sldIdLst>
    <p:sldId id="256" r:id="rId2"/>
    <p:sldId id="274" r:id="rId3"/>
    <p:sldId id="257" r:id="rId4"/>
    <p:sldId id="264" r:id="rId5"/>
    <p:sldId id="258" r:id="rId6"/>
    <p:sldId id="259" r:id="rId7"/>
    <p:sldId id="261" r:id="rId8"/>
    <p:sldId id="263" r:id="rId9"/>
    <p:sldId id="272" r:id="rId10"/>
    <p:sldId id="265" r:id="rId11"/>
    <p:sldId id="266" r:id="rId12"/>
    <p:sldId id="267" r:id="rId13"/>
    <p:sldId id="275" r:id="rId14"/>
    <p:sldId id="268" r:id="rId15"/>
    <p:sldId id="269" r:id="rId16"/>
    <p:sldId id="270" r:id="rId17"/>
    <p:sldId id="276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NÁZEV:VY_52_INOVACE_34_Přírodopis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Vejcorodí, vačnatí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2C870F-D5A6-4EF6-AB15-F6E1E735D8E4}" type="presOf" srcId="{757F3AB3-0718-4624-B441-E567A8F0AB56}" destId="{333A1088-737F-45CB-B68E-254E46348037}" srcOrd="0" destOrd="0" presId="urn:microsoft.com/office/officeart/2005/8/layout/target3"/>
    <dgm:cxn modelId="{13CB657A-0B2A-4A27-A1A8-B8F60F9A147A}" type="presOf" srcId="{D1D4F407-5343-4D3F-B5B9-D407B03CAEB4}" destId="{D005CE8C-CC26-4C3E-AC11-E15060ECD759}" srcOrd="0" destOrd="0" presId="urn:microsoft.com/office/officeart/2005/8/layout/target3"/>
    <dgm:cxn modelId="{BF214C43-33FA-4E07-B099-43660967F21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BFD90EE-62BB-463D-A061-57296393A3C4}" type="presOf" srcId="{B651F6E3-6281-48DB-9319-2AEAFDAE7572}" destId="{6BB5E863-4638-4E1D-BFDE-399D028AC4ED}" srcOrd="1" destOrd="0" presId="urn:microsoft.com/office/officeart/2005/8/layout/target3"/>
    <dgm:cxn modelId="{F1E4B69A-22D1-4837-972C-E4DFC4B6C781}" type="presOf" srcId="{4C35D32F-0EAB-4CD7-82EE-45574DC2A586}" destId="{8BEBB6EC-1DAA-4CAC-8A25-BC0FCBD5DBD5}" srcOrd="0" destOrd="0" presId="urn:microsoft.com/office/officeart/2005/8/layout/target3"/>
    <dgm:cxn modelId="{204C3F56-5102-46BA-B899-2FAC9B0BD05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1A9D96-17E9-4D2B-A862-333438B9BD7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45CB58-020E-4954-AFF2-64894AD4DBFC}" type="presOf" srcId="{D1B46980-6531-4606-95E6-44980827E919}" destId="{6140AFEC-043D-4C43-A2F9-D0F5331DF3A3}" srcOrd="0" destOrd="0" presId="urn:microsoft.com/office/officeart/2005/8/layout/target3"/>
    <dgm:cxn modelId="{8A3FC57D-478C-496F-AD3B-B66D7F109B1B}" type="presOf" srcId="{D8197B8C-B260-4A16-BDF4-0947B075E274}" destId="{25B08C86-7E15-44DC-BE7F-FFB55DD49D12}" srcOrd="0" destOrd="0" presId="urn:microsoft.com/office/officeart/2005/8/layout/target3"/>
    <dgm:cxn modelId="{C7E168CB-DD62-4994-BC5C-326580473732}" type="presOf" srcId="{B651F6E3-6281-48DB-9319-2AEAFDAE7572}" destId="{619D679B-A015-4ECF-8348-D1034C574F40}" srcOrd="0" destOrd="0" presId="urn:microsoft.com/office/officeart/2005/8/layout/target3"/>
    <dgm:cxn modelId="{B7E4222D-5D17-4C8A-B6A3-42CA82116513}" type="presOf" srcId="{D1D4F407-5343-4D3F-B5B9-D407B03CAEB4}" destId="{AED2198E-93D5-4001-81B4-73124B309672}" srcOrd="1" destOrd="0" presId="urn:microsoft.com/office/officeart/2005/8/layout/target3"/>
    <dgm:cxn modelId="{8AC9FD75-22F0-40A9-ACD6-D88DF66A647B}" type="presParOf" srcId="{333A1088-737F-45CB-B68E-254E46348037}" destId="{F5ABB229-8D3B-4694-996A-96F23CF14429}" srcOrd="0" destOrd="0" presId="urn:microsoft.com/office/officeart/2005/8/layout/target3"/>
    <dgm:cxn modelId="{B386DC64-1D59-414F-AA9D-6F8E7AAEE081}" type="presParOf" srcId="{333A1088-737F-45CB-B68E-254E46348037}" destId="{F41139FD-01EE-4571-8B17-4FB00FC51163}" srcOrd="1" destOrd="0" presId="urn:microsoft.com/office/officeart/2005/8/layout/target3"/>
    <dgm:cxn modelId="{792AAB92-2005-4B3B-BDF3-B6A52DF94819}" type="presParOf" srcId="{333A1088-737F-45CB-B68E-254E46348037}" destId="{D005CE8C-CC26-4C3E-AC11-E15060ECD759}" srcOrd="2" destOrd="0" presId="urn:microsoft.com/office/officeart/2005/8/layout/target3"/>
    <dgm:cxn modelId="{7E48E334-1A58-4309-AA54-76D841FC86F9}" type="presParOf" srcId="{333A1088-737F-45CB-B68E-254E46348037}" destId="{2C702D82-9B77-49B7-9568-BB8EB47C3372}" srcOrd="3" destOrd="0" presId="urn:microsoft.com/office/officeart/2005/8/layout/target3"/>
    <dgm:cxn modelId="{C4664EE3-F676-4798-8B58-0EC4E306165B}" type="presParOf" srcId="{333A1088-737F-45CB-B68E-254E46348037}" destId="{A52A0455-90FF-4808-ABD0-F02540D31D5A}" srcOrd="4" destOrd="0" presId="urn:microsoft.com/office/officeart/2005/8/layout/target3"/>
    <dgm:cxn modelId="{AA24A0B3-7EDC-4868-816C-1C623243F77E}" type="presParOf" srcId="{333A1088-737F-45CB-B68E-254E46348037}" destId="{6140AFEC-043D-4C43-A2F9-D0F5331DF3A3}" srcOrd="5" destOrd="0" presId="urn:microsoft.com/office/officeart/2005/8/layout/target3"/>
    <dgm:cxn modelId="{D5258717-590F-4C4B-9A1F-9DB55E93F27C}" type="presParOf" srcId="{333A1088-737F-45CB-B68E-254E46348037}" destId="{9358AC05-5D7D-4327-9F80-1AD486AEA664}" srcOrd="6" destOrd="0" presId="urn:microsoft.com/office/officeart/2005/8/layout/target3"/>
    <dgm:cxn modelId="{D39BF589-E2C6-4D6C-A690-BCDFEE6BD7F6}" type="presParOf" srcId="{333A1088-737F-45CB-B68E-254E46348037}" destId="{313FC574-E1CD-4FB4-B054-0B805CE0447D}" srcOrd="7" destOrd="0" presId="urn:microsoft.com/office/officeart/2005/8/layout/target3"/>
    <dgm:cxn modelId="{202E9CEF-7697-41E5-BB98-B1959B120D6E}" type="presParOf" srcId="{333A1088-737F-45CB-B68E-254E46348037}" destId="{619D679B-A015-4ECF-8348-D1034C574F40}" srcOrd="8" destOrd="0" presId="urn:microsoft.com/office/officeart/2005/8/layout/target3"/>
    <dgm:cxn modelId="{65E1515D-C909-40CA-99C8-A6143BD98B97}" type="presParOf" srcId="{333A1088-737F-45CB-B68E-254E46348037}" destId="{322283A8-4A27-4CDA-BAE3-F381106A9174}" srcOrd="9" destOrd="0" presId="urn:microsoft.com/office/officeart/2005/8/layout/target3"/>
    <dgm:cxn modelId="{36777566-C6FD-40AB-B98F-5602EC649263}" type="presParOf" srcId="{333A1088-737F-45CB-B68E-254E46348037}" destId="{FFC9F71D-1B4F-4AD9-A4A6-86ADEFC8AF5C}" srcOrd="10" destOrd="0" presId="urn:microsoft.com/office/officeart/2005/8/layout/target3"/>
    <dgm:cxn modelId="{F21911FB-21DE-432A-9A25-FB5E7916A909}" type="presParOf" srcId="{333A1088-737F-45CB-B68E-254E46348037}" destId="{25B08C86-7E15-44DC-BE7F-FFB55DD49D12}" srcOrd="11" destOrd="0" presId="urn:microsoft.com/office/officeart/2005/8/layout/target3"/>
    <dgm:cxn modelId="{79AB05D9-71D5-47B1-A1EA-7E353FC748A0}" type="presParOf" srcId="{333A1088-737F-45CB-B68E-254E46348037}" destId="{76644BE8-9D7C-4C09-B250-3D10AF48CBB7}" srcOrd="12" destOrd="0" presId="urn:microsoft.com/office/officeart/2005/8/layout/target3"/>
    <dgm:cxn modelId="{E511058F-C0E7-42C1-9BFF-1748A304D639}" type="presParOf" srcId="{333A1088-737F-45CB-B68E-254E46348037}" destId="{EE85B701-7295-41C0-BA7A-34D3756A2AE6}" srcOrd="13" destOrd="0" presId="urn:microsoft.com/office/officeart/2005/8/layout/target3"/>
    <dgm:cxn modelId="{E7F3AF42-FDFD-473F-A4C5-913523C03BE3}" type="presParOf" srcId="{333A1088-737F-45CB-B68E-254E46348037}" destId="{8BEBB6EC-1DAA-4CAC-8A25-BC0FCBD5DBD5}" srcOrd="14" destOrd="0" presId="urn:microsoft.com/office/officeart/2005/8/layout/target3"/>
    <dgm:cxn modelId="{06D16610-5BC3-4DA1-BC68-597CE6672DC7}" type="presParOf" srcId="{333A1088-737F-45CB-B68E-254E46348037}" destId="{AED2198E-93D5-4001-81B4-73124B309672}" srcOrd="15" destOrd="0" presId="urn:microsoft.com/office/officeart/2005/8/layout/target3"/>
    <dgm:cxn modelId="{DD71C8F4-5943-4AC8-A0A9-3755566AC64B}" type="presParOf" srcId="{333A1088-737F-45CB-B68E-254E46348037}" destId="{2BE915AB-18AA-4053-B92C-3BFC9ED204BB}" srcOrd="16" destOrd="0" presId="urn:microsoft.com/office/officeart/2005/8/layout/target3"/>
    <dgm:cxn modelId="{72FE38AE-8BC4-4588-8BFF-3524F92D9E03}" type="presParOf" srcId="{333A1088-737F-45CB-B68E-254E46348037}" destId="{6BB5E863-4638-4E1D-BFDE-399D028AC4ED}" srcOrd="17" destOrd="0" presId="urn:microsoft.com/office/officeart/2005/8/layout/target3"/>
    <dgm:cxn modelId="{DA8F2BC2-1C74-47F2-A4B8-16F946D59A5A}" type="presParOf" srcId="{333A1088-737F-45CB-B68E-254E46348037}" destId="{5A5FFA88-C948-4069-8E93-59FA12366E83}" srcOrd="18" destOrd="0" presId="urn:microsoft.com/office/officeart/2005/8/layout/target3"/>
    <dgm:cxn modelId="{DB424B36-C22E-46FB-9A14-3713861134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NÁZEV:VY_52_INOVACE_34_Přírodopis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Vejcorodí, vačnatí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EF39C-DF8A-46C4-878D-58725D2DFA59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8F1CE-CE26-45AA-A311-081D7E229C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9696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08F1CE-CE26-45AA-A311-081D7E229CA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08F1CE-CE26-45AA-A311-081D7E229CA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08F1CE-CE26-45AA-A311-081D7E229CA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08F1CE-CE26-45AA-A311-081D7E229CA5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CBF71BD-AAC2-45FD-A6AB-4C3034BC649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C42ECEC-DA30-4D08-BC50-90EF9C44BD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MQ_eeDvCo8U?version=3&amp;hl=cs_CZ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takopysk_podivn%C3%BD" TargetMode="External"/><Relationship Id="rId2" Type="http://schemas.openxmlformats.org/officeDocument/2006/relationships/hyperlink" Target="http://www.youtube.com/watch?feature=endscreen&amp;NR=1&amp;v=MQ_eeDvCo8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e%C5%BEura_australsk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850664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Prezentace seznamuje žáky s učivem – </a:t>
            </a:r>
            <a:r>
              <a:rPr lang="cs-CZ" dirty="0" smtClean="0"/>
              <a:t>savci (živorodí, vačnatci) </a:t>
            </a:r>
            <a:endParaRPr lang="cs-CZ" dirty="0"/>
          </a:p>
          <a:p>
            <a:r>
              <a:rPr lang="cs-CZ" dirty="0" smtClean="0"/>
              <a:t>Do </a:t>
            </a:r>
            <a:r>
              <a:rPr lang="cs-CZ" dirty="0"/>
              <a:t>prezentace je vložen interaktivní vstup- video.</a:t>
            </a:r>
          </a:p>
          <a:p>
            <a:r>
              <a:rPr lang="cs-CZ" dirty="0"/>
              <a:t>Na konci prezentace jsou otázky, na které žáci odpoví, aby si zopakovali učivo.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977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Třída: savci</a:t>
            </a:r>
          </a:p>
          <a:p>
            <a:pPr lvl="1"/>
            <a:r>
              <a:rPr lang="cs-CZ" dirty="0" smtClean="0"/>
              <a:t>Podtřída: Vejcorodí</a:t>
            </a:r>
          </a:p>
          <a:p>
            <a:pPr lvl="1"/>
            <a:r>
              <a:rPr lang="cs-CZ" dirty="0" smtClean="0"/>
              <a:t>Podtřída: Živorodí</a:t>
            </a:r>
          </a:p>
          <a:p>
            <a:pPr lvl="2"/>
            <a:r>
              <a:rPr lang="cs-CZ" dirty="0" smtClean="0"/>
              <a:t>Nadřád: Vačnatí</a:t>
            </a:r>
          </a:p>
          <a:p>
            <a:pPr lvl="3"/>
            <a:r>
              <a:rPr lang="cs-CZ" dirty="0" smtClean="0"/>
              <a:t>Řád: Vačnatci </a:t>
            </a:r>
          </a:p>
          <a:p>
            <a:pPr lvl="2"/>
            <a:r>
              <a:rPr lang="cs-CZ" dirty="0" smtClean="0"/>
              <a:t>Nadřád: </a:t>
            </a:r>
            <a:r>
              <a:rPr lang="cs-CZ" dirty="0" err="1" smtClean="0"/>
              <a:t>Placentálové</a:t>
            </a:r>
            <a:r>
              <a:rPr lang="cs-CZ" dirty="0" smtClean="0"/>
              <a:t> </a:t>
            </a:r>
          </a:p>
          <a:p>
            <a:pPr lvl="3"/>
            <a:r>
              <a:rPr lang="cs-CZ" dirty="0" smtClean="0"/>
              <a:t>Řád: Hmyzožravci, letouni, chudozubí, hlodavci, zajíci, šelmy, ploutvonožci, kytovci, chobotnatci, lichokopytníci, sudokopytníci, primáti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1" algn="l" rtl="0">
              <a:spcBef>
                <a:spcPct val="0"/>
              </a:spcBef>
            </a:pPr>
            <a:r>
              <a:rPr lang="cs-CZ" sz="4400" dirty="0" smtClean="0">
                <a:latin typeface="+mj-lt"/>
              </a:rPr>
              <a:t>Podtřída: Vejcorodí</a:t>
            </a:r>
            <a:endParaRPr lang="cs-CZ" sz="4400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Vejcorodí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Nejprimitivnější savci</a:t>
            </a:r>
          </a:p>
          <a:p>
            <a:r>
              <a:rPr lang="cs-CZ" dirty="0" smtClean="0"/>
              <a:t>Plazí </a:t>
            </a:r>
            <a:r>
              <a:rPr lang="cs-CZ" dirty="0" smtClean="0"/>
              <a:t>znaky - </a:t>
            </a:r>
            <a:r>
              <a:rPr lang="cs-CZ" dirty="0" smtClean="0"/>
              <a:t>kladou vejce, mají kloaku</a:t>
            </a:r>
          </a:p>
          <a:p>
            <a:r>
              <a:rPr lang="cs-CZ" dirty="0" smtClean="0"/>
              <a:t>Savčí </a:t>
            </a:r>
            <a:r>
              <a:rPr lang="cs-CZ" dirty="0" smtClean="0"/>
              <a:t>znaky -</a:t>
            </a:r>
            <a:r>
              <a:rPr lang="cs-CZ" dirty="0" smtClean="0"/>
              <a:t>sají mateřské mléko</a:t>
            </a:r>
          </a:p>
          <a:p>
            <a:r>
              <a:rPr lang="cs-CZ" dirty="0" smtClean="0"/>
              <a:t>Žijí v Austrálii a na Nové Guineji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Vejcorodí-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14528" cy="4495800"/>
          </a:xfrm>
        </p:spPr>
        <p:txBody>
          <a:bodyPr/>
          <a:lstStyle/>
          <a:p>
            <a:pPr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Ptakopysk podivný</a:t>
            </a:r>
          </a:p>
          <a:p>
            <a:r>
              <a:rPr lang="cs-CZ" dirty="0" smtClean="0"/>
              <a:t>Žije na březích australských řek</a:t>
            </a:r>
          </a:p>
          <a:p>
            <a:r>
              <a:rPr lang="cs-CZ" dirty="0" smtClean="0"/>
              <a:t>Bezzubé čelisti podobné kachnímu zobáku</a:t>
            </a:r>
          </a:p>
          <a:p>
            <a:r>
              <a:rPr lang="cs-CZ" dirty="0" smtClean="0"/>
              <a:t>Dobře plave a potápí se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5732" y="3789040"/>
            <a:ext cx="4728090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Vejcorodí-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658544" cy="4495800"/>
          </a:xfrm>
        </p:spPr>
        <p:txBody>
          <a:bodyPr/>
          <a:lstStyle/>
          <a:p>
            <a:pPr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Ježura australská</a:t>
            </a:r>
          </a:p>
          <a:p>
            <a:r>
              <a:rPr lang="cs-CZ" dirty="0" smtClean="0"/>
              <a:t>Na hřbetě a bocích má silné ostny (až 6 cm)</a:t>
            </a:r>
          </a:p>
          <a:p>
            <a:r>
              <a:rPr lang="cs-CZ" dirty="0" smtClean="0"/>
              <a:t>Hrabavé nohy s mohutnými drápy</a:t>
            </a:r>
          </a:p>
          <a:p>
            <a:r>
              <a:rPr lang="cs-CZ" dirty="0" smtClean="0"/>
              <a:t>Živí se hlavně mravenci a termity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7086" y="3645024"/>
            <a:ext cx="3166913" cy="3212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99992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Podtřída: Živorodí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Nadřád: Vačnatí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Řád:Vačnatci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Samice nemají placentu</a:t>
            </a:r>
          </a:p>
          <a:p>
            <a:r>
              <a:rPr lang="cs-CZ" dirty="0" smtClean="0"/>
              <a:t>Mláďata se rodí nedokonale vyvinutá, jejich vývoj je dokončen v břišním vaku samice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658544" cy="4495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900" b="1" dirty="0" smtClean="0">
                <a:solidFill>
                  <a:schemeClr val="tx2"/>
                </a:solidFill>
              </a:rPr>
              <a:t>Klokani </a:t>
            </a:r>
          </a:p>
          <a:p>
            <a:r>
              <a:rPr lang="cs-CZ" dirty="0" smtClean="0"/>
              <a:t>Žijí v početných stádech </a:t>
            </a:r>
          </a:p>
          <a:p>
            <a:r>
              <a:rPr lang="cs-CZ" dirty="0" smtClean="0"/>
              <a:t>Mají silné zadní končetiny</a:t>
            </a:r>
          </a:p>
          <a:p>
            <a:r>
              <a:rPr lang="cs-CZ" dirty="0" smtClean="0"/>
              <a:t>Ocas slouží k opoře </a:t>
            </a:r>
            <a:r>
              <a:rPr lang="cs-CZ" dirty="0" smtClean="0"/>
              <a:t>                                                      a udržení </a:t>
            </a:r>
            <a:r>
              <a:rPr lang="cs-CZ" dirty="0" smtClean="0"/>
              <a:t>rovnováhy</a:t>
            </a:r>
          </a:p>
          <a:p>
            <a:r>
              <a:rPr lang="cs-CZ" dirty="0" smtClean="0"/>
              <a:t>Živí se trávou </a:t>
            </a:r>
          </a:p>
          <a:p>
            <a:endParaRPr lang="cs-CZ" dirty="0"/>
          </a:p>
        </p:txBody>
      </p:sp>
      <p:pic>
        <p:nvPicPr>
          <p:cNvPr id="4" name="Picture 4" descr="C:\Users\Silvinka\AppData\Local\Microsoft\Windows\Temporary Internet Files\Content.IE5\4RF70V89\MP900403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66818"/>
            <a:ext cx="3818205" cy="569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4" name="Picture 4" descr="C:\Users\Silvinka\AppData\Local\Microsoft\Windows\Temporary Internet Files\Content.IE5\M6JIMR2Z\MP9001775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124744"/>
            <a:ext cx="8028384" cy="527197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099884" y="646570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 </a:t>
            </a:r>
            <a:endParaRPr lang="cs-CZ" dirty="0"/>
          </a:p>
        </p:txBody>
      </p:sp>
      <p:pic>
        <p:nvPicPr>
          <p:cNvPr id="4" name="MQ_eeDvCo8U?version=3&amp;hl=cs_CZ"/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215827" y="1289912"/>
            <a:ext cx="6884565" cy="516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422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Koala medvídkovitá</a:t>
            </a:r>
          </a:p>
          <a:p>
            <a:r>
              <a:rPr lang="cs-CZ" dirty="0" smtClean="0"/>
              <a:t>Žije na stromech</a:t>
            </a:r>
          </a:p>
          <a:p>
            <a:r>
              <a:rPr lang="cs-CZ" dirty="0" smtClean="0"/>
              <a:t>Živí se listy blahovičníku</a:t>
            </a:r>
          </a:p>
          <a:p>
            <a:endParaRPr lang="cs-CZ" dirty="0"/>
          </a:p>
        </p:txBody>
      </p:sp>
      <p:pic>
        <p:nvPicPr>
          <p:cNvPr id="21506" name="Picture 2" descr="C:\Users\Silvinka\AppData\Local\Microsoft\Windows\Temporary Internet Files\Content.IE5\QZCIL5F5\MP9004031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06685" y="980728"/>
            <a:ext cx="3937313" cy="5877272"/>
          </a:xfrm>
          <a:prstGeom prst="rect">
            <a:avLst/>
          </a:prstGeom>
          <a:noFill/>
        </p:spPr>
      </p:pic>
      <p:pic>
        <p:nvPicPr>
          <p:cNvPr id="21507" name="Picture 3" descr="C:\Users\Silvinka\AppData\Local\Microsoft\Windows\Temporary Internet Files\Content.IE5\QZCIL5F5\MP9004066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3523105"/>
            <a:ext cx="2214578" cy="33348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6729" y="645184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2384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Vačice </a:t>
            </a:r>
          </a:p>
          <a:p>
            <a:pPr>
              <a:buNone/>
            </a:pPr>
            <a:r>
              <a:rPr lang="cs-CZ" dirty="0" smtClean="0"/>
              <a:t>Za potravou vychází v noci, přes den spí</a:t>
            </a:r>
          </a:p>
          <a:p>
            <a:r>
              <a:rPr lang="cs-CZ" dirty="0" smtClean="0"/>
              <a:t>V nebezpečí předstírá, že je mrtvá</a:t>
            </a:r>
            <a:endParaRPr lang="cs-CZ" dirty="0"/>
          </a:p>
        </p:txBody>
      </p:sp>
      <p:pic>
        <p:nvPicPr>
          <p:cNvPr id="4098" name="Picture 2" descr="C:\Users\Silvinka\AppData\Local\Microsoft\Windows\Temporary Internet Files\Content.IE5\WRD60CVO\MP9004015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6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62766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Proč je vývoj vačnatců dokončen ve vaku samice?</a:t>
            </a:r>
          </a:p>
          <a:p>
            <a:r>
              <a:rPr lang="cs-CZ" dirty="0" smtClean="0"/>
              <a:t>2. Vyjmenuj plazí znaky vejcorodých. </a:t>
            </a:r>
          </a:p>
          <a:p>
            <a:r>
              <a:rPr lang="cs-CZ" dirty="0" smtClean="0"/>
              <a:t>3. Vyjmenuj zástupce vačnatců. 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/>
              <a:t>Samice nemají </a:t>
            </a:r>
            <a:r>
              <a:rPr lang="cs-CZ" dirty="0" smtClean="0"/>
              <a:t>placentu, proto se mláďata rodí nedokonale </a:t>
            </a:r>
            <a:r>
              <a:rPr lang="cs-CZ" dirty="0"/>
              <a:t>vyvinutá, jejich vývoj je dokončen v břišním vaku </a:t>
            </a:r>
            <a:r>
              <a:rPr lang="cs-CZ" dirty="0" smtClean="0"/>
              <a:t>samice.</a:t>
            </a:r>
            <a:endParaRPr lang="cs-CZ" dirty="0"/>
          </a:p>
          <a:p>
            <a:r>
              <a:rPr lang="cs-CZ" dirty="0" smtClean="0"/>
              <a:t>2. </a:t>
            </a:r>
            <a:r>
              <a:rPr lang="cs-CZ" dirty="0"/>
              <a:t>kladou vejce, mají </a:t>
            </a:r>
            <a:r>
              <a:rPr lang="cs-CZ" dirty="0" smtClean="0"/>
              <a:t>kloaku…</a:t>
            </a:r>
          </a:p>
          <a:p>
            <a:r>
              <a:rPr lang="cs-CZ" dirty="0" smtClean="0"/>
              <a:t>3. koala medvídkovitá, vačice, klokan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188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Text </a:t>
            </a:r>
          </a:p>
          <a:p>
            <a:r>
              <a:rPr lang="cs-CZ" dirty="0"/>
              <a:t>VANEČKOVÁ, Ivana, Jana SKÝBOVÁ, Drahuše MARKVARTOVÁ a Tomáš HEJDA. </a:t>
            </a:r>
            <a:r>
              <a:rPr lang="cs-CZ" i="1" dirty="0"/>
              <a:t>Přírodopis 8</a:t>
            </a:r>
            <a:r>
              <a:rPr lang="cs-CZ" dirty="0"/>
              <a:t>. Plzeň: Fraus, 2006. ISBN 80-7238-428-7.</a:t>
            </a:r>
            <a:endParaRPr lang="cs-CZ" dirty="0" smtClean="0"/>
          </a:p>
          <a:p>
            <a:r>
              <a:rPr lang="cs-CZ" dirty="0" smtClean="0"/>
              <a:t>Video: </a:t>
            </a:r>
          </a:p>
          <a:p>
            <a:r>
              <a:rPr lang="en-US" dirty="0" smtClean="0"/>
              <a:t>Birth of the Red Kangaroo (1965) - Part 2 of 3. In: </a:t>
            </a:r>
            <a:r>
              <a:rPr lang="en-US" i="1" dirty="0" smtClean="0"/>
              <a:t>YouTube</a:t>
            </a:r>
            <a:r>
              <a:rPr lang="en-US" dirty="0" smtClean="0"/>
              <a:t> [online]. [cit. 2012-0</a:t>
            </a:r>
            <a:r>
              <a:rPr lang="cs-CZ" dirty="0" smtClean="0"/>
              <a:t>5</a:t>
            </a:r>
            <a:r>
              <a:rPr lang="en-US" dirty="0" smtClean="0"/>
              <a:t>-2</a:t>
            </a:r>
            <a:r>
              <a:rPr lang="cs-CZ" dirty="0" smtClean="0"/>
              <a:t>1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http://www.youtube.com/watch?feature=endscreen&amp;NR=1&amp;v=MQ_eeDvCo8U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Obrázky: </a:t>
            </a:r>
          </a:p>
          <a:p>
            <a:r>
              <a:rPr lang="cs-CZ" dirty="0" smtClean="0"/>
              <a:t>Obr.1: </a:t>
            </a:r>
            <a:r>
              <a:rPr lang="cs-CZ" dirty="0"/>
              <a:t>Ptakopysk.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2007-09-16 [cit. </a:t>
            </a:r>
            <a:r>
              <a:rPr lang="cs-CZ" dirty="0" smtClean="0"/>
              <a:t>2012-05-21].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cs.wikipedia.org/wiki/Ptakopysk_podivn%C3%BD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/>
              <a:t>Ježura australská.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2008-12-03 [cit. 2012-05-21].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cs.wikipedia.org/wiki/Je%C5%BEura_australsk%C3%A1</a:t>
            </a:r>
            <a:endParaRPr lang="cs-CZ" dirty="0"/>
          </a:p>
          <a:p>
            <a:r>
              <a:rPr lang="cs-CZ" dirty="0" smtClean="0"/>
              <a:t>Obr.3: </a:t>
            </a:r>
            <a:r>
              <a:rPr lang="cs-CZ" dirty="0"/>
              <a:t>Otevřená galerie Microsoft Office, 21.5. 2012. </a:t>
            </a:r>
          </a:p>
          <a:p>
            <a:r>
              <a:rPr lang="cs-CZ" dirty="0" smtClean="0"/>
              <a:t>Obr.4: </a:t>
            </a:r>
            <a:r>
              <a:rPr lang="cs-CZ" dirty="0"/>
              <a:t>Otevřená galerie Microsoft Office, 21.5. 2012. </a:t>
            </a:r>
          </a:p>
          <a:p>
            <a:r>
              <a:rPr lang="cs-CZ" dirty="0" smtClean="0"/>
              <a:t>Obr.5: </a:t>
            </a:r>
            <a:r>
              <a:rPr lang="cs-CZ" dirty="0"/>
              <a:t>Otevřená galerie Microsoft Office, 21.5. 2012. </a:t>
            </a:r>
          </a:p>
          <a:p>
            <a:r>
              <a:rPr lang="cs-CZ" dirty="0" smtClean="0"/>
              <a:t>Obr.6: </a:t>
            </a:r>
            <a:r>
              <a:rPr lang="cs-CZ" dirty="0"/>
              <a:t>Otevřená galerie Microsoft Office, 21.5. 2012.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4510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276</TotalTime>
  <Words>350</Words>
  <Application>Microsoft Office PowerPoint</Application>
  <PresentationFormat>Předvádění na obrazovce (4:3)</PresentationFormat>
  <Paragraphs>89</Paragraphs>
  <Slides>18</Slides>
  <Notes>4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Medián</vt:lpstr>
      <vt:lpstr> </vt:lpstr>
      <vt:lpstr>Anotace </vt:lpstr>
      <vt:lpstr>Rozdělení</vt:lpstr>
      <vt:lpstr>Podtřída: Vejcorodí</vt:lpstr>
      <vt:lpstr>Vejcorodí</vt:lpstr>
      <vt:lpstr>Vejcorodí- zástupci</vt:lpstr>
      <vt:lpstr>Vejcorodí- zástupci</vt:lpstr>
      <vt:lpstr>Podtřída: Živorodí</vt:lpstr>
      <vt:lpstr>Nadřád: Vačnatí</vt:lpstr>
      <vt:lpstr>Řád:Vačnatci </vt:lpstr>
      <vt:lpstr>Vačnatci- zástupci</vt:lpstr>
      <vt:lpstr>Snímek 12</vt:lpstr>
      <vt:lpstr>Video </vt:lpstr>
      <vt:lpstr>Vačnatci- zástupci</vt:lpstr>
      <vt:lpstr>Vačnatci- zástupci</vt:lpstr>
      <vt:lpstr>Úkoly k opakování</vt:lpstr>
      <vt:lpstr>Řešení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Silvie Šimečková</dc:creator>
  <cp:lastModifiedBy>Dum</cp:lastModifiedBy>
  <cp:revision>16</cp:revision>
  <dcterms:created xsi:type="dcterms:W3CDTF">2012-05-17T18:37:30Z</dcterms:created>
  <dcterms:modified xsi:type="dcterms:W3CDTF">2012-08-29T19:30:51Z</dcterms:modified>
</cp:coreProperties>
</file>