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261" r:id="rId4"/>
    <p:sldId id="257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8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NÁZEV:VY_52_INOVACE_36_Přírodopis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- Pyramida-přírodopis 9.r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E08902-EF32-4FA4-B7F3-FC9E59910EA3}" type="presOf" srcId="{D8197B8C-B260-4A16-BDF4-0947B075E274}" destId="{25B08C86-7E15-44DC-BE7F-FFB55DD49D12}" srcOrd="0" destOrd="0" presId="urn:microsoft.com/office/officeart/2005/8/layout/target3"/>
    <dgm:cxn modelId="{AB850DA2-BD1D-4F5E-822D-7CF32832B1E1}" type="presOf" srcId="{D1B46980-6531-4606-95E6-44980827E919}" destId="{6140AFEC-043D-4C43-A2F9-D0F5331DF3A3}" srcOrd="0" destOrd="0" presId="urn:microsoft.com/office/officeart/2005/8/layout/target3"/>
    <dgm:cxn modelId="{039D1111-F785-4CBE-ACC2-23BA2CFBAAC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A80506-6806-487F-A0A8-9851A8BB42D8}" type="presOf" srcId="{B651F6E3-6281-48DB-9319-2AEAFDAE7572}" destId="{6BB5E863-4638-4E1D-BFDE-399D028AC4ED}" srcOrd="1" destOrd="0" presId="urn:microsoft.com/office/officeart/2005/8/layout/target3"/>
    <dgm:cxn modelId="{92EEB371-04D8-4D55-93EF-459FC47C34F2}" type="presOf" srcId="{4C35D32F-0EAB-4CD7-82EE-45574DC2A586}" destId="{890E4F0B-2866-4A3F-A3C7-2A14B1797930}" srcOrd="1" destOrd="0" presId="urn:microsoft.com/office/officeart/2005/8/layout/target3"/>
    <dgm:cxn modelId="{38D0FDC4-1C3F-4063-9BA5-13A7127879C0}" type="presOf" srcId="{D1D4F407-5343-4D3F-B5B9-D407B03CAEB4}" destId="{D005CE8C-CC26-4C3E-AC11-E15060ECD759}" srcOrd="0" destOrd="0" presId="urn:microsoft.com/office/officeart/2005/8/layout/target3"/>
    <dgm:cxn modelId="{40F020E5-5DB6-4AB6-B8BE-139E85552892}" type="presOf" srcId="{B651F6E3-6281-48DB-9319-2AEAFDAE7572}" destId="{619D679B-A015-4ECF-8348-D1034C574F40}" srcOrd="0" destOrd="0" presId="urn:microsoft.com/office/officeart/2005/8/layout/target3"/>
    <dgm:cxn modelId="{802B6BB7-766F-427B-A3BA-8AA656F26C3B}" type="presOf" srcId="{4C35D32F-0EAB-4CD7-82EE-45574DC2A586}" destId="{8BEBB6EC-1DAA-4CAC-8A25-BC0FCBD5DBD5}" srcOrd="0" destOrd="0" presId="urn:microsoft.com/office/officeart/2005/8/layout/target3"/>
    <dgm:cxn modelId="{F9A34D7F-0B08-414F-85FE-03D19B223865}" type="presOf" srcId="{757F3AB3-0718-4624-B441-E567A8F0AB56}" destId="{333A1088-737F-45CB-B68E-254E46348037}" srcOrd="0" destOrd="0" presId="urn:microsoft.com/office/officeart/2005/8/layout/target3"/>
    <dgm:cxn modelId="{DA465FDE-2C5A-44E7-AB99-4293DEB4409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3EF2BD7-7694-4038-A9BC-DE784FAF29F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5FCC1A-9B16-4088-B647-84138CB8768A}" type="presParOf" srcId="{333A1088-737F-45CB-B68E-254E46348037}" destId="{F5ABB229-8D3B-4694-996A-96F23CF14429}" srcOrd="0" destOrd="0" presId="urn:microsoft.com/office/officeart/2005/8/layout/target3"/>
    <dgm:cxn modelId="{D096AA43-91A2-4429-A94D-30F80FA3D128}" type="presParOf" srcId="{333A1088-737F-45CB-B68E-254E46348037}" destId="{F41139FD-01EE-4571-8B17-4FB00FC51163}" srcOrd="1" destOrd="0" presId="urn:microsoft.com/office/officeart/2005/8/layout/target3"/>
    <dgm:cxn modelId="{7BDF39DC-BCB5-47D9-8072-D11C595D1DEE}" type="presParOf" srcId="{333A1088-737F-45CB-B68E-254E46348037}" destId="{D005CE8C-CC26-4C3E-AC11-E15060ECD759}" srcOrd="2" destOrd="0" presId="urn:microsoft.com/office/officeart/2005/8/layout/target3"/>
    <dgm:cxn modelId="{616FB9E4-4446-436D-AB00-C7E98A07E5C3}" type="presParOf" srcId="{333A1088-737F-45CB-B68E-254E46348037}" destId="{2C702D82-9B77-49B7-9568-BB8EB47C3372}" srcOrd="3" destOrd="0" presId="urn:microsoft.com/office/officeart/2005/8/layout/target3"/>
    <dgm:cxn modelId="{1A56BA39-2F09-415E-8C08-5532E8171254}" type="presParOf" srcId="{333A1088-737F-45CB-B68E-254E46348037}" destId="{A52A0455-90FF-4808-ABD0-F02540D31D5A}" srcOrd="4" destOrd="0" presId="urn:microsoft.com/office/officeart/2005/8/layout/target3"/>
    <dgm:cxn modelId="{E1074519-541D-4C67-A1D7-2F0591DC9AB3}" type="presParOf" srcId="{333A1088-737F-45CB-B68E-254E46348037}" destId="{6140AFEC-043D-4C43-A2F9-D0F5331DF3A3}" srcOrd="5" destOrd="0" presId="urn:microsoft.com/office/officeart/2005/8/layout/target3"/>
    <dgm:cxn modelId="{9A5DBFCD-B1D3-4400-84EA-EE45C3607C3D}" type="presParOf" srcId="{333A1088-737F-45CB-B68E-254E46348037}" destId="{9358AC05-5D7D-4327-9F80-1AD486AEA664}" srcOrd="6" destOrd="0" presId="urn:microsoft.com/office/officeart/2005/8/layout/target3"/>
    <dgm:cxn modelId="{2BF90297-C2AB-4922-867E-CCE0334C4C05}" type="presParOf" srcId="{333A1088-737F-45CB-B68E-254E46348037}" destId="{313FC574-E1CD-4FB4-B054-0B805CE0447D}" srcOrd="7" destOrd="0" presId="urn:microsoft.com/office/officeart/2005/8/layout/target3"/>
    <dgm:cxn modelId="{FFC155B1-7B8F-44D2-82AA-905651B569BE}" type="presParOf" srcId="{333A1088-737F-45CB-B68E-254E46348037}" destId="{619D679B-A015-4ECF-8348-D1034C574F40}" srcOrd="8" destOrd="0" presId="urn:microsoft.com/office/officeart/2005/8/layout/target3"/>
    <dgm:cxn modelId="{103AFD08-810C-4D46-8771-AEBC9181CA72}" type="presParOf" srcId="{333A1088-737F-45CB-B68E-254E46348037}" destId="{322283A8-4A27-4CDA-BAE3-F381106A9174}" srcOrd="9" destOrd="0" presId="urn:microsoft.com/office/officeart/2005/8/layout/target3"/>
    <dgm:cxn modelId="{91EF28E7-0A84-497E-B550-6B60B9804C9B}" type="presParOf" srcId="{333A1088-737F-45CB-B68E-254E46348037}" destId="{FFC9F71D-1B4F-4AD9-A4A6-86ADEFC8AF5C}" srcOrd="10" destOrd="0" presId="urn:microsoft.com/office/officeart/2005/8/layout/target3"/>
    <dgm:cxn modelId="{7E0289F3-0778-4CB4-8EEB-5512CB416CF6}" type="presParOf" srcId="{333A1088-737F-45CB-B68E-254E46348037}" destId="{25B08C86-7E15-44DC-BE7F-FFB55DD49D12}" srcOrd="11" destOrd="0" presId="urn:microsoft.com/office/officeart/2005/8/layout/target3"/>
    <dgm:cxn modelId="{55C861BC-D7C3-475A-AC31-0D850ACCA8B5}" type="presParOf" srcId="{333A1088-737F-45CB-B68E-254E46348037}" destId="{76644BE8-9D7C-4C09-B250-3D10AF48CBB7}" srcOrd="12" destOrd="0" presId="urn:microsoft.com/office/officeart/2005/8/layout/target3"/>
    <dgm:cxn modelId="{33AFA10E-2F10-4485-9C4E-98AB21E43F14}" type="presParOf" srcId="{333A1088-737F-45CB-B68E-254E46348037}" destId="{EE85B701-7295-41C0-BA7A-34D3756A2AE6}" srcOrd="13" destOrd="0" presId="urn:microsoft.com/office/officeart/2005/8/layout/target3"/>
    <dgm:cxn modelId="{04E4CC9A-62AD-4EBA-8113-2AF4A4E4365B}" type="presParOf" srcId="{333A1088-737F-45CB-B68E-254E46348037}" destId="{8BEBB6EC-1DAA-4CAC-8A25-BC0FCBD5DBD5}" srcOrd="14" destOrd="0" presId="urn:microsoft.com/office/officeart/2005/8/layout/target3"/>
    <dgm:cxn modelId="{6AD11CC8-3829-470D-B7D3-1B46C57B3A15}" type="presParOf" srcId="{333A1088-737F-45CB-B68E-254E46348037}" destId="{AED2198E-93D5-4001-81B4-73124B309672}" srcOrd="15" destOrd="0" presId="urn:microsoft.com/office/officeart/2005/8/layout/target3"/>
    <dgm:cxn modelId="{7EA23E06-E6F9-4803-B381-55ED8774420A}" type="presParOf" srcId="{333A1088-737F-45CB-B68E-254E46348037}" destId="{2BE915AB-18AA-4053-B92C-3BFC9ED204BB}" srcOrd="16" destOrd="0" presId="urn:microsoft.com/office/officeart/2005/8/layout/target3"/>
    <dgm:cxn modelId="{821BDF31-3AAD-4EC8-9F39-8D5ACEA45CFB}" type="presParOf" srcId="{333A1088-737F-45CB-B68E-254E46348037}" destId="{6BB5E863-4638-4E1D-BFDE-399D028AC4ED}" srcOrd="17" destOrd="0" presId="urn:microsoft.com/office/officeart/2005/8/layout/target3"/>
    <dgm:cxn modelId="{907AC663-76F6-4BB5-A88F-8131EF58EC31}" type="presParOf" srcId="{333A1088-737F-45CB-B68E-254E46348037}" destId="{5A5FFA88-C948-4069-8E93-59FA12366E83}" srcOrd="18" destOrd="0" presId="urn:microsoft.com/office/officeart/2005/8/layout/target3"/>
    <dgm:cxn modelId="{0A294509-EA6E-45E9-B967-DB69B06BEA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NÁZEV:VY_52_INOVACE_36_Přírodopis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- Pyramida-přírodopis 9.r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AFA3A-62FB-4354-9F88-0C9C062CA94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F9AAE-2765-4A89-AD74-600972324E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37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F9AAE-2765-4A89-AD74-600972324EC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27A15-3E98-4CF1-909F-4155FCC2F1A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7.xml"/><Relationship Id="rId18" Type="http://schemas.openxmlformats.org/officeDocument/2006/relationships/slide" Target="slide21.xml"/><Relationship Id="rId26" Type="http://schemas.openxmlformats.org/officeDocument/2006/relationships/slide" Target="slide25.xml"/><Relationship Id="rId39" Type="http://schemas.openxmlformats.org/officeDocument/2006/relationships/slide" Target="slide41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34" Type="http://schemas.openxmlformats.org/officeDocument/2006/relationships/slide" Target="slide36.xml"/><Relationship Id="rId7" Type="http://schemas.openxmlformats.org/officeDocument/2006/relationships/slide" Target="slide10.xml"/><Relationship Id="rId12" Type="http://schemas.openxmlformats.org/officeDocument/2006/relationships/slide" Target="slide11.xml"/><Relationship Id="rId17" Type="http://schemas.openxmlformats.org/officeDocument/2006/relationships/slide" Target="slide22.xml"/><Relationship Id="rId25" Type="http://schemas.openxmlformats.org/officeDocument/2006/relationships/slide" Target="slide20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notesSlide" Target="../notesSlides/notesSlide1.xml"/><Relationship Id="rId16" Type="http://schemas.openxmlformats.org/officeDocument/2006/relationships/slide" Target="slide23.xml"/><Relationship Id="rId20" Type="http://schemas.openxmlformats.org/officeDocument/2006/relationships/slide" Target="slide19.xml"/><Relationship Id="rId29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5" Type="http://schemas.openxmlformats.org/officeDocument/2006/relationships/slide" Target="slide7.xml"/><Relationship Id="rId15" Type="http://schemas.openxmlformats.org/officeDocument/2006/relationships/slide" Target="slide24.xml"/><Relationship Id="rId23" Type="http://schemas.openxmlformats.org/officeDocument/2006/relationships/slide" Target="slide30.xml"/><Relationship Id="rId28" Type="http://schemas.openxmlformats.org/officeDocument/2006/relationships/slide" Target="slide28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15.xml"/><Relationship Id="rId31" Type="http://schemas.openxmlformats.org/officeDocument/2006/relationships/slide" Target="slide33.xml"/><Relationship Id="rId4" Type="http://schemas.openxmlformats.org/officeDocument/2006/relationships/slide" Target="slide5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31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70375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752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000" dirty="0" smtClean="0"/>
              <a:t>Hra Pyramida slouží k opakování učiva 9.ročníku.</a:t>
            </a:r>
          </a:p>
          <a:p>
            <a:r>
              <a:rPr lang="cs-CZ" sz="3000" dirty="0" smtClean="0"/>
              <a:t>Pravidla: Žáci se rozdělí do 2 skupin, každá skupina si vybírá otázky a snaží se propojit všechny strany pyramidy.</a:t>
            </a:r>
          </a:p>
          <a:p>
            <a:r>
              <a:rPr lang="cs-CZ" sz="3000" dirty="0" smtClean="0"/>
              <a:t>Po kliknutí na vybrané pole s číslem se zobrazí otázka, na kterou žáci odpoví. </a:t>
            </a:r>
            <a:r>
              <a:rPr lang="cs-CZ" sz="3000" dirty="0"/>
              <a:t>P</a:t>
            </a:r>
            <a:r>
              <a:rPr lang="cs-CZ" sz="3000" dirty="0" smtClean="0"/>
              <a:t>o odpovědi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Pokud žáci odpoví správně, zbarví učitel hrací pole kliknutím na pole s příslušným číslem otázky nalevo nebo napravo od pyramidy, podle barvy skupiny. </a:t>
            </a:r>
          </a:p>
          <a:p>
            <a:r>
              <a:rPr lang="cs-CZ" sz="3000" dirty="0" smtClean="0"/>
              <a:t>Pokud žáci odpoví špatně, učitel pole zbarví žlutě. Žluté pole si mohou žáci opět vybrat a učitel jim dá náhradní otázku. Náhradní otázky jsou pod pyramidou.</a:t>
            </a:r>
          </a:p>
          <a:p>
            <a:r>
              <a:rPr lang="cs-CZ" sz="3000" dirty="0" smtClean="0"/>
              <a:t>Vyhrává skupina, která jako první propojí všechny strany pyramidy.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/>
              <a:t>PYRAMIDA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estiúhelník 10">
            <a:hlinkClick r:id="rId3" action="ppaction://hlinksldjump"/>
          </p:cNvPr>
          <p:cNvSpPr/>
          <p:nvPr/>
        </p:nvSpPr>
        <p:spPr>
          <a:xfrm>
            <a:off x="407193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>
            <a:off x="4429124" y="128586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>
            <a:hlinkClick r:id="rId3" action="ppaction://hlinksldjump"/>
          </p:cNvPr>
          <p:cNvSpPr txBox="1"/>
          <p:nvPr/>
        </p:nvSpPr>
        <p:spPr>
          <a:xfrm>
            <a:off x="4071934" y="18573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2</a:t>
            </a:r>
            <a:endParaRPr lang="cs-CZ" sz="2800" b="1" dirty="0"/>
          </a:p>
        </p:txBody>
      </p:sp>
      <p:sp>
        <p:nvSpPr>
          <p:cNvPr id="10" name="Šestiúhelník 9">
            <a:hlinkClick r:id="rId5" action="ppaction://hlinksldjump"/>
          </p:cNvPr>
          <p:cNvSpPr/>
          <p:nvPr/>
        </p:nvSpPr>
        <p:spPr>
          <a:xfrm>
            <a:off x="478631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6" action="ppaction://hlinksldjump"/>
          </p:cNvPr>
          <p:cNvSpPr/>
          <p:nvPr/>
        </p:nvSpPr>
        <p:spPr>
          <a:xfrm>
            <a:off x="442912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7" action="ppaction://hlinksldjump"/>
          </p:cNvPr>
          <p:cNvSpPr/>
          <p:nvPr/>
        </p:nvSpPr>
        <p:spPr>
          <a:xfrm>
            <a:off x="514350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>
            <a:hlinkClick r:id="rId8" action="ppaction://hlinksldjump"/>
          </p:cNvPr>
          <p:cNvSpPr/>
          <p:nvPr/>
        </p:nvSpPr>
        <p:spPr>
          <a:xfrm>
            <a:off x="371474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>
            <a:hlinkClick r:id="rId9" action="ppaction://hlinksldjump"/>
          </p:cNvPr>
          <p:cNvSpPr/>
          <p:nvPr/>
        </p:nvSpPr>
        <p:spPr>
          <a:xfrm>
            <a:off x="478631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>
            <a:hlinkClick r:id="rId10" action="ppaction://hlinksldjump"/>
          </p:cNvPr>
          <p:cNvSpPr/>
          <p:nvPr/>
        </p:nvSpPr>
        <p:spPr>
          <a:xfrm>
            <a:off x="407193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>
            <a:hlinkClick r:id="rId11" action="ppaction://hlinksldjump"/>
          </p:cNvPr>
          <p:cNvSpPr/>
          <p:nvPr/>
        </p:nvSpPr>
        <p:spPr>
          <a:xfrm>
            <a:off x="550069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>
            <a:hlinkClick r:id="rId12" action="ppaction://hlinksldjump"/>
          </p:cNvPr>
          <p:cNvSpPr/>
          <p:nvPr/>
        </p:nvSpPr>
        <p:spPr>
          <a:xfrm>
            <a:off x="335755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442912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>
            <a:hlinkClick r:id="rId14" action="ppaction://hlinksldjump"/>
          </p:cNvPr>
          <p:cNvSpPr/>
          <p:nvPr/>
        </p:nvSpPr>
        <p:spPr>
          <a:xfrm>
            <a:off x="514350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>
            <a:hlinkClick r:id="rId15" action="ppaction://hlinksldjump"/>
          </p:cNvPr>
          <p:cNvSpPr/>
          <p:nvPr/>
        </p:nvSpPr>
        <p:spPr>
          <a:xfrm>
            <a:off x="550069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>
            <a:hlinkClick r:id="rId16" action="ppaction://hlinksldjump"/>
          </p:cNvPr>
          <p:cNvSpPr/>
          <p:nvPr/>
        </p:nvSpPr>
        <p:spPr>
          <a:xfrm>
            <a:off x="478631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>
            <a:hlinkClick r:id="rId17" action="ppaction://hlinksldjump"/>
          </p:cNvPr>
          <p:cNvSpPr/>
          <p:nvPr/>
        </p:nvSpPr>
        <p:spPr>
          <a:xfrm>
            <a:off x="407193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>
            <a:hlinkClick r:id="rId18" action="ppaction://hlinksldjump"/>
          </p:cNvPr>
          <p:cNvSpPr/>
          <p:nvPr/>
        </p:nvSpPr>
        <p:spPr>
          <a:xfrm>
            <a:off x="335755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>
            <a:hlinkClick r:id="rId19" action="ppaction://hlinksldjump"/>
          </p:cNvPr>
          <p:cNvSpPr/>
          <p:nvPr/>
        </p:nvSpPr>
        <p:spPr>
          <a:xfrm>
            <a:off x="300036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>
            <a:hlinkClick r:id="rId20" action="ppaction://hlinksldjump"/>
          </p:cNvPr>
          <p:cNvSpPr/>
          <p:nvPr/>
        </p:nvSpPr>
        <p:spPr>
          <a:xfrm>
            <a:off x="585788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>
            <a:hlinkClick r:id="rId21" action="ppaction://hlinksldjump"/>
          </p:cNvPr>
          <p:cNvSpPr/>
          <p:nvPr/>
        </p:nvSpPr>
        <p:spPr>
          <a:xfrm>
            <a:off x="371474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>
            <a:hlinkClick r:id="rId22" action="ppaction://hlinksldjump"/>
          </p:cNvPr>
          <p:cNvSpPr/>
          <p:nvPr/>
        </p:nvSpPr>
        <p:spPr>
          <a:xfrm>
            <a:off x="58578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>
            <a:hlinkClick r:id="rId23" action="ppaction://hlinksldjump"/>
          </p:cNvPr>
          <p:cNvSpPr/>
          <p:nvPr/>
        </p:nvSpPr>
        <p:spPr>
          <a:xfrm>
            <a:off x="514350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>
            <a:hlinkClick r:id="rId24" action="ppaction://hlinksldjump"/>
          </p:cNvPr>
          <p:cNvSpPr/>
          <p:nvPr/>
        </p:nvSpPr>
        <p:spPr>
          <a:xfrm>
            <a:off x="22859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>
            <a:hlinkClick r:id="rId25" action="ppaction://hlinksldjump"/>
          </p:cNvPr>
          <p:cNvSpPr/>
          <p:nvPr/>
        </p:nvSpPr>
        <p:spPr>
          <a:xfrm>
            <a:off x="26431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iúhelník 31">
            <a:hlinkClick r:id="rId26" action="ppaction://hlinksldjump"/>
          </p:cNvPr>
          <p:cNvSpPr/>
          <p:nvPr/>
        </p:nvSpPr>
        <p:spPr>
          <a:xfrm>
            <a:off x="62150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iúhelník 32">
            <a:hlinkClick r:id="rId27" action="ppaction://hlinksldjump"/>
          </p:cNvPr>
          <p:cNvSpPr/>
          <p:nvPr/>
        </p:nvSpPr>
        <p:spPr>
          <a:xfrm>
            <a:off x="442912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>
            <a:hlinkClick r:id="rId28" action="ppaction://hlinksldjump"/>
          </p:cNvPr>
          <p:cNvSpPr/>
          <p:nvPr/>
        </p:nvSpPr>
        <p:spPr>
          <a:xfrm>
            <a:off x="371474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iúhelník 34">
            <a:hlinkClick r:id="rId29" action="ppaction://hlinksldjump"/>
          </p:cNvPr>
          <p:cNvSpPr/>
          <p:nvPr/>
        </p:nvSpPr>
        <p:spPr>
          <a:xfrm>
            <a:off x="30003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7" name="TextovéPole 36">
            <a:hlinkClick r:id="rId4" action="ppaction://hlinksldjump"/>
          </p:cNvPr>
          <p:cNvSpPr txBox="1"/>
          <p:nvPr/>
        </p:nvSpPr>
        <p:spPr>
          <a:xfrm flipH="1">
            <a:off x="4429124" y="1285861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36" name="Šestiúhelník 35">
            <a:hlinkClick r:id="rId30" action="ppaction://hlinksldjump"/>
          </p:cNvPr>
          <p:cNvSpPr/>
          <p:nvPr/>
        </p:nvSpPr>
        <p:spPr>
          <a:xfrm>
            <a:off x="65722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>
            <a:hlinkClick r:id="rId7" action="ppaction://hlinksldjump"/>
          </p:cNvPr>
          <p:cNvSpPr txBox="1"/>
          <p:nvPr/>
        </p:nvSpPr>
        <p:spPr>
          <a:xfrm>
            <a:off x="514350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39" name="TextovéPole 38">
            <a:hlinkClick r:id="rId5" action="ppaction://hlinksldjump"/>
          </p:cNvPr>
          <p:cNvSpPr txBox="1"/>
          <p:nvPr/>
        </p:nvSpPr>
        <p:spPr>
          <a:xfrm>
            <a:off x="4857752" y="18573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40" name="TextovéPole 39">
            <a:hlinkClick r:id="rId6" action="ppaction://hlinksldjump"/>
          </p:cNvPr>
          <p:cNvSpPr txBox="1"/>
          <p:nvPr/>
        </p:nvSpPr>
        <p:spPr>
          <a:xfrm>
            <a:off x="442912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1" name="TextovéPole 40">
            <a:hlinkClick r:id="rId8" action="ppaction://hlinksldjump"/>
          </p:cNvPr>
          <p:cNvSpPr txBox="1"/>
          <p:nvPr/>
        </p:nvSpPr>
        <p:spPr>
          <a:xfrm>
            <a:off x="371474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  </a:t>
            </a:r>
            <a:endParaRPr lang="cs-CZ" sz="2800" b="1" dirty="0"/>
          </a:p>
        </p:txBody>
      </p:sp>
      <p:sp>
        <p:nvSpPr>
          <p:cNvPr id="43" name="TextovéPole 42">
            <a:hlinkClick r:id="rId10" action="ppaction://hlinksldjump"/>
          </p:cNvPr>
          <p:cNvSpPr txBox="1"/>
          <p:nvPr/>
        </p:nvSpPr>
        <p:spPr>
          <a:xfrm>
            <a:off x="407193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4" name="TextovéPole 43">
            <a:hlinkClick r:id="rId12" action="ppaction://hlinksldjump"/>
          </p:cNvPr>
          <p:cNvSpPr txBox="1"/>
          <p:nvPr/>
        </p:nvSpPr>
        <p:spPr>
          <a:xfrm>
            <a:off x="335755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45" name="TextovéPole 44">
            <a:hlinkClick r:id="rId21" action="ppaction://hlinksldjump"/>
          </p:cNvPr>
          <p:cNvSpPr txBox="1"/>
          <p:nvPr/>
        </p:nvSpPr>
        <p:spPr>
          <a:xfrm>
            <a:off x="371474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46" name="TextovéPole 45">
            <a:hlinkClick r:id="rId19" action="ppaction://hlinksldjump"/>
          </p:cNvPr>
          <p:cNvSpPr txBox="1"/>
          <p:nvPr/>
        </p:nvSpPr>
        <p:spPr>
          <a:xfrm>
            <a:off x="3000364" y="357187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47" name="TextovéPole 46">
            <a:hlinkClick r:id="rId9" action="ppaction://hlinksldjump"/>
          </p:cNvPr>
          <p:cNvSpPr txBox="1"/>
          <p:nvPr/>
        </p:nvSpPr>
        <p:spPr>
          <a:xfrm>
            <a:off x="4786314" y="300037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9" name="TextovéPole 48">
            <a:hlinkClick r:id="rId20" action="ppaction://hlinksldjump"/>
          </p:cNvPr>
          <p:cNvSpPr txBox="1"/>
          <p:nvPr/>
        </p:nvSpPr>
        <p:spPr>
          <a:xfrm>
            <a:off x="585788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50" name="TextovéPole 49">
            <a:hlinkClick r:id="rId14" action="ppaction://hlinksldjump"/>
          </p:cNvPr>
          <p:cNvSpPr txBox="1"/>
          <p:nvPr/>
        </p:nvSpPr>
        <p:spPr>
          <a:xfrm>
            <a:off x="514350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51" name="TextovéPole 50">
            <a:hlinkClick r:id="rId13" action="ppaction://hlinksldjump"/>
          </p:cNvPr>
          <p:cNvSpPr txBox="1"/>
          <p:nvPr/>
        </p:nvSpPr>
        <p:spPr>
          <a:xfrm>
            <a:off x="442912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52" name="TextovéPole 51">
            <a:hlinkClick r:id="rId11" action="ppaction://hlinksldjump"/>
          </p:cNvPr>
          <p:cNvSpPr txBox="1"/>
          <p:nvPr/>
        </p:nvSpPr>
        <p:spPr>
          <a:xfrm>
            <a:off x="550069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53" name="TextovéPole 52">
            <a:hlinkClick r:id="rId15" action="ppaction://hlinksldjump"/>
          </p:cNvPr>
          <p:cNvSpPr txBox="1"/>
          <p:nvPr/>
        </p:nvSpPr>
        <p:spPr>
          <a:xfrm>
            <a:off x="550069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54" name="TextovéPole 53">
            <a:hlinkClick r:id="rId26" action="ppaction://hlinksldjump"/>
          </p:cNvPr>
          <p:cNvSpPr txBox="1"/>
          <p:nvPr/>
        </p:nvSpPr>
        <p:spPr>
          <a:xfrm>
            <a:off x="62150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21</a:t>
            </a:r>
            <a:endParaRPr lang="cs-CZ" sz="2800" b="1" dirty="0"/>
          </a:p>
        </p:txBody>
      </p:sp>
      <p:sp>
        <p:nvSpPr>
          <p:cNvPr id="55" name="TextovéPole 54">
            <a:hlinkClick r:id="rId27" action="ppaction://hlinksldjump"/>
          </p:cNvPr>
          <p:cNvSpPr txBox="1"/>
          <p:nvPr/>
        </p:nvSpPr>
        <p:spPr>
          <a:xfrm>
            <a:off x="442912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</a:t>
            </a:r>
            <a:endParaRPr lang="cs-CZ" sz="2800" b="1" dirty="0"/>
          </a:p>
        </p:txBody>
      </p:sp>
      <p:sp>
        <p:nvSpPr>
          <p:cNvPr id="56" name="TextovéPole 55">
            <a:hlinkClick r:id="rId25" action="ppaction://hlinksldjump"/>
          </p:cNvPr>
          <p:cNvSpPr txBox="1"/>
          <p:nvPr/>
        </p:nvSpPr>
        <p:spPr>
          <a:xfrm>
            <a:off x="26431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57" name="TextovéPole 56">
            <a:hlinkClick r:id="rId18" action="ppaction://hlinksldjump"/>
          </p:cNvPr>
          <p:cNvSpPr txBox="1"/>
          <p:nvPr/>
        </p:nvSpPr>
        <p:spPr>
          <a:xfrm>
            <a:off x="335755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58" name="TextovéPole 57">
            <a:hlinkClick r:id="rId28" action="ppaction://hlinksldjump"/>
          </p:cNvPr>
          <p:cNvSpPr txBox="1"/>
          <p:nvPr/>
        </p:nvSpPr>
        <p:spPr>
          <a:xfrm>
            <a:off x="371474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24</a:t>
            </a:r>
            <a:endParaRPr lang="cs-CZ" sz="2800" b="1" dirty="0"/>
          </a:p>
        </p:txBody>
      </p:sp>
      <p:sp>
        <p:nvSpPr>
          <p:cNvPr id="59" name="TextovéPole 58">
            <a:hlinkClick r:id="rId24" action="ppaction://hlinksldjump"/>
          </p:cNvPr>
          <p:cNvSpPr txBox="1"/>
          <p:nvPr/>
        </p:nvSpPr>
        <p:spPr>
          <a:xfrm>
            <a:off x="22859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22</a:t>
            </a:r>
            <a:endParaRPr lang="cs-CZ" sz="2800" b="1" dirty="0"/>
          </a:p>
        </p:txBody>
      </p:sp>
      <p:sp>
        <p:nvSpPr>
          <p:cNvPr id="60" name="TextovéPole 59">
            <a:hlinkClick r:id="rId29" action="ppaction://hlinksldjump"/>
          </p:cNvPr>
          <p:cNvSpPr txBox="1"/>
          <p:nvPr/>
        </p:nvSpPr>
        <p:spPr>
          <a:xfrm>
            <a:off x="30003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61" name="TextovéPole 60">
            <a:hlinkClick r:id="rId17" action="ppaction://hlinksldjump"/>
          </p:cNvPr>
          <p:cNvSpPr txBox="1"/>
          <p:nvPr/>
        </p:nvSpPr>
        <p:spPr>
          <a:xfrm>
            <a:off x="4071934" y="414338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</a:t>
            </a:r>
            <a:endParaRPr lang="cs-CZ" sz="2800" b="1" dirty="0"/>
          </a:p>
        </p:txBody>
      </p:sp>
      <p:sp>
        <p:nvSpPr>
          <p:cNvPr id="62" name="TextovéPole 61">
            <a:hlinkClick r:id="rId16" action="ppaction://hlinksldjump"/>
          </p:cNvPr>
          <p:cNvSpPr txBox="1"/>
          <p:nvPr/>
        </p:nvSpPr>
        <p:spPr>
          <a:xfrm>
            <a:off x="478631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63" name="TextovéPole 62">
            <a:hlinkClick r:id="rId23" action="ppaction://hlinksldjump"/>
          </p:cNvPr>
          <p:cNvSpPr txBox="1"/>
          <p:nvPr/>
        </p:nvSpPr>
        <p:spPr>
          <a:xfrm>
            <a:off x="514350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26</a:t>
            </a:r>
            <a:endParaRPr lang="cs-CZ" sz="2800" b="1" dirty="0"/>
          </a:p>
        </p:txBody>
      </p:sp>
      <p:sp>
        <p:nvSpPr>
          <p:cNvPr id="64" name="TextovéPole 63">
            <a:hlinkClick r:id="rId30" action="ppaction://hlinksldjump"/>
          </p:cNvPr>
          <p:cNvSpPr txBox="1"/>
          <p:nvPr/>
        </p:nvSpPr>
        <p:spPr>
          <a:xfrm>
            <a:off x="65722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28</a:t>
            </a:r>
            <a:endParaRPr lang="cs-CZ" sz="2800" b="1" dirty="0"/>
          </a:p>
        </p:txBody>
      </p:sp>
      <p:sp>
        <p:nvSpPr>
          <p:cNvPr id="65" name="TextovéPole 64">
            <a:hlinkClick r:id="rId22" action="ppaction://hlinksldjump"/>
          </p:cNvPr>
          <p:cNvSpPr txBox="1"/>
          <p:nvPr/>
        </p:nvSpPr>
        <p:spPr>
          <a:xfrm>
            <a:off x="58578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  <a:endParaRPr lang="cs-CZ" sz="2800" b="1" dirty="0"/>
          </a:p>
        </p:txBody>
      </p:sp>
      <p:sp>
        <p:nvSpPr>
          <p:cNvPr id="67" name="Zástupný symbol pro obsah 66"/>
          <p:cNvSpPr>
            <a:spLocks noGrp="1"/>
          </p:cNvSpPr>
          <p:nvPr>
            <p:ph idx="4294967295"/>
          </p:nvPr>
        </p:nvSpPr>
        <p:spPr>
          <a:xfrm flipV="1">
            <a:off x="214313" y="5857875"/>
            <a:ext cx="8929687" cy="100012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</a:p>
          <a:p>
            <a:pPr>
              <a:buNone/>
            </a:pPr>
            <a:endParaRPr lang="cs-CZ" sz="18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214282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214282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1214414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4348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714348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14414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1214414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714348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214282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1214414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214282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714348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1214414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214282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1214414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714348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214282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714348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14348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1214414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14282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14348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214282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14282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714348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1214414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14282" y="535782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1214414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8001024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7500958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8501090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8001024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7500958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8501090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8001024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7500958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8501090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7500958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8001024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7500958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8501090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8001024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8501090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7500958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8501090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7500958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8001024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500958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8501090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7500958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8001024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8501090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8001024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8001024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8501090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8501090" y="535782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242886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292892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223" name="TextovéPole 222"/>
          <p:cNvSpPr txBox="1"/>
          <p:nvPr/>
        </p:nvSpPr>
        <p:spPr>
          <a:xfrm>
            <a:off x="342899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392905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4429124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492919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542925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592932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642938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242886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292892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342899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392905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4429124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235" name="TextovéPole 234"/>
          <p:cNvSpPr txBox="1"/>
          <p:nvPr/>
        </p:nvSpPr>
        <p:spPr>
          <a:xfrm>
            <a:off x="492919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15</a:t>
            </a:r>
            <a:endParaRPr lang="cs-CZ" sz="1600" dirty="0"/>
          </a:p>
        </p:txBody>
      </p:sp>
      <p:sp>
        <p:nvSpPr>
          <p:cNvPr id="236" name="TextovéPole 235"/>
          <p:cNvSpPr txBox="1"/>
          <p:nvPr/>
        </p:nvSpPr>
        <p:spPr>
          <a:xfrm>
            <a:off x="542925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16</a:t>
            </a:r>
            <a:endParaRPr lang="cs-CZ" sz="1600" dirty="0"/>
          </a:p>
        </p:txBody>
      </p:sp>
      <p:sp>
        <p:nvSpPr>
          <p:cNvPr id="237" name="TextovéPole 236"/>
          <p:cNvSpPr txBox="1"/>
          <p:nvPr/>
        </p:nvSpPr>
        <p:spPr>
          <a:xfrm>
            <a:off x="592932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17</a:t>
            </a:r>
            <a:endParaRPr lang="cs-CZ" sz="1600" dirty="0"/>
          </a:p>
        </p:txBody>
      </p:sp>
      <p:sp>
        <p:nvSpPr>
          <p:cNvPr id="238" name="TextovéPole 237"/>
          <p:cNvSpPr txBox="1"/>
          <p:nvPr/>
        </p:nvSpPr>
        <p:spPr>
          <a:xfrm>
            <a:off x="642938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18</a:t>
            </a:r>
            <a:endParaRPr lang="cs-CZ" sz="1600" dirty="0"/>
          </a:p>
        </p:txBody>
      </p:sp>
      <p:sp>
        <p:nvSpPr>
          <p:cNvPr id="239" name="TextovéPole 238"/>
          <p:cNvSpPr txBox="1"/>
          <p:nvPr/>
        </p:nvSpPr>
        <p:spPr>
          <a:xfrm>
            <a:off x="242886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19</a:t>
            </a:r>
            <a:endParaRPr lang="cs-CZ" sz="1600" dirty="0"/>
          </a:p>
        </p:txBody>
      </p:sp>
      <p:sp>
        <p:nvSpPr>
          <p:cNvPr id="240" name="TextovéPole 239"/>
          <p:cNvSpPr txBox="1"/>
          <p:nvPr/>
        </p:nvSpPr>
        <p:spPr>
          <a:xfrm>
            <a:off x="292892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42899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21</a:t>
            </a:r>
            <a:endParaRPr lang="cs-CZ" sz="1600" dirty="0"/>
          </a:p>
        </p:txBody>
      </p:sp>
      <p:sp>
        <p:nvSpPr>
          <p:cNvPr id="242" name="TextovéPole 241"/>
          <p:cNvSpPr txBox="1"/>
          <p:nvPr/>
        </p:nvSpPr>
        <p:spPr>
          <a:xfrm>
            <a:off x="392905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22</a:t>
            </a:r>
            <a:endParaRPr lang="cs-CZ" sz="1600" dirty="0"/>
          </a:p>
        </p:txBody>
      </p:sp>
      <p:sp>
        <p:nvSpPr>
          <p:cNvPr id="243" name="TextovéPole 242"/>
          <p:cNvSpPr txBox="1"/>
          <p:nvPr/>
        </p:nvSpPr>
        <p:spPr>
          <a:xfrm>
            <a:off x="442912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23</a:t>
            </a:r>
            <a:endParaRPr lang="cs-CZ" sz="16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492919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542925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25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592932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26</a:t>
            </a:r>
            <a:endParaRPr lang="cs-CZ" sz="1600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642938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27</a:t>
            </a:r>
            <a:endParaRPr lang="cs-CZ" sz="1600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692945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28</a:t>
            </a:r>
            <a:endParaRPr lang="cs-CZ" sz="1600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285720" y="71435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Náhradní otázky</a:t>
            </a:r>
            <a:endParaRPr lang="cs-CZ" sz="2000" dirty="0"/>
          </a:p>
        </p:txBody>
      </p:sp>
      <p:sp>
        <p:nvSpPr>
          <p:cNvPr id="251" name="TextovéPole 250">
            <a:hlinkClick r:id="rId31" action="ppaction://hlinksldjump"/>
          </p:cNvPr>
          <p:cNvSpPr txBox="1"/>
          <p:nvPr/>
        </p:nvSpPr>
        <p:spPr>
          <a:xfrm>
            <a:off x="235742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52" name="TextovéPole 251">
            <a:hlinkClick r:id="rId32" action="ppaction://hlinksldjump"/>
          </p:cNvPr>
          <p:cNvSpPr txBox="1"/>
          <p:nvPr/>
        </p:nvSpPr>
        <p:spPr>
          <a:xfrm>
            <a:off x="285748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53" name="TextovéPole 252">
            <a:hlinkClick r:id="rId33" action="ppaction://hlinksldjump"/>
          </p:cNvPr>
          <p:cNvSpPr txBox="1"/>
          <p:nvPr/>
        </p:nvSpPr>
        <p:spPr>
          <a:xfrm>
            <a:off x="335755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54" name="TextovéPole 253">
            <a:hlinkClick r:id="rId34" action="ppaction://hlinksldjump"/>
          </p:cNvPr>
          <p:cNvSpPr txBox="1"/>
          <p:nvPr/>
        </p:nvSpPr>
        <p:spPr>
          <a:xfrm>
            <a:off x="385762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55" name="TextovéPole 254">
            <a:hlinkClick r:id="rId35" action="ppaction://hlinksldjump"/>
          </p:cNvPr>
          <p:cNvSpPr txBox="1"/>
          <p:nvPr/>
        </p:nvSpPr>
        <p:spPr>
          <a:xfrm>
            <a:off x="435768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56" name="TextovéPole 255">
            <a:hlinkClick r:id="rId36" action="ppaction://hlinksldjump"/>
          </p:cNvPr>
          <p:cNvSpPr txBox="1"/>
          <p:nvPr/>
        </p:nvSpPr>
        <p:spPr>
          <a:xfrm>
            <a:off x="485775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57" name="TextovéPole 256">
            <a:hlinkClick r:id="rId37" action="ppaction://hlinksldjump"/>
          </p:cNvPr>
          <p:cNvSpPr txBox="1"/>
          <p:nvPr/>
        </p:nvSpPr>
        <p:spPr>
          <a:xfrm>
            <a:off x="535781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58" name="TextovéPole 257">
            <a:hlinkClick r:id="rId38" action="ppaction://hlinksldjump"/>
          </p:cNvPr>
          <p:cNvSpPr txBox="1"/>
          <p:nvPr/>
        </p:nvSpPr>
        <p:spPr>
          <a:xfrm>
            <a:off x="585788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59" name="TextovéPole 258">
            <a:hlinkClick r:id="rId39" action="ppaction://hlinksldjump"/>
          </p:cNvPr>
          <p:cNvSpPr txBox="1"/>
          <p:nvPr/>
        </p:nvSpPr>
        <p:spPr>
          <a:xfrm>
            <a:off x="635795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0" name="TextovéPole 259">
            <a:hlinkClick r:id="rId40" action="ppaction://hlinksldjump"/>
          </p:cNvPr>
          <p:cNvSpPr txBox="1"/>
          <p:nvPr/>
        </p:nvSpPr>
        <p:spPr>
          <a:xfrm>
            <a:off x="685801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1. Co je to minerál?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3071810"/>
            <a:ext cx="892971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= nerost</a:t>
            </a:r>
          </a:p>
          <a:p>
            <a:r>
              <a:rPr lang="cs-CZ" sz="4000" dirty="0" smtClean="0"/>
              <a:t>Je to neústrojná </a:t>
            </a:r>
            <a:r>
              <a:rPr lang="cs-CZ" sz="4000" dirty="0"/>
              <a:t>stejnorodá </a:t>
            </a:r>
            <a:r>
              <a:rPr lang="cs-CZ" sz="4000" dirty="0" smtClean="0"/>
              <a:t>látka, dá </a:t>
            </a:r>
            <a:r>
              <a:rPr lang="cs-CZ" sz="4000" dirty="0"/>
              <a:t>se popsat chemickou značkou </a:t>
            </a:r>
            <a:r>
              <a:rPr lang="cs-CZ" sz="4000" dirty="0" smtClean="0"/>
              <a:t>nebo vzorcem.</a:t>
            </a:r>
            <a:endParaRPr lang="cs-CZ" sz="4000" dirty="0"/>
          </a:p>
          <a:p>
            <a:endParaRPr lang="cs-CZ" sz="40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2. Podle osního kříže pojmenuj krystalovou soustavu.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k</a:t>
            </a:r>
            <a:r>
              <a:rPr lang="cs-CZ" sz="4800" dirty="0" smtClean="0"/>
              <a:t>rychlová soustava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516216" y="2686040"/>
            <a:ext cx="187220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452320" y="1799368"/>
            <a:ext cx="0" cy="18305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020272" y="2348880"/>
            <a:ext cx="864096" cy="6480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653744" y="2871755"/>
            <a:ext cx="582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-25000" dirty="0" smtClean="0"/>
              <a:t>1</a:t>
            </a:r>
            <a:endParaRPr lang="cs-CZ" sz="2400" baseline="-25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388424" y="2483787"/>
            <a:ext cx="582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1337703"/>
            <a:ext cx="582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-25000" dirty="0" smtClean="0"/>
              <a:t>3</a:t>
            </a:r>
            <a:endParaRPr lang="cs-CZ" sz="2400" baseline="-25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18848" y="3333420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3. Který nerost je nejtvrdší?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d</a:t>
            </a:r>
            <a:r>
              <a:rPr lang="cs-CZ" sz="4800" dirty="0" smtClean="0"/>
              <a:t>iamant </a:t>
            </a:r>
          </a:p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7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4. K čemu se využívá rašelina?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z</a:t>
            </a:r>
            <a:r>
              <a:rPr lang="cs-CZ" sz="4800" dirty="0" smtClean="0"/>
              <a:t>ahradnictví, lázeňská léčba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Ve které geologické éře se začali vyvíjet savci?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t</a:t>
            </a:r>
            <a:r>
              <a:rPr lang="cs-CZ" sz="4800" dirty="0" smtClean="0"/>
              <a:t>řetihory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6. </a:t>
            </a:r>
            <a:r>
              <a:rPr lang="cs-CZ" sz="4800" b="1" dirty="0"/>
              <a:t>Vyjmenuj nerosty </a:t>
            </a:r>
            <a:r>
              <a:rPr lang="cs-CZ" sz="4800" b="1" dirty="0" err="1"/>
              <a:t>Mohsovy</a:t>
            </a:r>
            <a:r>
              <a:rPr lang="cs-CZ" sz="4800" b="1" dirty="0"/>
              <a:t> stupnice tvrdosti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endParaRPr lang="cs-CZ" dirty="0" smtClean="0"/>
          </a:p>
          <a:p>
            <a:pPr lvl="7"/>
            <a:endParaRPr lang="cs-CZ" dirty="0"/>
          </a:p>
          <a:p>
            <a:pPr lvl="7"/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869659"/>
            <a:ext cx="84342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1.Mastek		6.Živec</a:t>
            </a:r>
          </a:p>
          <a:p>
            <a:r>
              <a:rPr lang="cs-CZ" sz="4800" dirty="0"/>
              <a:t>2.Sůl kamenná	7.Křemen</a:t>
            </a:r>
          </a:p>
          <a:p>
            <a:r>
              <a:rPr lang="cs-CZ" sz="4800" dirty="0"/>
              <a:t>3.Kalcit			8.Topaz</a:t>
            </a:r>
          </a:p>
          <a:p>
            <a:r>
              <a:rPr lang="cs-CZ" sz="4800" dirty="0"/>
              <a:t>4.Fluorit		9.Korund</a:t>
            </a:r>
          </a:p>
          <a:p>
            <a:r>
              <a:rPr lang="cs-CZ" sz="4800" dirty="0"/>
              <a:t>5.Apatit 		</a:t>
            </a:r>
            <a:r>
              <a:rPr lang="cs-CZ" sz="4800" dirty="0" smtClean="0"/>
              <a:t>10.Diamant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54" y="5501149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</a:t>
            </a:r>
            <a:r>
              <a:rPr lang="cs-CZ" b="1" dirty="0"/>
              <a:t>Který nerost se používá jako brusný materiál -</a:t>
            </a:r>
            <a:r>
              <a:rPr lang="cs-CZ" b="1" dirty="0" smtClean="0"/>
              <a:t>smirek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k</a:t>
            </a:r>
            <a:r>
              <a:rPr lang="cs-CZ" sz="4800" dirty="0" smtClean="0"/>
              <a:t>orund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8. </a:t>
            </a:r>
            <a:r>
              <a:rPr lang="cs-CZ" b="1" dirty="0"/>
              <a:t>Jaký je rozdíl mezi hlubinnými a výlevnými horninami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212976"/>
            <a:ext cx="836691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Hlubinné utuhly </a:t>
            </a:r>
            <a:r>
              <a:rPr lang="cs-CZ" sz="4800" dirty="0"/>
              <a:t>hluboko pod zemským povrchem a jsou hrubozrnné, výlevné vznikají na zemském povrchu a jsou jemnozrnné.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9. Co je to hornina?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n</a:t>
            </a:r>
            <a:r>
              <a:rPr lang="cs-CZ" sz="4800" dirty="0" smtClean="0"/>
              <a:t>eústrojná </a:t>
            </a:r>
            <a:r>
              <a:rPr lang="cs-CZ" sz="4800" dirty="0"/>
              <a:t>různorodá látka</a:t>
            </a:r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10. Jak se nazývá světlá slída?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m</a:t>
            </a:r>
            <a:r>
              <a:rPr lang="cs-CZ" sz="4800" dirty="0" smtClean="0"/>
              <a:t>uskovit   </a:t>
            </a:r>
            <a:endParaRPr lang="cs-CZ" sz="4800" dirty="0"/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11. </a:t>
            </a:r>
            <a:r>
              <a:rPr lang="cs-CZ" sz="4800" b="1" dirty="0"/>
              <a:t>Pojmenuj označené části </a:t>
            </a:r>
            <a:r>
              <a:rPr lang="cs-CZ" sz="4800" b="1" dirty="0" smtClean="0"/>
              <a:t>vrásy.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437112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 sedlo</a:t>
            </a:r>
          </a:p>
          <a:p>
            <a:r>
              <a:rPr lang="cs-CZ" sz="4800" dirty="0" smtClean="0"/>
              <a:t>2 koryto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996" y="1568869"/>
            <a:ext cx="4545105" cy="300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18848" y="3333420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12. </a:t>
            </a:r>
            <a:r>
              <a:rPr lang="cs-CZ" sz="4800" b="1" dirty="0"/>
              <a:t>Jak se jmenuje pohyb zlomu na obrázku?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4251669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k</a:t>
            </a:r>
            <a:r>
              <a:rPr lang="cs-CZ" sz="4800" dirty="0" smtClean="0"/>
              <a:t>erný </a:t>
            </a:r>
            <a:r>
              <a:rPr lang="cs-CZ" sz="4800" dirty="0"/>
              <a:t>pokles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271" y="1484784"/>
            <a:ext cx="5202729" cy="2766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195688" y="4251669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13. </a:t>
            </a:r>
            <a:r>
              <a:rPr lang="cs-CZ" b="1" dirty="0"/>
              <a:t>Co je to </a:t>
            </a:r>
            <a:r>
              <a:rPr lang="cs-CZ" b="1" dirty="0" smtClean="0"/>
              <a:t>epicentrum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>
                <a:latin typeface="Arial" charset="0"/>
              </a:rPr>
              <a:t>místo na zemi nad ohniskem zemětřesení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14. </a:t>
            </a:r>
            <a:r>
              <a:rPr lang="cs-CZ" sz="4800" b="1" dirty="0"/>
              <a:t>Jak se jmenuje pohyb zlomu na </a:t>
            </a:r>
            <a:r>
              <a:rPr lang="cs-CZ" sz="4800" b="1" dirty="0" smtClean="0"/>
              <a:t>obrázku?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/>
              <a:t> </a:t>
            </a:r>
            <a:r>
              <a:rPr lang="cs-CZ" sz="4800" dirty="0" smtClean="0"/>
              <a:t>příkopová </a:t>
            </a:r>
            <a:r>
              <a:rPr lang="cs-CZ" sz="4800" dirty="0"/>
              <a:t>propadlina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377" y="1605051"/>
            <a:ext cx="3655989" cy="22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971248" y="3487308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300" b="1" dirty="0" smtClean="0"/>
              <a:t>15. Vyjmenuj typy půd?</a:t>
            </a:r>
            <a:endParaRPr lang="cs-CZ" sz="4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č</a:t>
            </a:r>
            <a:r>
              <a:rPr lang="cs-CZ" sz="4800" dirty="0" smtClean="0"/>
              <a:t>ernozemě, hnědozemě, podzolové půdy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16. Jak se nazývá věda zabývající se zkamenělinami?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Paleontologie </a:t>
            </a:r>
            <a:endParaRPr lang="cs-CZ" sz="4800" dirty="0"/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17. </a:t>
            </a:r>
            <a:r>
              <a:rPr lang="cs-CZ" sz="4800" b="1" dirty="0"/>
              <a:t>Jak se nazývá přístroj, kterým se měří síla </a:t>
            </a:r>
            <a:r>
              <a:rPr lang="cs-CZ" sz="4800" b="1" dirty="0" smtClean="0"/>
              <a:t>zemětřesení?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3071810"/>
            <a:ext cx="8429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Seismograf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18. Jaké znáš modifikace uhlíku?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71810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d</a:t>
            </a:r>
            <a:r>
              <a:rPr lang="cs-CZ" sz="4800" dirty="0" smtClean="0"/>
              <a:t>iamant, grafit (tuha)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19. Která geologická éra se označuje jako éra plazů?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druhohory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20. Jak se nazývá bezbarvá odrůda křemene?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k</a:t>
            </a:r>
            <a:r>
              <a:rPr lang="cs-CZ" sz="4800" dirty="0" smtClean="0"/>
              <a:t>řišťál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21. </a:t>
            </a:r>
            <a:r>
              <a:rPr lang="cs-CZ" b="1" dirty="0" smtClean="0"/>
              <a:t>Kterému minerálu se říká „kočičí zlato“?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p</a:t>
            </a:r>
            <a:r>
              <a:rPr lang="cs-CZ" sz="4800" dirty="0" smtClean="0"/>
              <a:t>yritu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22. </a:t>
            </a:r>
            <a:r>
              <a:rPr lang="cs-CZ" sz="4800" b="1" dirty="0"/>
              <a:t>Pojmenuj typ vrásy na obrázku.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6748" y="4221088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ležatá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26619"/>
            <a:ext cx="429122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093565" y="4867419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23. </a:t>
            </a:r>
            <a:r>
              <a:rPr lang="cs-CZ" b="1" dirty="0"/>
              <a:t>Jak se nazývá místo vzniku zemětřesení?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/>
              <a:t>o</a:t>
            </a:r>
            <a:r>
              <a:rPr lang="cs-CZ" sz="4800" dirty="0" smtClean="0"/>
              <a:t>hnisko=hypocentrum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24. </a:t>
            </a:r>
            <a:r>
              <a:rPr lang="cs-CZ" b="1" dirty="0"/>
              <a:t>Co je to </a:t>
            </a:r>
            <a:r>
              <a:rPr lang="cs-CZ" b="1" dirty="0" smtClean="0"/>
              <a:t>tsunami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181533"/>
            <a:ext cx="81078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Lucida Sans" pitchFamily="34" charset="0"/>
              </a:rPr>
              <a:t>vlnění </a:t>
            </a:r>
            <a:r>
              <a:rPr lang="cs-CZ" sz="4800" dirty="0">
                <a:latin typeface="Lucida Sans" pitchFamily="34" charset="0"/>
              </a:rPr>
              <a:t>mořské hladiny </a:t>
            </a:r>
            <a:r>
              <a:rPr lang="cs-CZ" sz="4800" dirty="0" smtClean="0">
                <a:latin typeface="Lucida Sans" pitchFamily="34" charset="0"/>
              </a:rPr>
              <a:t>vyvolané podmořským zemětřesením</a:t>
            </a:r>
            <a:endParaRPr lang="cs-CZ" sz="4800" dirty="0">
              <a:latin typeface="Lucida Sans" pitchFamily="34" charset="0"/>
            </a:endParaRPr>
          </a:p>
        </p:txBody>
      </p:sp>
      <p:sp>
        <p:nvSpPr>
          <p:cNvPr id="14" name="Šipka doprava 13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92836"/>
            <a:ext cx="3744416" cy="1588698"/>
          </a:xfrm>
        </p:spPr>
        <p:txBody>
          <a:bodyPr/>
          <a:lstStyle/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25. Před 250 miliony let existoval </a:t>
            </a:r>
            <a:r>
              <a:rPr lang="cs-CZ" sz="4800" b="1" dirty="0" err="1" smtClean="0"/>
              <a:t>superkontinent</a:t>
            </a:r>
            <a:r>
              <a:rPr lang="cs-CZ" sz="4800" b="1" dirty="0" smtClean="0"/>
              <a:t>. Jak se nazývá?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Pangea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26. Co je to vryp?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b</a:t>
            </a:r>
            <a:r>
              <a:rPr lang="cs-CZ" sz="4800" dirty="0" smtClean="0"/>
              <a:t>arevná stopa, kterou zanechá minerál po otření o porcelánovou destičku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27. Jak se nazývají krápníky, které rostou směrem dolů?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stalaktit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28. Ve kterém geologickém období žili trilobiti?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prvohory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1. Silur je období druhohor.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2. Dinosauři žili v prvohorách.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3. Charles Darwin je autorem evoluční teorie.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4. Trias </a:t>
            </a:r>
            <a:r>
              <a:rPr lang="cs-CZ" sz="4800" b="1" dirty="0"/>
              <a:t>je období </a:t>
            </a:r>
            <a:r>
              <a:rPr lang="cs-CZ" sz="4800" b="1" dirty="0" smtClean="0"/>
              <a:t>třetihor.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Kalcit má chemický vzorec CaCO</a:t>
            </a:r>
            <a:r>
              <a:rPr lang="cs-CZ" sz="4800" b="1" baseline="-25000" dirty="0" smtClean="0"/>
              <a:t>3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6. Červenou odrůdou korundu je safír.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Mezi vnější geologické děje patří zemětřesení.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086587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8. Mezi tektonické jevy patří vrásnění.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Chemický vzorec pyritu je FeS</a:t>
            </a:r>
            <a:r>
              <a:rPr lang="cs-CZ" sz="4800" b="1" baseline="-25000" dirty="0" smtClean="0"/>
              <a:t>2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10. Galenit má vzorec </a:t>
            </a:r>
            <a:r>
              <a:rPr lang="cs-CZ" sz="4800" b="1" dirty="0" err="1" smtClean="0"/>
              <a:t>ZnS</a:t>
            </a:r>
            <a:r>
              <a:rPr lang="cs-CZ" sz="4800" b="1" smtClean="0"/>
              <a:t>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Veškerý text byl vytvořen autorem materiálu, 14.6.2012.</a:t>
            </a:r>
          </a:p>
          <a:p>
            <a:endParaRPr lang="cs-CZ" sz="2400" dirty="0" smtClean="0"/>
          </a:p>
          <a:p>
            <a:r>
              <a:rPr lang="cs-CZ" sz="2400" dirty="0"/>
              <a:t>Obr.1: Obrázek byl vytvořen autorem materiálu, </a:t>
            </a:r>
            <a:r>
              <a:rPr lang="cs-CZ" sz="2400" dirty="0" smtClean="0"/>
              <a:t>14.6. 2012</a:t>
            </a:r>
            <a:r>
              <a:rPr lang="cs-CZ" sz="2400" dirty="0"/>
              <a:t>.</a:t>
            </a:r>
          </a:p>
          <a:p>
            <a:r>
              <a:rPr lang="cs-CZ" sz="2400" dirty="0" smtClean="0"/>
              <a:t>Obr.2: </a:t>
            </a:r>
            <a:r>
              <a:rPr lang="cs-CZ" sz="2400" dirty="0"/>
              <a:t>Obrázek byl vytvořen autorem materiálu, 14.6. 2012.</a:t>
            </a:r>
          </a:p>
          <a:p>
            <a:r>
              <a:rPr lang="cs-CZ" sz="2400" dirty="0" smtClean="0"/>
              <a:t>Obr.3: </a:t>
            </a:r>
            <a:r>
              <a:rPr lang="cs-CZ" sz="2400" dirty="0"/>
              <a:t>Obrázek byl vytvořen autorem materiálu, 14.6. 2012.</a:t>
            </a:r>
          </a:p>
          <a:p>
            <a:r>
              <a:rPr lang="cs-CZ" sz="2400" dirty="0" smtClean="0"/>
              <a:t>Obr.4: </a:t>
            </a:r>
            <a:r>
              <a:rPr lang="cs-CZ" sz="2400" dirty="0"/>
              <a:t>Obrázek byl vytvořen autorem materiálu, 14.6. 2012.</a:t>
            </a:r>
          </a:p>
          <a:p>
            <a:r>
              <a:rPr lang="cs-CZ" sz="2400" dirty="0" smtClean="0"/>
              <a:t>Obr.5: </a:t>
            </a:r>
            <a:r>
              <a:rPr lang="cs-CZ" sz="2400" dirty="0"/>
              <a:t>Obrázek byl vytvořen autorem materiálu, 14.6. 2012.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925</TotalTime>
  <Words>895</Words>
  <Application>Microsoft Office PowerPoint</Application>
  <PresentationFormat>Předvádění na obrazovce (4:3)</PresentationFormat>
  <Paragraphs>348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1. Co je to minerál?</vt:lpstr>
      <vt:lpstr>2. Podle osního kříže pojmenuj krystalovou soustavu.</vt:lpstr>
      <vt:lpstr>3. Který nerost je nejtvrdší?</vt:lpstr>
      <vt:lpstr>4. K čemu se využívá rašelina?</vt:lpstr>
      <vt:lpstr>5. Ve které geologické éře se začali vyvíjet savci?</vt:lpstr>
      <vt:lpstr>6. Vyjmenuj nerosty Mohsovy stupnice tvrdosti.</vt:lpstr>
      <vt:lpstr>7. Který nerost se používá jako brusný materiál -smirek?</vt:lpstr>
      <vt:lpstr>8. Jaký je rozdíl mezi hlubinnými a výlevnými horninami?</vt:lpstr>
      <vt:lpstr>9. Co je to hornina?</vt:lpstr>
      <vt:lpstr>10. Jak se nazývá světlá slída?</vt:lpstr>
      <vt:lpstr>11. Pojmenuj označené části vrásy.</vt:lpstr>
      <vt:lpstr>12. Jak se jmenuje pohyb zlomu na obrázku?</vt:lpstr>
      <vt:lpstr>13. Co je to epicentrum?</vt:lpstr>
      <vt:lpstr>14. Jak se jmenuje pohyb zlomu na obrázku?</vt:lpstr>
      <vt:lpstr>15. Vyjmenuj typy půd?</vt:lpstr>
      <vt:lpstr>16. Jak se nazývá věda zabývající se zkamenělinami?</vt:lpstr>
      <vt:lpstr>17. Jak se nazývá přístroj, kterým se měří síla zemětřesení?</vt:lpstr>
      <vt:lpstr>18. Jaké znáš modifikace uhlíku?</vt:lpstr>
      <vt:lpstr>19. Která geologická éra se označuje jako éra plazů?</vt:lpstr>
      <vt:lpstr>20. Jak se nazývá bezbarvá odrůda křemene?</vt:lpstr>
      <vt:lpstr>21. Kterému minerálu se říká „kočičí zlato“?</vt:lpstr>
      <vt:lpstr>22. Pojmenuj typ vrásy na obrázku.</vt:lpstr>
      <vt:lpstr>23. Jak se nazývá místo vzniku zemětřesení?</vt:lpstr>
      <vt:lpstr>24. Co je to tsunami?</vt:lpstr>
      <vt:lpstr>25. Před 250 miliony let existoval superkontinent. Jak se nazývá?</vt:lpstr>
      <vt:lpstr>26. Co je to vryp?</vt:lpstr>
      <vt:lpstr>27. Jak se nazývají krápníky, které rostou směrem dolů?</vt:lpstr>
      <vt:lpstr>28. Ve kterém geologickém období žili trilobiti?</vt:lpstr>
      <vt:lpstr>1. Silur je období druhohor.</vt:lpstr>
      <vt:lpstr>2. Dinosauři žili v prvohorách.</vt:lpstr>
      <vt:lpstr>3. Charles Darwin je autorem evoluční teorie.</vt:lpstr>
      <vt:lpstr>4. Trias je období třetihor.</vt:lpstr>
      <vt:lpstr>5. Kalcit má chemický vzorec CaCO3.</vt:lpstr>
      <vt:lpstr>6. Červenou odrůdou korundu je safír.</vt:lpstr>
      <vt:lpstr>7. Mezi vnější geologické děje patří zemětřesení.</vt:lpstr>
      <vt:lpstr>8. Mezi tektonické jevy patří vrásnění.</vt:lpstr>
      <vt:lpstr>9. Chemický vzorec pyritu je FeS2.</vt:lpstr>
      <vt:lpstr>10. Galenit má vzorec ZnS.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33</cp:revision>
  <dcterms:created xsi:type="dcterms:W3CDTF">2012-04-14T21:25:24Z</dcterms:created>
  <dcterms:modified xsi:type="dcterms:W3CDTF">2012-06-27T08:20:49Z</dcterms:modified>
</cp:coreProperties>
</file>