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60" r:id="rId4"/>
    <p:sldId id="261" r:id="rId5"/>
    <p:sldId id="262" r:id="rId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DE85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1194" y="1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9F8B381-5807-488E-AC22-73DD4140ED4A}" type="doc">
      <dgm:prSet loTypeId="urn:microsoft.com/office/officeart/2005/8/layout/targe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445C7998-7549-48B0-BD68-D4F0167F02E5}">
      <dgm:prSet phldrT="[Text]"/>
      <dgm:spPr/>
      <dgm:t>
        <a:bodyPr/>
        <a:lstStyle/>
        <a:p>
          <a:pPr algn="l"/>
          <a:r>
            <a:rPr lang="cs-CZ" dirty="0"/>
            <a:t>Název školy</a:t>
          </a:r>
          <a:r>
            <a:rPr lang="cs-CZ" dirty="0" smtClean="0"/>
            <a:t>: Základní škola a Mateřská škola Studená, okres Jindřichův Hradec   </a:t>
          </a:r>
          <a:endParaRPr lang="cs-CZ" dirty="0"/>
        </a:p>
      </dgm:t>
    </dgm:pt>
    <dgm:pt modelId="{D4A1AC32-6B30-44CD-A965-234E2C33692F}" type="parTrans" cxnId="{BCB163C3-3B0F-4F74-88F0-37F026D4C894}">
      <dgm:prSet/>
      <dgm:spPr/>
      <dgm:t>
        <a:bodyPr/>
        <a:lstStyle/>
        <a:p>
          <a:endParaRPr lang="cs-CZ"/>
        </a:p>
      </dgm:t>
    </dgm:pt>
    <dgm:pt modelId="{C846DAC9-9D22-4975-84AF-8D4E4FA8DA5C}" type="sibTrans" cxnId="{BCB163C3-3B0F-4F74-88F0-37F026D4C894}">
      <dgm:prSet/>
      <dgm:spPr/>
      <dgm:t>
        <a:bodyPr/>
        <a:lstStyle/>
        <a:p>
          <a:endParaRPr lang="cs-CZ"/>
        </a:p>
      </dgm:t>
    </dgm:pt>
    <dgm:pt modelId="{FBBFC3EA-9D9D-4F3A-BEA6-9C2C0E46BF20}">
      <dgm:prSet phldrT="[Text]"/>
      <dgm:spPr/>
      <dgm:t>
        <a:bodyPr/>
        <a:lstStyle/>
        <a:p>
          <a:pPr algn="l"/>
          <a:r>
            <a:rPr lang="cs-CZ" dirty="0"/>
            <a:t>Autor</a:t>
          </a:r>
          <a:r>
            <a:rPr lang="cs-CZ" dirty="0" smtClean="0"/>
            <a:t>: Mgr. Marie Hrbková </a:t>
          </a:r>
          <a:endParaRPr lang="cs-CZ" dirty="0"/>
        </a:p>
      </dgm:t>
    </dgm:pt>
    <dgm:pt modelId="{DDB8DF17-17D4-4A37-80A4-B2BE20408FA2}" type="parTrans" cxnId="{C24533D2-26E5-47EB-8A39-D4FB9E52EFE6}">
      <dgm:prSet/>
      <dgm:spPr/>
      <dgm:t>
        <a:bodyPr/>
        <a:lstStyle/>
        <a:p>
          <a:endParaRPr lang="cs-CZ"/>
        </a:p>
      </dgm:t>
    </dgm:pt>
    <dgm:pt modelId="{83B48451-91B6-4E15-99C9-0FE713D5286E}" type="sibTrans" cxnId="{C24533D2-26E5-47EB-8A39-D4FB9E52EFE6}">
      <dgm:prSet/>
      <dgm:spPr/>
      <dgm:t>
        <a:bodyPr/>
        <a:lstStyle/>
        <a:p>
          <a:endParaRPr lang="cs-CZ"/>
        </a:p>
      </dgm:t>
    </dgm:pt>
    <dgm:pt modelId="{019433A1-1324-4DE1-9E6F-32B851095F74}">
      <dgm:prSet phldrT="[Text]"/>
      <dgm:spPr/>
      <dgm:t>
        <a:bodyPr/>
        <a:lstStyle/>
        <a:p>
          <a:pPr algn="l"/>
          <a:r>
            <a:rPr lang="cs-CZ" dirty="0" smtClean="0"/>
            <a:t>Název: </a:t>
          </a:r>
          <a:r>
            <a:rPr lang="cs-CZ" dirty="0" smtClean="0"/>
            <a:t>VY_32_INOVACE_1C48Čj3_Vyjmenovaná slova po l</a:t>
          </a:r>
          <a:endParaRPr lang="cs-CZ" dirty="0"/>
        </a:p>
      </dgm:t>
    </dgm:pt>
    <dgm:pt modelId="{2AB92C11-48B1-4C26-9CC1-F4AB2F53C03B}" type="parTrans" cxnId="{2A2BCF91-C654-4E19-950C-39AA1A49C169}">
      <dgm:prSet/>
      <dgm:spPr/>
      <dgm:t>
        <a:bodyPr/>
        <a:lstStyle/>
        <a:p>
          <a:endParaRPr lang="cs-CZ"/>
        </a:p>
      </dgm:t>
    </dgm:pt>
    <dgm:pt modelId="{2716416C-EF69-44CA-AEFE-14F7FF081354}" type="sibTrans" cxnId="{2A2BCF91-C654-4E19-950C-39AA1A49C169}">
      <dgm:prSet/>
      <dgm:spPr/>
      <dgm:t>
        <a:bodyPr/>
        <a:lstStyle/>
        <a:p>
          <a:endParaRPr lang="cs-CZ"/>
        </a:p>
      </dgm:t>
    </dgm:pt>
    <dgm:pt modelId="{C73C7642-F245-4585-8F88-243F9FAEF6CA}">
      <dgm:prSet/>
      <dgm:spPr/>
      <dgm:t>
        <a:bodyPr/>
        <a:lstStyle/>
        <a:p>
          <a:pPr algn="l"/>
          <a:r>
            <a:rPr lang="cs-CZ" dirty="0"/>
            <a:t>Téma</a:t>
          </a:r>
          <a:r>
            <a:rPr lang="cs-CZ" dirty="0" smtClean="0"/>
            <a:t>: Vyjmenovaná slova po l </a:t>
          </a:r>
          <a:endParaRPr lang="cs-CZ" dirty="0"/>
        </a:p>
      </dgm:t>
    </dgm:pt>
    <dgm:pt modelId="{3E2FFE2A-E7B1-401F-BAB6-893DF909FA64}" type="parTrans" cxnId="{808A55A3-7A45-463B-8870-E66256D18048}">
      <dgm:prSet/>
      <dgm:spPr/>
      <dgm:t>
        <a:bodyPr/>
        <a:lstStyle/>
        <a:p>
          <a:endParaRPr lang="cs-CZ"/>
        </a:p>
      </dgm:t>
    </dgm:pt>
    <dgm:pt modelId="{C6F235C3-B62B-4F7C-8AF0-6D3C84052041}" type="sibTrans" cxnId="{808A55A3-7A45-463B-8870-E66256D18048}">
      <dgm:prSet/>
      <dgm:spPr/>
      <dgm:t>
        <a:bodyPr/>
        <a:lstStyle/>
        <a:p>
          <a:endParaRPr lang="cs-CZ"/>
        </a:p>
      </dgm:t>
    </dgm:pt>
    <dgm:pt modelId="{EBC41103-E2E5-4D48-9B4B-425520D3D098}">
      <dgm:prSet/>
      <dgm:spPr/>
      <dgm:t>
        <a:bodyPr/>
        <a:lstStyle/>
        <a:p>
          <a:pPr algn="l"/>
          <a:r>
            <a:rPr lang="cs-CZ" dirty="0"/>
            <a:t>Číslo projektu</a:t>
          </a:r>
          <a:r>
            <a:rPr lang="cs-CZ" smtClean="0"/>
            <a:t>: CZ.1.07/1.4.00/21.3136</a:t>
          </a:r>
          <a:endParaRPr lang="cs-CZ" dirty="0"/>
        </a:p>
      </dgm:t>
    </dgm:pt>
    <dgm:pt modelId="{66EC36A9-2BA2-4EC9-AAE7-037918B0215E}" type="parTrans" cxnId="{56D768D4-D8A8-4F09-8215-BEB7EB914931}">
      <dgm:prSet/>
      <dgm:spPr/>
      <dgm:t>
        <a:bodyPr/>
        <a:lstStyle/>
        <a:p>
          <a:endParaRPr lang="cs-CZ"/>
        </a:p>
      </dgm:t>
    </dgm:pt>
    <dgm:pt modelId="{CD7C273C-2CBB-488A-8BF2-5D00DBC541E5}" type="sibTrans" cxnId="{56D768D4-D8A8-4F09-8215-BEB7EB914931}">
      <dgm:prSet/>
      <dgm:spPr/>
      <dgm:t>
        <a:bodyPr/>
        <a:lstStyle/>
        <a:p>
          <a:endParaRPr lang="cs-CZ"/>
        </a:p>
      </dgm:t>
    </dgm:pt>
    <dgm:pt modelId="{71045F8C-00FA-488E-A7BD-E2E6753D979D}" type="pres">
      <dgm:prSet presAssocID="{39F8B381-5807-488E-AC22-73DD4140ED4A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3577EC6B-C980-4F34-8C69-4365E7B8FC8C}" type="pres">
      <dgm:prSet presAssocID="{445C7998-7549-48B0-BD68-D4F0167F02E5}" presName="circle1" presStyleLbl="node1" presStyleIdx="0" presStyleCnt="5"/>
      <dgm:spPr/>
    </dgm:pt>
    <dgm:pt modelId="{6940EB87-DC1D-4BC3-9408-9AC2E1FFC039}" type="pres">
      <dgm:prSet presAssocID="{445C7998-7549-48B0-BD68-D4F0167F02E5}" presName="space" presStyleCnt="0"/>
      <dgm:spPr/>
    </dgm:pt>
    <dgm:pt modelId="{BC35EE03-4121-4EF9-923D-7CB6D30D358D}" type="pres">
      <dgm:prSet presAssocID="{445C7998-7549-48B0-BD68-D4F0167F02E5}" presName="rect1" presStyleLbl="alignAcc1" presStyleIdx="0" presStyleCnt="5"/>
      <dgm:spPr/>
      <dgm:t>
        <a:bodyPr/>
        <a:lstStyle/>
        <a:p>
          <a:endParaRPr lang="cs-CZ"/>
        </a:p>
      </dgm:t>
    </dgm:pt>
    <dgm:pt modelId="{C95EEA27-3CBF-4645-A92D-9D8AF5C1CBFC}" type="pres">
      <dgm:prSet presAssocID="{FBBFC3EA-9D9D-4F3A-BEA6-9C2C0E46BF20}" presName="vertSpace2" presStyleLbl="node1" presStyleIdx="0" presStyleCnt="5"/>
      <dgm:spPr/>
    </dgm:pt>
    <dgm:pt modelId="{851BB866-B6AE-4566-893F-4C635BA974FC}" type="pres">
      <dgm:prSet presAssocID="{FBBFC3EA-9D9D-4F3A-BEA6-9C2C0E46BF20}" presName="circle2" presStyleLbl="node1" presStyleIdx="1" presStyleCnt="5"/>
      <dgm:spPr/>
    </dgm:pt>
    <dgm:pt modelId="{643EA938-EDE0-4533-ACCC-D2BD6F3A527C}" type="pres">
      <dgm:prSet presAssocID="{FBBFC3EA-9D9D-4F3A-BEA6-9C2C0E46BF20}" presName="rect2" presStyleLbl="alignAcc1" presStyleIdx="1" presStyleCnt="5"/>
      <dgm:spPr/>
      <dgm:t>
        <a:bodyPr/>
        <a:lstStyle/>
        <a:p>
          <a:endParaRPr lang="cs-CZ"/>
        </a:p>
      </dgm:t>
    </dgm:pt>
    <dgm:pt modelId="{92F31B18-D66D-4CC7-89B9-378928DE877D}" type="pres">
      <dgm:prSet presAssocID="{019433A1-1324-4DE1-9E6F-32B851095F74}" presName="vertSpace3" presStyleLbl="node1" presStyleIdx="1" presStyleCnt="5"/>
      <dgm:spPr/>
    </dgm:pt>
    <dgm:pt modelId="{902074E1-B931-4618-97F1-FADBE82E9C3C}" type="pres">
      <dgm:prSet presAssocID="{019433A1-1324-4DE1-9E6F-32B851095F74}" presName="circle3" presStyleLbl="node1" presStyleIdx="2" presStyleCnt="5"/>
      <dgm:spPr/>
    </dgm:pt>
    <dgm:pt modelId="{A3817367-F2BC-482F-8832-FA00B51DCCF3}" type="pres">
      <dgm:prSet presAssocID="{019433A1-1324-4DE1-9E6F-32B851095F74}" presName="rect3" presStyleLbl="alignAcc1" presStyleIdx="2" presStyleCnt="5"/>
      <dgm:spPr/>
      <dgm:t>
        <a:bodyPr/>
        <a:lstStyle/>
        <a:p>
          <a:endParaRPr lang="cs-CZ"/>
        </a:p>
      </dgm:t>
    </dgm:pt>
    <dgm:pt modelId="{2DD79E57-A63E-47D4-A1AB-6DF333476AD4}" type="pres">
      <dgm:prSet presAssocID="{C73C7642-F245-4585-8F88-243F9FAEF6CA}" presName="vertSpace4" presStyleLbl="node1" presStyleIdx="2" presStyleCnt="5"/>
      <dgm:spPr/>
    </dgm:pt>
    <dgm:pt modelId="{648967D3-ED80-4214-8D87-4E7012561E4A}" type="pres">
      <dgm:prSet presAssocID="{C73C7642-F245-4585-8F88-243F9FAEF6CA}" presName="circle4" presStyleLbl="node1" presStyleIdx="3" presStyleCnt="5"/>
      <dgm:spPr/>
    </dgm:pt>
    <dgm:pt modelId="{9A9B6F4F-B6FF-4F2D-B640-A8473E589523}" type="pres">
      <dgm:prSet presAssocID="{C73C7642-F245-4585-8F88-243F9FAEF6CA}" presName="rect4" presStyleLbl="alignAcc1" presStyleIdx="3" presStyleCnt="5"/>
      <dgm:spPr/>
      <dgm:t>
        <a:bodyPr/>
        <a:lstStyle/>
        <a:p>
          <a:endParaRPr lang="cs-CZ"/>
        </a:p>
      </dgm:t>
    </dgm:pt>
    <dgm:pt modelId="{13BD0FAF-9F2C-4708-9E63-A8E8E5252943}" type="pres">
      <dgm:prSet presAssocID="{EBC41103-E2E5-4D48-9B4B-425520D3D098}" presName="vertSpace5" presStyleLbl="node1" presStyleIdx="3" presStyleCnt="5"/>
      <dgm:spPr/>
    </dgm:pt>
    <dgm:pt modelId="{6821E7C9-5E4B-45FA-8F82-01E6F26FAA25}" type="pres">
      <dgm:prSet presAssocID="{EBC41103-E2E5-4D48-9B4B-425520D3D098}" presName="circle5" presStyleLbl="node1" presStyleIdx="4" presStyleCnt="5"/>
      <dgm:spPr/>
    </dgm:pt>
    <dgm:pt modelId="{3BA01B75-849B-4716-8BCD-084A86FF328F}" type="pres">
      <dgm:prSet presAssocID="{EBC41103-E2E5-4D48-9B4B-425520D3D098}" presName="rect5" presStyleLbl="alignAcc1" presStyleIdx="4" presStyleCnt="5"/>
      <dgm:spPr/>
      <dgm:t>
        <a:bodyPr/>
        <a:lstStyle/>
        <a:p>
          <a:endParaRPr lang="cs-CZ"/>
        </a:p>
      </dgm:t>
    </dgm:pt>
    <dgm:pt modelId="{4D19AB04-24FA-40C2-B203-52AE3D15E171}" type="pres">
      <dgm:prSet presAssocID="{445C7998-7549-48B0-BD68-D4F0167F02E5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32BF48F-0145-4429-9E02-8FCA946CCE9E}" type="pres">
      <dgm:prSet presAssocID="{FBBFC3EA-9D9D-4F3A-BEA6-9C2C0E46BF20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7297F21-D4FD-4A41-AE58-814D01A6B5E7}" type="pres">
      <dgm:prSet presAssocID="{019433A1-1324-4DE1-9E6F-32B851095F74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9F530CB-4999-43B3-A00D-6AB53886BD77}" type="pres">
      <dgm:prSet presAssocID="{C73C7642-F245-4585-8F88-243F9FAEF6CA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27B6496-BF1B-4384-9217-9659064D5D6A}" type="pres">
      <dgm:prSet presAssocID="{EBC41103-E2E5-4D48-9B4B-425520D3D098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2ABF34C1-925C-43FF-81F1-F7A4FCC00E66}" type="presOf" srcId="{C73C7642-F245-4585-8F88-243F9FAEF6CA}" destId="{9A9B6F4F-B6FF-4F2D-B640-A8473E589523}" srcOrd="0" destOrd="0" presId="urn:microsoft.com/office/officeart/2005/8/layout/target3"/>
    <dgm:cxn modelId="{E351CA5B-F31D-44EA-88EA-603E88895AC9}" type="presOf" srcId="{39F8B381-5807-488E-AC22-73DD4140ED4A}" destId="{71045F8C-00FA-488E-A7BD-E2E6753D979D}" srcOrd="0" destOrd="0" presId="urn:microsoft.com/office/officeart/2005/8/layout/target3"/>
    <dgm:cxn modelId="{56D768D4-D8A8-4F09-8215-BEB7EB914931}" srcId="{39F8B381-5807-488E-AC22-73DD4140ED4A}" destId="{EBC41103-E2E5-4D48-9B4B-425520D3D098}" srcOrd="4" destOrd="0" parTransId="{66EC36A9-2BA2-4EC9-AAE7-037918B0215E}" sibTransId="{CD7C273C-2CBB-488A-8BF2-5D00DBC541E5}"/>
    <dgm:cxn modelId="{BF259488-AA36-42A5-8178-967C13A6A488}" type="presOf" srcId="{EBC41103-E2E5-4D48-9B4B-425520D3D098}" destId="{3BA01B75-849B-4716-8BCD-084A86FF328F}" srcOrd="0" destOrd="0" presId="urn:microsoft.com/office/officeart/2005/8/layout/target3"/>
    <dgm:cxn modelId="{8D9382A4-A972-4738-9A74-4BC536707243}" type="presOf" srcId="{EBC41103-E2E5-4D48-9B4B-425520D3D098}" destId="{A27B6496-BF1B-4384-9217-9659064D5D6A}" srcOrd="1" destOrd="0" presId="urn:microsoft.com/office/officeart/2005/8/layout/target3"/>
    <dgm:cxn modelId="{CA5E0CC8-8B75-4679-8612-9CB745C6A9A5}" type="presOf" srcId="{C73C7642-F245-4585-8F88-243F9FAEF6CA}" destId="{59F530CB-4999-43B3-A00D-6AB53886BD77}" srcOrd="1" destOrd="0" presId="urn:microsoft.com/office/officeart/2005/8/layout/target3"/>
    <dgm:cxn modelId="{BCB163C3-3B0F-4F74-88F0-37F026D4C894}" srcId="{39F8B381-5807-488E-AC22-73DD4140ED4A}" destId="{445C7998-7549-48B0-BD68-D4F0167F02E5}" srcOrd="0" destOrd="0" parTransId="{D4A1AC32-6B30-44CD-A965-234E2C33692F}" sibTransId="{C846DAC9-9D22-4975-84AF-8D4E4FA8DA5C}"/>
    <dgm:cxn modelId="{B3745629-525C-4D14-A949-761F1070F866}" type="presOf" srcId="{019433A1-1324-4DE1-9E6F-32B851095F74}" destId="{A3817367-F2BC-482F-8832-FA00B51DCCF3}" srcOrd="0" destOrd="0" presId="urn:microsoft.com/office/officeart/2005/8/layout/target3"/>
    <dgm:cxn modelId="{40335874-76C3-4B08-AD44-F2849FE16CD4}" type="presOf" srcId="{445C7998-7549-48B0-BD68-D4F0167F02E5}" destId="{4D19AB04-24FA-40C2-B203-52AE3D15E171}" srcOrd="1" destOrd="0" presId="urn:microsoft.com/office/officeart/2005/8/layout/target3"/>
    <dgm:cxn modelId="{6603158C-C2F2-4353-B6B1-A1174695FF28}" type="presOf" srcId="{445C7998-7549-48B0-BD68-D4F0167F02E5}" destId="{BC35EE03-4121-4EF9-923D-7CB6D30D358D}" srcOrd="0" destOrd="0" presId="urn:microsoft.com/office/officeart/2005/8/layout/target3"/>
    <dgm:cxn modelId="{B8C2722F-B346-4C1F-A5E5-F3B002D8BAC0}" type="presOf" srcId="{FBBFC3EA-9D9D-4F3A-BEA6-9C2C0E46BF20}" destId="{643EA938-EDE0-4533-ACCC-D2BD6F3A527C}" srcOrd="0" destOrd="0" presId="urn:microsoft.com/office/officeart/2005/8/layout/target3"/>
    <dgm:cxn modelId="{17D72DD6-21B7-403A-A89B-01FB7F7FEA1F}" type="presOf" srcId="{019433A1-1324-4DE1-9E6F-32B851095F74}" destId="{E7297F21-D4FD-4A41-AE58-814D01A6B5E7}" srcOrd="1" destOrd="0" presId="urn:microsoft.com/office/officeart/2005/8/layout/target3"/>
    <dgm:cxn modelId="{C24533D2-26E5-47EB-8A39-D4FB9E52EFE6}" srcId="{39F8B381-5807-488E-AC22-73DD4140ED4A}" destId="{FBBFC3EA-9D9D-4F3A-BEA6-9C2C0E46BF20}" srcOrd="1" destOrd="0" parTransId="{DDB8DF17-17D4-4A37-80A4-B2BE20408FA2}" sibTransId="{83B48451-91B6-4E15-99C9-0FE713D5286E}"/>
    <dgm:cxn modelId="{808A55A3-7A45-463B-8870-E66256D18048}" srcId="{39F8B381-5807-488E-AC22-73DD4140ED4A}" destId="{C73C7642-F245-4585-8F88-243F9FAEF6CA}" srcOrd="3" destOrd="0" parTransId="{3E2FFE2A-E7B1-401F-BAB6-893DF909FA64}" sibTransId="{C6F235C3-B62B-4F7C-8AF0-6D3C84052041}"/>
    <dgm:cxn modelId="{622B63F8-6071-4392-A6E5-25E6A8604159}" type="presOf" srcId="{FBBFC3EA-9D9D-4F3A-BEA6-9C2C0E46BF20}" destId="{832BF48F-0145-4429-9E02-8FCA946CCE9E}" srcOrd="1" destOrd="0" presId="urn:microsoft.com/office/officeart/2005/8/layout/target3"/>
    <dgm:cxn modelId="{2A2BCF91-C654-4E19-950C-39AA1A49C169}" srcId="{39F8B381-5807-488E-AC22-73DD4140ED4A}" destId="{019433A1-1324-4DE1-9E6F-32B851095F74}" srcOrd="2" destOrd="0" parTransId="{2AB92C11-48B1-4C26-9CC1-F4AB2F53C03B}" sibTransId="{2716416C-EF69-44CA-AEFE-14F7FF081354}"/>
    <dgm:cxn modelId="{3382CA8A-599A-4FAB-BC17-B99748114B5D}" type="presParOf" srcId="{71045F8C-00FA-488E-A7BD-E2E6753D979D}" destId="{3577EC6B-C980-4F34-8C69-4365E7B8FC8C}" srcOrd="0" destOrd="0" presId="urn:microsoft.com/office/officeart/2005/8/layout/target3"/>
    <dgm:cxn modelId="{D55AD68F-7C11-4F7C-B300-8C3F096F3B66}" type="presParOf" srcId="{71045F8C-00FA-488E-A7BD-E2E6753D979D}" destId="{6940EB87-DC1D-4BC3-9408-9AC2E1FFC039}" srcOrd="1" destOrd="0" presId="urn:microsoft.com/office/officeart/2005/8/layout/target3"/>
    <dgm:cxn modelId="{8C7EBF55-B83F-4AEF-B33F-37ABF9B7F582}" type="presParOf" srcId="{71045F8C-00FA-488E-A7BD-E2E6753D979D}" destId="{BC35EE03-4121-4EF9-923D-7CB6D30D358D}" srcOrd="2" destOrd="0" presId="urn:microsoft.com/office/officeart/2005/8/layout/target3"/>
    <dgm:cxn modelId="{9A9FDA4C-F277-4260-BB5B-6F80D421994D}" type="presParOf" srcId="{71045F8C-00FA-488E-A7BD-E2E6753D979D}" destId="{C95EEA27-3CBF-4645-A92D-9D8AF5C1CBFC}" srcOrd="3" destOrd="0" presId="urn:microsoft.com/office/officeart/2005/8/layout/target3"/>
    <dgm:cxn modelId="{15FCDE52-D1D5-4824-BC75-2726E18ADFBF}" type="presParOf" srcId="{71045F8C-00FA-488E-A7BD-E2E6753D979D}" destId="{851BB866-B6AE-4566-893F-4C635BA974FC}" srcOrd="4" destOrd="0" presId="urn:microsoft.com/office/officeart/2005/8/layout/target3"/>
    <dgm:cxn modelId="{E544F84A-6819-49E0-B2B3-DEB1CA953DE4}" type="presParOf" srcId="{71045F8C-00FA-488E-A7BD-E2E6753D979D}" destId="{643EA938-EDE0-4533-ACCC-D2BD6F3A527C}" srcOrd="5" destOrd="0" presId="urn:microsoft.com/office/officeart/2005/8/layout/target3"/>
    <dgm:cxn modelId="{3E93B71A-E898-4A00-9C8C-4EC52F44169E}" type="presParOf" srcId="{71045F8C-00FA-488E-A7BD-E2E6753D979D}" destId="{92F31B18-D66D-4CC7-89B9-378928DE877D}" srcOrd="6" destOrd="0" presId="urn:microsoft.com/office/officeart/2005/8/layout/target3"/>
    <dgm:cxn modelId="{5490010B-D723-4D3A-8392-7FF6225B9FC8}" type="presParOf" srcId="{71045F8C-00FA-488E-A7BD-E2E6753D979D}" destId="{902074E1-B931-4618-97F1-FADBE82E9C3C}" srcOrd="7" destOrd="0" presId="urn:microsoft.com/office/officeart/2005/8/layout/target3"/>
    <dgm:cxn modelId="{39A5BF2A-32FE-4B30-AFD7-3863144C7ACE}" type="presParOf" srcId="{71045F8C-00FA-488E-A7BD-E2E6753D979D}" destId="{A3817367-F2BC-482F-8832-FA00B51DCCF3}" srcOrd="8" destOrd="0" presId="urn:microsoft.com/office/officeart/2005/8/layout/target3"/>
    <dgm:cxn modelId="{7A69581C-84FE-4FF1-A176-C160BE5DD24B}" type="presParOf" srcId="{71045F8C-00FA-488E-A7BD-E2E6753D979D}" destId="{2DD79E57-A63E-47D4-A1AB-6DF333476AD4}" srcOrd="9" destOrd="0" presId="urn:microsoft.com/office/officeart/2005/8/layout/target3"/>
    <dgm:cxn modelId="{80320D83-F82F-4F8F-A435-BCC54BC72024}" type="presParOf" srcId="{71045F8C-00FA-488E-A7BD-E2E6753D979D}" destId="{648967D3-ED80-4214-8D87-4E7012561E4A}" srcOrd="10" destOrd="0" presId="urn:microsoft.com/office/officeart/2005/8/layout/target3"/>
    <dgm:cxn modelId="{5B6061EA-301F-4163-A604-D3939526A139}" type="presParOf" srcId="{71045F8C-00FA-488E-A7BD-E2E6753D979D}" destId="{9A9B6F4F-B6FF-4F2D-B640-A8473E589523}" srcOrd="11" destOrd="0" presId="urn:microsoft.com/office/officeart/2005/8/layout/target3"/>
    <dgm:cxn modelId="{A2DFDB8A-4389-4077-BA65-E7DE76181236}" type="presParOf" srcId="{71045F8C-00FA-488E-A7BD-E2E6753D979D}" destId="{13BD0FAF-9F2C-4708-9E63-A8E8E5252943}" srcOrd="12" destOrd="0" presId="urn:microsoft.com/office/officeart/2005/8/layout/target3"/>
    <dgm:cxn modelId="{678EE6EE-96D0-4D90-A312-88748E73D4A2}" type="presParOf" srcId="{71045F8C-00FA-488E-A7BD-E2E6753D979D}" destId="{6821E7C9-5E4B-45FA-8F82-01E6F26FAA25}" srcOrd="13" destOrd="0" presId="urn:microsoft.com/office/officeart/2005/8/layout/target3"/>
    <dgm:cxn modelId="{332941A0-0F23-4A38-B3A1-09F5F6951F7B}" type="presParOf" srcId="{71045F8C-00FA-488E-A7BD-E2E6753D979D}" destId="{3BA01B75-849B-4716-8BCD-084A86FF328F}" srcOrd="14" destOrd="0" presId="urn:microsoft.com/office/officeart/2005/8/layout/target3"/>
    <dgm:cxn modelId="{1038E170-8AFB-41B7-9840-25FD2BDBDFED}" type="presParOf" srcId="{71045F8C-00FA-488E-A7BD-E2E6753D979D}" destId="{4D19AB04-24FA-40C2-B203-52AE3D15E171}" srcOrd="15" destOrd="0" presId="urn:microsoft.com/office/officeart/2005/8/layout/target3"/>
    <dgm:cxn modelId="{29E46861-ABBE-4CF0-82B9-8ACB985CA56B}" type="presParOf" srcId="{71045F8C-00FA-488E-A7BD-E2E6753D979D}" destId="{832BF48F-0145-4429-9E02-8FCA946CCE9E}" srcOrd="16" destOrd="0" presId="urn:microsoft.com/office/officeart/2005/8/layout/target3"/>
    <dgm:cxn modelId="{5524A5BE-1939-4C9E-8D42-399E1E4FF16B}" type="presParOf" srcId="{71045F8C-00FA-488E-A7BD-E2E6753D979D}" destId="{E7297F21-D4FD-4A41-AE58-814D01A6B5E7}" srcOrd="17" destOrd="0" presId="urn:microsoft.com/office/officeart/2005/8/layout/target3"/>
    <dgm:cxn modelId="{63484348-0AA7-4A12-B468-42B5C5E57BE6}" type="presParOf" srcId="{71045F8C-00FA-488E-A7BD-E2E6753D979D}" destId="{59F530CB-4999-43B3-A00D-6AB53886BD77}" srcOrd="18" destOrd="0" presId="urn:microsoft.com/office/officeart/2005/8/layout/target3"/>
    <dgm:cxn modelId="{63FDA0D2-77FB-494D-BA41-84210C233E81}" type="presParOf" srcId="{71045F8C-00FA-488E-A7BD-E2E6753D979D}" destId="{A27B6496-BF1B-4384-9217-9659064D5D6A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577EC6B-C980-4F34-8C69-4365E7B8FC8C}">
      <dsp:nvSpPr>
        <dsp:cNvPr id="0" name=""/>
        <dsp:cNvSpPr/>
      </dsp:nvSpPr>
      <dsp:spPr>
        <a:xfrm>
          <a:off x="0" y="0"/>
          <a:ext cx="4032447" cy="4032447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C35EE03-4121-4EF9-923D-7CB6D30D358D}">
      <dsp:nvSpPr>
        <dsp:cNvPr id="0" name=""/>
        <dsp:cNvSpPr/>
      </dsp:nvSpPr>
      <dsp:spPr>
        <a:xfrm>
          <a:off x="2016223" y="0"/>
          <a:ext cx="4752528" cy="403244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Název školy</a:t>
          </a:r>
          <a:r>
            <a:rPr lang="cs-CZ" sz="1800" kern="1200" dirty="0" smtClean="0"/>
            <a:t>: Základní škola a Mateřská škola Studená, okres Jindřichův Hradec   </a:t>
          </a:r>
          <a:endParaRPr lang="cs-CZ" sz="1800" kern="1200" dirty="0"/>
        </a:p>
      </dsp:txBody>
      <dsp:txXfrm>
        <a:off x="2016223" y="0"/>
        <a:ext cx="4752528" cy="645191"/>
      </dsp:txXfrm>
    </dsp:sp>
    <dsp:sp modelId="{851BB866-B6AE-4566-893F-4C635BA974FC}">
      <dsp:nvSpPr>
        <dsp:cNvPr id="0" name=""/>
        <dsp:cNvSpPr/>
      </dsp:nvSpPr>
      <dsp:spPr>
        <a:xfrm>
          <a:off x="423407" y="645191"/>
          <a:ext cx="3185633" cy="318563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43EA938-EDE0-4533-ACCC-D2BD6F3A527C}">
      <dsp:nvSpPr>
        <dsp:cNvPr id="0" name=""/>
        <dsp:cNvSpPr/>
      </dsp:nvSpPr>
      <dsp:spPr>
        <a:xfrm>
          <a:off x="2016223" y="645191"/>
          <a:ext cx="4752528" cy="318563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Autor</a:t>
          </a:r>
          <a:r>
            <a:rPr lang="cs-CZ" sz="1800" kern="1200" dirty="0" smtClean="0"/>
            <a:t>: Mgr. Marie Hrbková </a:t>
          </a:r>
          <a:endParaRPr lang="cs-CZ" sz="1800" kern="1200" dirty="0"/>
        </a:p>
      </dsp:txBody>
      <dsp:txXfrm>
        <a:off x="2016223" y="645191"/>
        <a:ext cx="4752528" cy="645191"/>
      </dsp:txXfrm>
    </dsp:sp>
    <dsp:sp modelId="{902074E1-B931-4618-97F1-FADBE82E9C3C}">
      <dsp:nvSpPr>
        <dsp:cNvPr id="0" name=""/>
        <dsp:cNvSpPr/>
      </dsp:nvSpPr>
      <dsp:spPr>
        <a:xfrm>
          <a:off x="846814" y="1290383"/>
          <a:ext cx="2338819" cy="2338819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3817367-F2BC-482F-8832-FA00B51DCCF3}">
      <dsp:nvSpPr>
        <dsp:cNvPr id="0" name=""/>
        <dsp:cNvSpPr/>
      </dsp:nvSpPr>
      <dsp:spPr>
        <a:xfrm>
          <a:off x="2016223" y="1290383"/>
          <a:ext cx="4752528" cy="2338819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 smtClean="0"/>
            <a:t>Název: </a:t>
          </a:r>
          <a:r>
            <a:rPr lang="cs-CZ" sz="1800" kern="1200" dirty="0" smtClean="0"/>
            <a:t>VY_32_INOVACE_1C48Čj3_Vyjmenovaná slova po l</a:t>
          </a:r>
          <a:endParaRPr lang="cs-CZ" sz="1800" kern="1200" dirty="0"/>
        </a:p>
      </dsp:txBody>
      <dsp:txXfrm>
        <a:off x="2016223" y="1290383"/>
        <a:ext cx="4752528" cy="645191"/>
      </dsp:txXfrm>
    </dsp:sp>
    <dsp:sp modelId="{648967D3-ED80-4214-8D87-4E7012561E4A}">
      <dsp:nvSpPr>
        <dsp:cNvPr id="0" name=""/>
        <dsp:cNvSpPr/>
      </dsp:nvSpPr>
      <dsp:spPr>
        <a:xfrm>
          <a:off x="1270221" y="1935575"/>
          <a:ext cx="1492005" cy="1492005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A9B6F4F-B6FF-4F2D-B640-A8473E589523}">
      <dsp:nvSpPr>
        <dsp:cNvPr id="0" name=""/>
        <dsp:cNvSpPr/>
      </dsp:nvSpPr>
      <dsp:spPr>
        <a:xfrm>
          <a:off x="2016223" y="1935575"/>
          <a:ext cx="4752528" cy="149200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Téma</a:t>
          </a:r>
          <a:r>
            <a:rPr lang="cs-CZ" sz="1800" kern="1200" dirty="0" smtClean="0"/>
            <a:t>: Vyjmenovaná slova po l </a:t>
          </a:r>
          <a:endParaRPr lang="cs-CZ" sz="1800" kern="1200" dirty="0"/>
        </a:p>
      </dsp:txBody>
      <dsp:txXfrm>
        <a:off x="2016223" y="1935575"/>
        <a:ext cx="4752528" cy="645191"/>
      </dsp:txXfrm>
    </dsp:sp>
    <dsp:sp modelId="{6821E7C9-5E4B-45FA-8F82-01E6F26FAA25}">
      <dsp:nvSpPr>
        <dsp:cNvPr id="0" name=""/>
        <dsp:cNvSpPr/>
      </dsp:nvSpPr>
      <dsp:spPr>
        <a:xfrm>
          <a:off x="1693628" y="2580766"/>
          <a:ext cx="645191" cy="645191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BA01B75-849B-4716-8BCD-084A86FF328F}">
      <dsp:nvSpPr>
        <dsp:cNvPr id="0" name=""/>
        <dsp:cNvSpPr/>
      </dsp:nvSpPr>
      <dsp:spPr>
        <a:xfrm>
          <a:off x="2016223" y="2580766"/>
          <a:ext cx="4752528" cy="645191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Číslo projektu</a:t>
          </a:r>
          <a:r>
            <a:rPr lang="cs-CZ" sz="1800" kern="1200" smtClean="0"/>
            <a:t>: CZ.1.07/1.4.00/21.3136</a:t>
          </a:r>
          <a:endParaRPr lang="cs-CZ" sz="1800" kern="1200" dirty="0"/>
        </a:p>
      </dsp:txBody>
      <dsp:txXfrm>
        <a:off x="2016223" y="2580766"/>
        <a:ext cx="4752528" cy="64519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C29C16-4FDC-4F17-AE9F-CC6D3DB497EB}" type="datetimeFigureOut">
              <a:rPr lang="cs-CZ" smtClean="0"/>
              <a:t>7.3.2012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DA0442-1043-444F-B9C9-8B2083FAFC0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9730019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C29C16-4FDC-4F17-AE9F-CC6D3DB497EB}" type="datetimeFigureOut">
              <a:rPr lang="cs-CZ" smtClean="0"/>
              <a:t>7.3.2012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DA0442-1043-444F-B9C9-8B2083FAFC0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4734612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C29C16-4FDC-4F17-AE9F-CC6D3DB497EB}" type="datetimeFigureOut">
              <a:rPr lang="cs-CZ" smtClean="0"/>
              <a:t>7.3.2012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DA0442-1043-444F-B9C9-8B2083FAFC0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8430209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C29C16-4FDC-4F17-AE9F-CC6D3DB497EB}" type="datetimeFigureOut">
              <a:rPr lang="cs-CZ" smtClean="0"/>
              <a:t>7.3.2012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DA0442-1043-444F-B9C9-8B2083FAFC0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5273512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C29C16-4FDC-4F17-AE9F-CC6D3DB497EB}" type="datetimeFigureOut">
              <a:rPr lang="cs-CZ" smtClean="0"/>
              <a:t>7.3.2012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DA0442-1043-444F-B9C9-8B2083FAFC0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7314674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C29C16-4FDC-4F17-AE9F-CC6D3DB497EB}" type="datetimeFigureOut">
              <a:rPr lang="cs-CZ" smtClean="0"/>
              <a:t>7.3.2012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DA0442-1043-444F-B9C9-8B2083FAFC0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261955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C29C16-4FDC-4F17-AE9F-CC6D3DB497EB}" type="datetimeFigureOut">
              <a:rPr lang="cs-CZ" smtClean="0"/>
              <a:t>7.3.2012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DA0442-1043-444F-B9C9-8B2083FAFC0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7054633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C29C16-4FDC-4F17-AE9F-CC6D3DB497EB}" type="datetimeFigureOut">
              <a:rPr lang="cs-CZ" smtClean="0"/>
              <a:t>7.3.2012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DA0442-1043-444F-B9C9-8B2083FAFC0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8244058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C29C16-4FDC-4F17-AE9F-CC6D3DB497EB}" type="datetimeFigureOut">
              <a:rPr lang="cs-CZ" smtClean="0"/>
              <a:t>7.3.2012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DA0442-1043-444F-B9C9-8B2083FAFC0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6067006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C29C16-4FDC-4F17-AE9F-CC6D3DB497EB}" type="datetimeFigureOut">
              <a:rPr lang="cs-CZ" smtClean="0"/>
              <a:t>7.3.2012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DA0442-1043-444F-B9C9-8B2083FAFC0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8962395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C29C16-4FDC-4F17-AE9F-CC6D3DB497EB}" type="datetimeFigureOut">
              <a:rPr lang="cs-CZ" smtClean="0"/>
              <a:t>7.3.2012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DA0442-1043-444F-B9C9-8B2083FAFC0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0192054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C29C16-4FDC-4F17-AE9F-CC6D3DB497EB}" type="datetimeFigureOut">
              <a:rPr lang="cs-CZ" smtClean="0"/>
              <a:t>7.3.2012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7DA0442-1043-444F-B9C9-8B2083FAFC0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612404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3094243269"/>
              </p:ext>
            </p:extLst>
          </p:nvPr>
        </p:nvGraphicFramePr>
        <p:xfrm>
          <a:off x="1259632" y="1700808"/>
          <a:ext cx="6768752" cy="40324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317144"/>
            <a:ext cx="5402263" cy="1049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118106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sz="2400" dirty="0" smtClean="0"/>
              <a:t>Pro 3.ročník ZŠ</a:t>
            </a:r>
          </a:p>
          <a:p>
            <a:pPr marL="0" indent="0">
              <a:buNone/>
            </a:pPr>
            <a:r>
              <a:rPr lang="cs-CZ" sz="2400" dirty="0" smtClean="0"/>
              <a:t>Pracovní listy a doplňovačky</a:t>
            </a:r>
          </a:p>
          <a:p>
            <a:pPr marL="0" indent="0">
              <a:buNone/>
            </a:pPr>
            <a:r>
              <a:rPr lang="cs-CZ" sz="2400" dirty="0" smtClean="0"/>
              <a:t>Pomůcky: využití funkce pera</a:t>
            </a:r>
            <a:r>
              <a:rPr lang="cs-CZ" sz="2400" dirty="0" smtClean="0"/>
              <a:t>, fix</a:t>
            </a:r>
            <a:endParaRPr lang="cs-CZ" sz="2400" dirty="0" smtClean="0"/>
          </a:p>
          <a:p>
            <a:pPr marL="0" indent="0">
              <a:buNone/>
            </a:pPr>
            <a:r>
              <a:rPr lang="cs-CZ" sz="2400" dirty="0" smtClean="0"/>
              <a:t>Inovace: </a:t>
            </a:r>
            <a:r>
              <a:rPr lang="cs-CZ" sz="2400" dirty="0" smtClean="0"/>
              <a:t>Aktivace </a:t>
            </a:r>
            <a:r>
              <a:rPr lang="cs-CZ" sz="2400" dirty="0" smtClean="0"/>
              <a:t>žáků při procvičování </a:t>
            </a:r>
            <a:r>
              <a:rPr lang="cs-CZ" sz="2400" dirty="0" smtClean="0"/>
              <a:t>učiva.</a:t>
            </a:r>
            <a:endParaRPr lang="cs-CZ" sz="2400" dirty="0" smtClean="0"/>
          </a:p>
          <a:p>
            <a:pPr marL="0" indent="0">
              <a:buNone/>
            </a:pPr>
            <a:r>
              <a:rPr lang="cs-CZ" sz="2400" dirty="0" smtClean="0"/>
              <a:t>Metodické pokyny:</a:t>
            </a:r>
          </a:p>
          <a:p>
            <a:pPr marL="0" indent="0">
              <a:buNone/>
            </a:pPr>
            <a:r>
              <a:rPr lang="cs-CZ" sz="2400" dirty="0" smtClean="0"/>
              <a:t>1. snímek – doplňování přehledu vyjmenovaných slov po </a:t>
            </a:r>
            <a:r>
              <a:rPr lang="cs-CZ" sz="2400" dirty="0" smtClean="0"/>
              <a:t>l.</a:t>
            </a:r>
            <a:endParaRPr lang="cs-CZ" sz="2400" dirty="0" smtClean="0"/>
          </a:p>
          <a:p>
            <a:pPr marL="0" indent="0">
              <a:buNone/>
            </a:pPr>
            <a:r>
              <a:rPr lang="cs-CZ" sz="2400" dirty="0" smtClean="0"/>
              <a:t>2. snímek </a:t>
            </a:r>
            <a:r>
              <a:rPr lang="cs-CZ" sz="2400" dirty="0" smtClean="0"/>
              <a:t>– přiřazování </a:t>
            </a:r>
            <a:r>
              <a:rPr lang="cs-CZ" sz="2400" dirty="0" smtClean="0"/>
              <a:t>slov příbuzných ke slovům </a:t>
            </a:r>
            <a:r>
              <a:rPr lang="cs-CZ" sz="2400" dirty="0" smtClean="0"/>
              <a:t>vyjmenovaným.</a:t>
            </a:r>
            <a:endParaRPr lang="cs-CZ" sz="2400" dirty="0" smtClean="0"/>
          </a:p>
          <a:p>
            <a:pPr marL="0" indent="0">
              <a:buNone/>
            </a:pPr>
            <a:r>
              <a:rPr lang="cs-CZ" sz="2400" dirty="0" smtClean="0"/>
              <a:t>3. snímek – odůvodňování a doplňování  y, ý, i, </a:t>
            </a:r>
            <a:r>
              <a:rPr lang="cs-CZ" sz="2400" dirty="0" smtClean="0"/>
              <a:t>í.</a:t>
            </a:r>
            <a:endParaRPr lang="cs-CZ" sz="2400" dirty="0" smtClean="0"/>
          </a:p>
        </p:txBody>
      </p:sp>
    </p:spTree>
    <p:extLst>
      <p:ext uri="{BB962C8B-B14F-4D97-AF65-F5344CB8AC3E}">
        <p14:creationId xmlns:p14="http://schemas.microsoft.com/office/powerpoint/2010/main" val="9268613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60648"/>
            <a:ext cx="8229600" cy="648072"/>
          </a:xfrm>
        </p:spPr>
        <p:txBody>
          <a:bodyPr>
            <a:normAutofit/>
          </a:bodyPr>
          <a:lstStyle/>
          <a:p>
            <a:pPr algn="l"/>
            <a:r>
              <a:rPr lang="cs-CZ" sz="3200" dirty="0" smtClean="0">
                <a:solidFill>
                  <a:srgbClr val="FF0000"/>
                </a:solidFill>
              </a:rPr>
              <a:t>Doplň další vyjmenovaná slova do řady</a:t>
            </a:r>
            <a:endParaRPr lang="cs-CZ" sz="3200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052736"/>
            <a:ext cx="5987008" cy="5472608"/>
          </a:xfrm>
        </p:spPr>
        <p:txBody>
          <a:bodyPr>
            <a:noAutofit/>
          </a:bodyPr>
          <a:lstStyle/>
          <a:p>
            <a:pPr marL="457200" indent="-457200">
              <a:buAutoNum type="arabicPeriod"/>
            </a:pPr>
            <a:r>
              <a:rPr lang="cs-CZ" sz="2400" dirty="0" smtClean="0"/>
              <a:t>SLYŠET</a:t>
            </a:r>
          </a:p>
          <a:p>
            <a:pPr marL="457200" indent="-457200">
              <a:buAutoNum type="arabicPeriod"/>
            </a:pPr>
            <a:r>
              <a:rPr lang="cs-CZ" sz="2400" dirty="0" smtClean="0"/>
              <a:t>MLÝN</a:t>
            </a:r>
          </a:p>
          <a:p>
            <a:pPr marL="457200" indent="-457200">
              <a:buAutoNum type="arabicPeriod"/>
            </a:pPr>
            <a:endParaRPr lang="cs-CZ" sz="2400" dirty="0" smtClean="0"/>
          </a:p>
          <a:p>
            <a:pPr marL="0" indent="0">
              <a:buNone/>
            </a:pPr>
            <a:r>
              <a:rPr lang="cs-CZ" sz="2400" dirty="0" smtClean="0"/>
              <a:t>3.</a:t>
            </a:r>
          </a:p>
          <a:p>
            <a:pPr marL="0" indent="0">
              <a:buNone/>
            </a:pPr>
            <a:endParaRPr lang="cs-CZ" sz="2400" dirty="0" smtClean="0"/>
          </a:p>
          <a:p>
            <a:pPr marL="0" indent="0">
              <a:buNone/>
            </a:pPr>
            <a:r>
              <a:rPr lang="cs-CZ" sz="2400" dirty="0" smtClean="0"/>
              <a:t>4.</a:t>
            </a:r>
          </a:p>
          <a:p>
            <a:pPr marL="0" indent="0">
              <a:buNone/>
            </a:pPr>
            <a:endParaRPr lang="cs-CZ" sz="2400" dirty="0" smtClean="0"/>
          </a:p>
          <a:p>
            <a:pPr marL="0" indent="0">
              <a:buNone/>
            </a:pPr>
            <a:r>
              <a:rPr lang="cs-CZ" sz="2400" dirty="0" smtClean="0"/>
              <a:t>5.  PLYNOUT</a:t>
            </a:r>
          </a:p>
          <a:p>
            <a:pPr marL="0" indent="0">
              <a:buNone/>
            </a:pPr>
            <a:endParaRPr lang="cs-CZ" sz="2400" dirty="0" smtClean="0"/>
          </a:p>
          <a:p>
            <a:pPr marL="457200" indent="-457200">
              <a:buAutoNum type="arabicPeriod" startAt="6"/>
            </a:pPr>
            <a:r>
              <a:rPr lang="cs-CZ" sz="2400" dirty="0" smtClean="0"/>
              <a:t>PLÝTVAT</a:t>
            </a:r>
          </a:p>
          <a:p>
            <a:pPr marL="457200" indent="-457200">
              <a:buAutoNum type="arabicPeriod" startAt="6"/>
            </a:pPr>
            <a:endParaRPr lang="cs-CZ" sz="2400" dirty="0" smtClean="0"/>
          </a:p>
          <a:p>
            <a:pPr marL="0" indent="0">
              <a:buNone/>
            </a:pPr>
            <a:r>
              <a:rPr lang="cs-CZ" sz="2400" dirty="0" smtClean="0"/>
              <a:t>7.</a:t>
            </a:r>
            <a:endParaRPr lang="cs-CZ" sz="2400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6660232" y="1052736"/>
            <a:ext cx="2026568" cy="5073427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sz="2600" dirty="0" smtClean="0"/>
              <a:t>8.</a:t>
            </a:r>
          </a:p>
          <a:p>
            <a:pPr marL="0" indent="0">
              <a:buNone/>
            </a:pPr>
            <a:endParaRPr lang="cs-CZ" sz="2600" dirty="0" smtClean="0"/>
          </a:p>
          <a:p>
            <a:pPr marL="0" indent="0">
              <a:buNone/>
            </a:pPr>
            <a:r>
              <a:rPr lang="cs-CZ" sz="2600" dirty="0" smtClean="0"/>
              <a:t>9. LÝTKO</a:t>
            </a:r>
          </a:p>
          <a:p>
            <a:pPr marL="0" indent="0">
              <a:buNone/>
            </a:pPr>
            <a:endParaRPr lang="cs-CZ" sz="2600" dirty="0" smtClean="0"/>
          </a:p>
          <a:p>
            <a:pPr marL="0" indent="0">
              <a:buNone/>
            </a:pPr>
            <a:r>
              <a:rPr lang="cs-CZ" sz="2600" dirty="0" smtClean="0"/>
              <a:t>10.</a:t>
            </a:r>
          </a:p>
          <a:p>
            <a:pPr marL="0" indent="0">
              <a:buNone/>
            </a:pPr>
            <a:endParaRPr lang="cs-CZ" sz="2600" dirty="0" smtClean="0"/>
          </a:p>
          <a:p>
            <a:pPr marL="0" indent="0">
              <a:buNone/>
            </a:pPr>
            <a:r>
              <a:rPr lang="cs-CZ" sz="2600" dirty="0" smtClean="0"/>
              <a:t>11.</a:t>
            </a:r>
          </a:p>
          <a:p>
            <a:pPr marL="0" indent="0">
              <a:buNone/>
            </a:pPr>
            <a:endParaRPr lang="cs-CZ" sz="2600" dirty="0" smtClean="0"/>
          </a:p>
          <a:p>
            <a:pPr marL="0" indent="0">
              <a:buNone/>
            </a:pPr>
            <a:r>
              <a:rPr lang="cs-CZ" sz="2600" dirty="0" smtClean="0"/>
              <a:t>12. PELYNĚK</a:t>
            </a:r>
          </a:p>
          <a:p>
            <a:pPr marL="0" indent="0">
              <a:buNone/>
            </a:pPr>
            <a:endParaRPr lang="cs-CZ" sz="2600" dirty="0" smtClean="0"/>
          </a:p>
          <a:p>
            <a:pPr marL="0" indent="0">
              <a:buNone/>
            </a:pPr>
            <a:r>
              <a:rPr lang="cs-CZ" sz="2600" dirty="0" smtClean="0"/>
              <a:t>13.</a:t>
            </a:r>
          </a:p>
          <a:p>
            <a:pPr marL="0" indent="0">
              <a:buNone/>
            </a:pPr>
            <a:endParaRPr lang="cs-CZ" dirty="0"/>
          </a:p>
        </p:txBody>
      </p:sp>
      <p:sp>
        <p:nvSpPr>
          <p:cNvPr id="11" name="Zaoblený obdélník 10"/>
          <p:cNvSpPr/>
          <p:nvPr/>
        </p:nvSpPr>
        <p:spPr>
          <a:xfrm>
            <a:off x="3529824" y="3284984"/>
            <a:ext cx="1656184" cy="576064"/>
          </a:xfrm>
          <a:prstGeom prst="roundRect">
            <a:avLst/>
          </a:prstGeom>
          <a:solidFill>
            <a:srgbClr val="92D050"/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PLYŠ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12" name="Zaoblený obdélník 11"/>
          <p:cNvSpPr/>
          <p:nvPr/>
        </p:nvSpPr>
        <p:spPr>
          <a:xfrm>
            <a:off x="3546252" y="4005064"/>
            <a:ext cx="1656184" cy="576064"/>
          </a:xfrm>
          <a:prstGeom prst="roundRect">
            <a:avLst/>
          </a:prstGeom>
          <a:solidFill>
            <a:srgbClr val="92D050"/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BLÝSKAT SE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13" name="Zaoblený obdélník 12"/>
          <p:cNvSpPr/>
          <p:nvPr/>
        </p:nvSpPr>
        <p:spPr>
          <a:xfrm>
            <a:off x="3526046" y="2564904"/>
            <a:ext cx="1656184" cy="576064"/>
          </a:xfrm>
          <a:prstGeom prst="roundRect">
            <a:avLst/>
          </a:prstGeom>
          <a:solidFill>
            <a:srgbClr val="92D050"/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POLYKAT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14" name="Zaoblený obdélník 13"/>
          <p:cNvSpPr/>
          <p:nvPr/>
        </p:nvSpPr>
        <p:spPr>
          <a:xfrm>
            <a:off x="3526046" y="1844824"/>
            <a:ext cx="1656184" cy="576064"/>
          </a:xfrm>
          <a:prstGeom prst="roundRect">
            <a:avLst/>
          </a:prstGeom>
          <a:solidFill>
            <a:srgbClr val="92D050"/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LYŽE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15" name="Zaoblený obdélník 14"/>
          <p:cNvSpPr/>
          <p:nvPr/>
        </p:nvSpPr>
        <p:spPr>
          <a:xfrm>
            <a:off x="3526046" y="1124744"/>
            <a:ext cx="1656184" cy="576064"/>
          </a:xfrm>
          <a:prstGeom prst="roundRect">
            <a:avLst/>
          </a:prstGeom>
          <a:solidFill>
            <a:srgbClr val="92D050"/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LYSÝ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16" name="Zaoblený obdélník 15"/>
          <p:cNvSpPr/>
          <p:nvPr/>
        </p:nvSpPr>
        <p:spPr>
          <a:xfrm>
            <a:off x="3571636" y="4725144"/>
            <a:ext cx="1656184" cy="576064"/>
          </a:xfrm>
          <a:prstGeom prst="roundRect">
            <a:avLst/>
          </a:prstGeom>
          <a:solidFill>
            <a:srgbClr val="92D050"/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LÝKO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17" name="Zaoblený obdélník 16"/>
          <p:cNvSpPr/>
          <p:nvPr/>
        </p:nvSpPr>
        <p:spPr>
          <a:xfrm>
            <a:off x="3571636" y="5445224"/>
            <a:ext cx="1656184" cy="576064"/>
          </a:xfrm>
          <a:prstGeom prst="roundRect">
            <a:avLst/>
          </a:prstGeom>
          <a:solidFill>
            <a:srgbClr val="92D050"/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VZLYKAT</a:t>
            </a:r>
            <a:endParaRPr lang="cs-CZ" sz="24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575693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260648"/>
            <a:ext cx="8229600" cy="576064"/>
          </a:xfrm>
        </p:spPr>
        <p:txBody>
          <a:bodyPr>
            <a:noAutofit/>
          </a:bodyPr>
          <a:lstStyle/>
          <a:p>
            <a:pPr algn="l"/>
            <a:r>
              <a:rPr lang="cs-CZ" sz="3200" dirty="0" smtClean="0"/>
              <a:t>K vyjmenovaným slovům přiřaď slova příbuzná</a:t>
            </a: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5661248"/>
            <a:ext cx="7931224" cy="648072"/>
          </a:xfrm>
        </p:spPr>
        <p:txBody>
          <a:bodyPr>
            <a:normAutofit fontScale="85000" lnSpcReduction="10000"/>
          </a:bodyPr>
          <a:lstStyle/>
          <a:p>
            <a:pPr marL="0" indent="0">
              <a:buNone/>
            </a:pPr>
            <a:r>
              <a:rPr lang="cs-CZ" b="1" i="1" u="sng" dirty="0" smtClean="0">
                <a:solidFill>
                  <a:srgbClr val="00B050"/>
                </a:solidFill>
              </a:rPr>
              <a:t>PLYN</a:t>
            </a:r>
            <a:r>
              <a:rPr lang="cs-CZ" dirty="0" smtClean="0">
                <a:solidFill>
                  <a:srgbClr val="00B050"/>
                </a:solidFill>
              </a:rPr>
              <a:t>			</a:t>
            </a:r>
            <a:r>
              <a:rPr lang="cs-CZ" i="1" dirty="0" smtClean="0">
                <a:solidFill>
                  <a:srgbClr val="FF0000"/>
                </a:solidFill>
              </a:rPr>
              <a:t>         </a:t>
            </a:r>
            <a:r>
              <a:rPr lang="cs-CZ" b="1" i="1" u="sng" dirty="0" smtClean="0">
                <a:solidFill>
                  <a:srgbClr val="FF0000"/>
                </a:solidFill>
              </a:rPr>
              <a:t>SLYŠET</a:t>
            </a:r>
            <a:r>
              <a:rPr lang="cs-CZ" i="1" dirty="0" smtClean="0">
                <a:solidFill>
                  <a:srgbClr val="FF0000"/>
                </a:solidFill>
              </a:rPr>
              <a:t> </a:t>
            </a:r>
            <a:r>
              <a:rPr lang="cs-CZ" dirty="0" smtClean="0">
                <a:solidFill>
                  <a:srgbClr val="00B050"/>
                </a:solidFill>
              </a:rPr>
              <a:t>		             </a:t>
            </a:r>
            <a:r>
              <a:rPr lang="cs-CZ" dirty="0" smtClean="0">
                <a:solidFill>
                  <a:srgbClr val="0070C0"/>
                </a:solidFill>
              </a:rPr>
              <a:t> </a:t>
            </a:r>
            <a:r>
              <a:rPr lang="cs-CZ" b="1" dirty="0" smtClean="0">
                <a:solidFill>
                  <a:srgbClr val="0070C0"/>
                </a:solidFill>
              </a:rPr>
              <a:t> </a:t>
            </a:r>
            <a:r>
              <a:rPr lang="cs-CZ" b="1" i="1" u="sng" dirty="0" smtClean="0">
                <a:solidFill>
                  <a:srgbClr val="0070C0"/>
                </a:solidFill>
              </a:rPr>
              <a:t>MLÝN</a:t>
            </a:r>
          </a:p>
          <a:p>
            <a:pPr marL="0" indent="0">
              <a:buNone/>
            </a:pPr>
            <a:endParaRPr lang="cs-CZ" dirty="0">
              <a:solidFill>
                <a:schemeClr val="accent3">
                  <a:lumMod val="50000"/>
                </a:schemeClr>
              </a:solidFill>
            </a:endParaRPr>
          </a:p>
          <a:p>
            <a:pPr marL="0" indent="0">
              <a:buNone/>
            </a:pPr>
            <a:endParaRPr lang="cs-CZ" dirty="0" smtClean="0">
              <a:solidFill>
                <a:schemeClr val="accent3">
                  <a:lumMod val="50000"/>
                </a:schemeClr>
              </a:solidFill>
            </a:endParaRPr>
          </a:p>
          <a:p>
            <a:pPr marL="0" indent="0">
              <a:buNone/>
            </a:pPr>
            <a:endParaRPr lang="cs-CZ" dirty="0" smtClean="0">
              <a:solidFill>
                <a:srgbClr val="C00000"/>
              </a:solidFill>
            </a:endParaRPr>
          </a:p>
          <a:p>
            <a:pPr marL="0" indent="0">
              <a:buNone/>
            </a:pPr>
            <a:endParaRPr lang="cs-CZ" dirty="0">
              <a:solidFill>
                <a:schemeClr val="accent3">
                  <a:lumMod val="50000"/>
                </a:schemeClr>
              </a:solidFill>
            </a:endParaRPr>
          </a:p>
          <a:p>
            <a:pPr marL="0" indent="0">
              <a:buNone/>
            </a:pPr>
            <a:endParaRPr lang="cs-CZ" dirty="0" smtClean="0">
              <a:solidFill>
                <a:schemeClr val="accent3">
                  <a:lumMod val="50000"/>
                </a:schemeClr>
              </a:solidFill>
            </a:endParaRPr>
          </a:p>
          <a:p>
            <a:pPr marL="0" indent="0">
              <a:buNone/>
            </a:pPr>
            <a:endParaRPr lang="cs-CZ" dirty="0">
              <a:solidFill>
                <a:srgbClr val="0070C0"/>
              </a:solidFill>
            </a:endParaRPr>
          </a:p>
        </p:txBody>
      </p:sp>
      <p:sp>
        <p:nvSpPr>
          <p:cNvPr id="5" name="Oválný popisek 4"/>
          <p:cNvSpPr/>
          <p:nvPr/>
        </p:nvSpPr>
        <p:spPr>
          <a:xfrm>
            <a:off x="3169142" y="1106682"/>
            <a:ext cx="2088232" cy="792088"/>
          </a:xfrm>
          <a:prstGeom prst="wedgeEllipseCallout">
            <a:avLst/>
          </a:prstGeom>
          <a:solidFill>
            <a:srgbClr val="DDE852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MLYNÁŘ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6" name="Oválný popisek 5"/>
          <p:cNvSpPr/>
          <p:nvPr/>
        </p:nvSpPr>
        <p:spPr>
          <a:xfrm>
            <a:off x="5004048" y="1502726"/>
            <a:ext cx="2088232" cy="792088"/>
          </a:xfrm>
          <a:prstGeom prst="wedgeEllipseCallout">
            <a:avLst/>
          </a:prstGeom>
          <a:solidFill>
            <a:srgbClr val="DDE852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MLÝNICE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7" name="Oválný popisek 6"/>
          <p:cNvSpPr/>
          <p:nvPr/>
        </p:nvSpPr>
        <p:spPr>
          <a:xfrm>
            <a:off x="461438" y="2701766"/>
            <a:ext cx="2088232" cy="792088"/>
          </a:xfrm>
          <a:prstGeom prst="wedgeEllipseCallout">
            <a:avLst/>
          </a:prstGeom>
          <a:solidFill>
            <a:srgbClr val="DDE852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MLÝNEK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8" name="Oválný popisek 7"/>
          <p:cNvSpPr/>
          <p:nvPr/>
        </p:nvSpPr>
        <p:spPr>
          <a:xfrm>
            <a:off x="6958705" y="3012726"/>
            <a:ext cx="2088232" cy="792088"/>
          </a:xfrm>
          <a:prstGeom prst="wedgeEllipseCallout">
            <a:avLst/>
          </a:prstGeom>
          <a:solidFill>
            <a:srgbClr val="DDE852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PLYNULÝ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9" name="Oválný popisek 8"/>
          <p:cNvSpPr/>
          <p:nvPr/>
        </p:nvSpPr>
        <p:spPr>
          <a:xfrm>
            <a:off x="5037584" y="2616682"/>
            <a:ext cx="2088232" cy="792088"/>
          </a:xfrm>
          <a:prstGeom prst="wedgeEllipseCallout">
            <a:avLst/>
          </a:prstGeom>
          <a:solidFill>
            <a:srgbClr val="DDE852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VYPLÝVÁ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10" name="Oválný popisek 9"/>
          <p:cNvSpPr/>
          <p:nvPr/>
        </p:nvSpPr>
        <p:spPr>
          <a:xfrm>
            <a:off x="6819791" y="2086961"/>
            <a:ext cx="2088232" cy="792088"/>
          </a:xfrm>
          <a:prstGeom prst="wedgeEllipseCallout">
            <a:avLst/>
          </a:prstGeom>
          <a:solidFill>
            <a:srgbClr val="DDE852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POSLYŠ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11" name="Oválný popisek 10"/>
          <p:cNvSpPr/>
          <p:nvPr/>
        </p:nvSpPr>
        <p:spPr>
          <a:xfrm>
            <a:off x="2932762" y="2528900"/>
            <a:ext cx="2088232" cy="792088"/>
          </a:xfrm>
          <a:prstGeom prst="wedgeEllipseCallout">
            <a:avLst/>
          </a:prstGeom>
          <a:solidFill>
            <a:srgbClr val="DDE852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USLYŠET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13" name="Oválný popisek 12"/>
          <p:cNvSpPr/>
          <p:nvPr/>
        </p:nvSpPr>
        <p:spPr>
          <a:xfrm>
            <a:off x="6860986" y="1067211"/>
            <a:ext cx="2088232" cy="792088"/>
          </a:xfrm>
          <a:prstGeom prst="wedgeEllipseCallout">
            <a:avLst/>
          </a:prstGeom>
          <a:solidFill>
            <a:srgbClr val="DDE852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UPLYNUL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14" name="Oválný popisek 13"/>
          <p:cNvSpPr/>
          <p:nvPr/>
        </p:nvSpPr>
        <p:spPr>
          <a:xfrm>
            <a:off x="1691680" y="1796426"/>
            <a:ext cx="2088232" cy="792088"/>
          </a:xfrm>
          <a:prstGeom prst="wedgeEllipseCallout">
            <a:avLst/>
          </a:prstGeom>
          <a:solidFill>
            <a:srgbClr val="DDE852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NESLYŠNĚ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15" name="Oválný popisek 14"/>
          <p:cNvSpPr/>
          <p:nvPr/>
        </p:nvSpPr>
        <p:spPr>
          <a:xfrm>
            <a:off x="461438" y="1106682"/>
            <a:ext cx="2088232" cy="792088"/>
          </a:xfrm>
          <a:prstGeom prst="wedgeEllipseCallout">
            <a:avLst>
              <a:gd name="adj1" fmla="val -21267"/>
              <a:gd name="adj2" fmla="val 62500"/>
            </a:avLst>
          </a:prstGeom>
          <a:solidFill>
            <a:srgbClr val="DDE852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SPLÝVAT</a:t>
            </a:r>
            <a:endParaRPr lang="cs-CZ" sz="24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00875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90066"/>
          </a:xfrm>
        </p:spPr>
        <p:txBody>
          <a:bodyPr>
            <a:noAutofit/>
          </a:bodyPr>
          <a:lstStyle/>
          <a:p>
            <a:pPr algn="l"/>
            <a:r>
              <a:rPr lang="cs-CZ" sz="3200" dirty="0" smtClean="0"/>
              <a:t>Doplň y, ý, i, í</a:t>
            </a: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052736"/>
            <a:ext cx="8229600" cy="5073427"/>
          </a:xfrm>
        </p:spPr>
        <p:txBody>
          <a:bodyPr>
            <a:normAutofit lnSpcReduction="10000"/>
          </a:bodyPr>
          <a:lstStyle/>
          <a:p>
            <a:pPr>
              <a:buFont typeface="Wingdings" pitchFamily="2" charset="2"/>
              <a:buChar char="v"/>
            </a:pPr>
            <a:r>
              <a:rPr lang="cs-CZ" sz="2400" dirty="0" smtClean="0"/>
              <a:t> Ml…</a:t>
            </a:r>
            <a:r>
              <a:rPr lang="cs-CZ" sz="2400" dirty="0" err="1" smtClean="0"/>
              <a:t>nář</a:t>
            </a:r>
            <a:r>
              <a:rPr lang="cs-CZ" sz="2400" dirty="0" smtClean="0"/>
              <a:t> bude </a:t>
            </a:r>
            <a:r>
              <a:rPr lang="cs-CZ" sz="2400" dirty="0" err="1" smtClean="0"/>
              <a:t>ml..t</a:t>
            </a:r>
            <a:r>
              <a:rPr lang="cs-CZ" sz="2400" dirty="0" smtClean="0"/>
              <a:t> ob…</a:t>
            </a:r>
            <a:r>
              <a:rPr lang="cs-CZ" sz="2400" dirty="0" err="1" smtClean="0"/>
              <a:t>lí</a:t>
            </a:r>
            <a:r>
              <a:rPr lang="cs-CZ" sz="2400" dirty="0" smtClean="0"/>
              <a:t>. </a:t>
            </a:r>
          </a:p>
          <a:p>
            <a:pPr>
              <a:buFont typeface="Wingdings" pitchFamily="2" charset="2"/>
              <a:buChar char="v"/>
            </a:pPr>
            <a:r>
              <a:rPr lang="cs-CZ" sz="2400" dirty="0" smtClean="0"/>
              <a:t> Teta je moje  </a:t>
            </a:r>
            <a:r>
              <a:rPr lang="cs-CZ" sz="2400" dirty="0" err="1" smtClean="0"/>
              <a:t>bl</a:t>
            </a:r>
            <a:r>
              <a:rPr lang="cs-CZ" sz="2400" dirty="0" smtClean="0"/>
              <a:t>…</a:t>
            </a:r>
            <a:r>
              <a:rPr lang="cs-CZ" sz="2400" dirty="0" err="1" smtClean="0"/>
              <a:t>zká</a:t>
            </a:r>
            <a:r>
              <a:rPr lang="cs-CZ" sz="2400" dirty="0" smtClean="0"/>
              <a:t> příbuzná. </a:t>
            </a:r>
          </a:p>
          <a:p>
            <a:pPr>
              <a:buFont typeface="Wingdings" pitchFamily="2" charset="2"/>
              <a:buChar char="v"/>
            </a:pPr>
            <a:r>
              <a:rPr lang="cs-CZ" sz="2400" dirty="0" smtClean="0"/>
              <a:t> Při bouřce se </a:t>
            </a:r>
            <a:r>
              <a:rPr lang="cs-CZ" sz="2400" dirty="0" err="1" smtClean="0"/>
              <a:t>bl</a:t>
            </a:r>
            <a:r>
              <a:rPr lang="cs-CZ" sz="2400" dirty="0" smtClean="0"/>
              <a:t>…</a:t>
            </a:r>
            <a:r>
              <a:rPr lang="cs-CZ" sz="2400" dirty="0" err="1" smtClean="0"/>
              <a:t>ská</a:t>
            </a:r>
            <a:r>
              <a:rPr lang="cs-CZ" sz="2400" dirty="0" smtClean="0"/>
              <a:t>. </a:t>
            </a:r>
          </a:p>
          <a:p>
            <a:pPr>
              <a:buFont typeface="Wingdings" pitchFamily="2" charset="2"/>
              <a:buChar char="v"/>
            </a:pPr>
            <a:r>
              <a:rPr lang="cs-CZ" sz="2400" dirty="0" smtClean="0"/>
              <a:t> Jídlem by se nemělo </a:t>
            </a:r>
            <a:r>
              <a:rPr lang="cs-CZ" sz="2400" dirty="0" err="1" smtClean="0"/>
              <a:t>pl</a:t>
            </a:r>
            <a:r>
              <a:rPr lang="cs-CZ" sz="2400" dirty="0" smtClean="0"/>
              <a:t>…</a:t>
            </a:r>
            <a:r>
              <a:rPr lang="cs-CZ" sz="2400" dirty="0" err="1" smtClean="0"/>
              <a:t>tvat</a:t>
            </a:r>
            <a:r>
              <a:rPr lang="cs-CZ" sz="2400" dirty="0" smtClean="0"/>
              <a:t>. </a:t>
            </a:r>
          </a:p>
          <a:p>
            <a:pPr>
              <a:buFont typeface="Wingdings" pitchFamily="2" charset="2"/>
              <a:buChar char="v"/>
            </a:pPr>
            <a:r>
              <a:rPr lang="cs-CZ" sz="2400" dirty="0" smtClean="0"/>
              <a:t> L…ba l…že zmrzlinu. </a:t>
            </a:r>
          </a:p>
          <a:p>
            <a:pPr>
              <a:buFont typeface="Wingdings" pitchFamily="2" charset="2"/>
              <a:buChar char="v"/>
            </a:pPr>
            <a:r>
              <a:rPr lang="cs-CZ" sz="2400" dirty="0" smtClean="0"/>
              <a:t> Kočička se ke mně l…</a:t>
            </a:r>
            <a:r>
              <a:rPr lang="cs-CZ" sz="2400" dirty="0" err="1" smtClean="0"/>
              <a:t>sá</a:t>
            </a:r>
            <a:r>
              <a:rPr lang="cs-CZ" sz="2400" dirty="0" smtClean="0"/>
              <a:t>. </a:t>
            </a:r>
          </a:p>
          <a:p>
            <a:pPr>
              <a:buFont typeface="Wingdings" pitchFamily="2" charset="2"/>
              <a:buChar char="v"/>
            </a:pPr>
            <a:r>
              <a:rPr lang="cs-CZ" sz="2400" dirty="0" smtClean="0"/>
              <a:t> Malý koník má na hlavě b…</a:t>
            </a:r>
            <a:r>
              <a:rPr lang="cs-CZ" sz="2400" dirty="0" err="1" smtClean="0"/>
              <a:t>lou</a:t>
            </a:r>
            <a:r>
              <a:rPr lang="cs-CZ" sz="2400" dirty="0" smtClean="0"/>
              <a:t> l…</a:t>
            </a:r>
            <a:r>
              <a:rPr lang="cs-CZ" sz="2400" dirty="0" err="1" smtClean="0"/>
              <a:t>sinku</a:t>
            </a:r>
            <a:r>
              <a:rPr lang="cs-CZ" sz="2400" dirty="0" smtClean="0"/>
              <a:t>.</a:t>
            </a:r>
          </a:p>
          <a:p>
            <a:pPr>
              <a:buFont typeface="Wingdings" pitchFamily="2" charset="2"/>
              <a:buChar char="v"/>
            </a:pPr>
            <a:r>
              <a:rPr lang="cs-CZ" sz="2400" dirty="0" smtClean="0"/>
              <a:t> L…</a:t>
            </a:r>
            <a:r>
              <a:rPr lang="cs-CZ" sz="2400" dirty="0" err="1" smtClean="0"/>
              <a:t>nda</a:t>
            </a:r>
            <a:r>
              <a:rPr lang="cs-CZ" sz="2400" dirty="0" smtClean="0"/>
              <a:t> dostala  nové l…že.</a:t>
            </a:r>
          </a:p>
          <a:p>
            <a:pPr>
              <a:buFont typeface="Wingdings" pitchFamily="2" charset="2"/>
              <a:buChar char="v"/>
            </a:pPr>
            <a:r>
              <a:rPr lang="cs-CZ" sz="2400" dirty="0" smtClean="0"/>
              <a:t> Po dlouhém pochodu jsem měla namožené l…</a:t>
            </a:r>
            <a:r>
              <a:rPr lang="cs-CZ" sz="2400" dirty="0" err="1" smtClean="0"/>
              <a:t>tko</a:t>
            </a:r>
            <a:r>
              <a:rPr lang="cs-CZ" sz="2400" dirty="0" smtClean="0"/>
              <a:t>.</a:t>
            </a:r>
          </a:p>
          <a:p>
            <a:pPr>
              <a:buFont typeface="Wingdings" pitchFamily="2" charset="2"/>
              <a:buChar char="v"/>
            </a:pPr>
            <a:r>
              <a:rPr lang="cs-CZ" sz="2400" dirty="0" smtClean="0"/>
              <a:t> Koupili jsme si nový </a:t>
            </a:r>
            <a:r>
              <a:rPr lang="cs-CZ" sz="2400" dirty="0" err="1" smtClean="0"/>
              <a:t>pl</a:t>
            </a:r>
            <a:r>
              <a:rPr lang="cs-CZ" sz="2400" dirty="0" smtClean="0"/>
              <a:t>…nový sporák.</a:t>
            </a:r>
          </a:p>
          <a:p>
            <a:pPr>
              <a:buFont typeface="Wingdings" pitchFamily="2" charset="2"/>
              <a:buChar char="v"/>
            </a:pPr>
            <a:r>
              <a:rPr lang="cs-CZ" sz="2400" dirty="0" smtClean="0"/>
              <a:t> V létě jsme uvařili </a:t>
            </a:r>
            <a:r>
              <a:rPr lang="cs-CZ" sz="2400" dirty="0" err="1" smtClean="0"/>
              <a:t>mal</a:t>
            </a:r>
            <a:r>
              <a:rPr lang="cs-CZ" sz="2400" dirty="0" smtClean="0"/>
              <a:t>…novou marmeládu.</a:t>
            </a:r>
          </a:p>
          <a:p>
            <a:pPr>
              <a:buFont typeface="Wingdings" pitchFamily="2" charset="2"/>
              <a:buChar char="v"/>
            </a:pPr>
            <a:r>
              <a:rPr lang="cs-CZ" sz="2400" dirty="0" smtClean="0"/>
              <a:t> Naše L…</a:t>
            </a:r>
            <a:r>
              <a:rPr lang="cs-CZ" sz="2400" dirty="0" err="1" smtClean="0"/>
              <a:t>buška</a:t>
            </a:r>
            <a:r>
              <a:rPr lang="cs-CZ" sz="2400" dirty="0" smtClean="0"/>
              <a:t> je vel…</a:t>
            </a:r>
            <a:r>
              <a:rPr lang="cs-CZ" sz="2400" dirty="0" err="1" smtClean="0"/>
              <a:t>ce</a:t>
            </a:r>
            <a:r>
              <a:rPr lang="cs-CZ" sz="2400" dirty="0" smtClean="0"/>
              <a:t> l…</a:t>
            </a:r>
            <a:r>
              <a:rPr lang="cs-CZ" sz="2400" dirty="0" err="1" smtClean="0"/>
              <a:t>tostivá</a:t>
            </a:r>
            <a:r>
              <a:rPr lang="cs-CZ" sz="2400" dirty="0" smtClean="0"/>
              <a:t>. 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258173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210</TotalTime>
  <Words>250</Words>
  <Application>Microsoft Office PowerPoint</Application>
  <PresentationFormat>Předvádění na obrazovce (4:3)</PresentationFormat>
  <Paragraphs>74</Paragraphs>
  <Slides>5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5</vt:i4>
      </vt:variant>
    </vt:vector>
  </HeadingPairs>
  <TitlesOfParts>
    <vt:vector size="6" baseType="lpstr">
      <vt:lpstr>Motiv systému Office</vt:lpstr>
      <vt:lpstr>Prezentace aplikace PowerPoint</vt:lpstr>
      <vt:lpstr>Anotace</vt:lpstr>
      <vt:lpstr>Doplň další vyjmenovaná slova do řady</vt:lpstr>
      <vt:lpstr>K vyjmenovaným slovům přiřaď slova příbuzná</vt:lpstr>
      <vt:lpstr>Doplň y, ý, i, í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Libor</dc:creator>
  <cp:lastModifiedBy>Učitel</cp:lastModifiedBy>
  <cp:revision>29</cp:revision>
  <dcterms:created xsi:type="dcterms:W3CDTF">2012-01-04T17:12:08Z</dcterms:created>
  <dcterms:modified xsi:type="dcterms:W3CDTF">2012-03-07T16:51:50Z</dcterms:modified>
</cp:coreProperties>
</file>