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rawings/drawing1.xml" ContentType="application/vnd.openxmlformats-officedocument.drawingml.chartshapes+xml"/>
  <Override PartName="/ppt/drawings/drawing2.xml" ContentType="application/vnd.openxmlformats-officedocument.drawingml.chartshape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xlsx" ContentType="application/vnd.openxmlformats-officedocument.spreadsheetml.sheet"/>
  <Override PartName="/ppt/charts/chart3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56" r:id="rId4"/>
    <p:sldId id="257" r:id="rId5"/>
    <p:sldId id="264" r:id="rId6"/>
    <p:sldId id="265" r:id="rId7"/>
    <p:sldId id="258" r:id="rId8"/>
    <p:sldId id="261" r:id="rId9"/>
    <p:sldId id="268" r:id="rId10"/>
    <p:sldId id="262" r:id="rId11"/>
    <p:sldId id="263" r:id="rId12"/>
    <p:sldId id="269" r:id="rId13"/>
    <p:sldId id="266" r:id="rId14"/>
    <p:sldId id="267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List_aplikace_Microsoft_Office_Excel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List_aplikace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List_aplikace_Microsoft_Office_Excel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cs-CZ"/>
  <c:chart>
    <c:autoTitleDeleted val="1"/>
    <c:plotArea>
      <c:layout/>
      <c:scatterChart>
        <c:scatterStyle val="lineMarker"/>
        <c:ser>
          <c:idx val="0"/>
          <c:order val="0"/>
          <c:tx>
            <c:strRef>
              <c:f>List1!$B$1</c:f>
              <c:strCache>
                <c:ptCount val="1"/>
                <c:pt idx="0">
                  <c:v>Hodnoty osy Y</c:v>
                </c:pt>
              </c:strCache>
            </c:strRef>
          </c:tx>
          <c:spPr>
            <a:ln w="28575">
              <a:noFill/>
            </a:ln>
          </c:spPr>
          <c:marker>
            <c:symbol val="x"/>
            <c:size val="7"/>
            <c:spPr>
              <a:ln>
                <a:solidFill>
                  <a:srgbClr val="FF0000"/>
                </a:solidFill>
              </a:ln>
            </c:spPr>
          </c:marker>
          <c:xVal>
            <c:numRef>
              <c:f>List1!$A$2:$A$7</c:f>
              <c:numCache>
                <c:formatCode>General</c:formatCode>
                <c:ptCount val="6"/>
                <c:pt idx="0">
                  <c:v>0</c:v>
                </c:pt>
                <c:pt idx="1">
                  <c:v>1</c:v>
                </c:pt>
                <c:pt idx="2">
                  <c:v>-1</c:v>
                </c:pt>
                <c:pt idx="3">
                  <c:v>3</c:v>
                </c:pt>
                <c:pt idx="4">
                  <c:v>1</c:v>
                </c:pt>
                <c:pt idx="5">
                  <c:v>2</c:v>
                </c:pt>
              </c:numCache>
            </c:numRef>
          </c:xVal>
          <c:yVal>
            <c:numRef>
              <c:f>List1!$B$2:$B$7</c:f>
              <c:numCache>
                <c:formatCode>General</c:formatCode>
                <c:ptCount val="6"/>
                <c:pt idx="0">
                  <c:v>-1</c:v>
                </c:pt>
                <c:pt idx="1">
                  <c:v>3</c:v>
                </c:pt>
                <c:pt idx="2">
                  <c:v>-5</c:v>
                </c:pt>
                <c:pt idx="3">
                  <c:v>-3</c:v>
                </c:pt>
                <c:pt idx="4">
                  <c:v>3</c:v>
                </c:pt>
                <c:pt idx="5">
                  <c:v>0</c:v>
                </c:pt>
              </c:numCache>
            </c:numRef>
          </c:yVal>
        </c:ser>
        <c:axId val="73462912"/>
        <c:axId val="73464832"/>
      </c:scatterChart>
      <c:valAx>
        <c:axId val="73462912"/>
        <c:scaling>
          <c:orientation val="minMax"/>
          <c:max val="6"/>
          <c:min val="-6"/>
        </c:scaling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cs-CZ" dirty="0" smtClean="0"/>
                  <a:t>x</a:t>
                </a:r>
                <a:endParaRPr lang="cs-CZ" dirty="0"/>
              </a:p>
            </c:rich>
          </c:tx>
          <c:layout>
            <c:manualLayout>
              <c:xMode val="edge"/>
              <c:yMode val="edge"/>
              <c:x val="0.92183419719631488"/>
              <c:y val="0.41103482774008782"/>
            </c:manualLayout>
          </c:layout>
        </c:title>
        <c:numFmt formatCode="General" sourceLinked="1"/>
        <c:majorTickMark val="cross"/>
        <c:tickLblPos val="nextTo"/>
        <c:spPr>
          <a:ln>
            <a:headEnd type="arrow"/>
            <a:tailEnd type="arrow"/>
          </a:ln>
        </c:spPr>
        <c:crossAx val="73464832"/>
        <c:crosses val="autoZero"/>
        <c:crossBetween val="midCat"/>
        <c:majorUnit val="1"/>
      </c:valAx>
      <c:valAx>
        <c:axId val="73464832"/>
        <c:scaling>
          <c:orientation val="minMax"/>
          <c:max val="6"/>
          <c:min val="-6"/>
        </c:scaling>
        <c:axPos val="l"/>
        <c:title>
          <c:tx>
            <c:rich>
              <a:bodyPr rot="0" vert="horz"/>
              <a:lstStyle/>
              <a:p>
                <a:pPr>
                  <a:defRPr/>
                </a:pPr>
                <a:r>
                  <a:rPr lang="cs-CZ" dirty="0" smtClean="0"/>
                  <a:t>y</a:t>
                </a:r>
                <a:endParaRPr lang="cs-CZ" dirty="0"/>
              </a:p>
            </c:rich>
          </c:tx>
          <c:layout>
            <c:manualLayout>
              <c:xMode val="edge"/>
              <c:yMode val="edge"/>
              <c:x val="0.53332960049273492"/>
              <c:y val="4.8771417594564263E-2"/>
            </c:manualLayout>
          </c:layout>
        </c:title>
        <c:numFmt formatCode="General" sourceLinked="1"/>
        <c:majorTickMark val="cross"/>
        <c:tickLblPos val="nextTo"/>
        <c:spPr>
          <a:ln>
            <a:headEnd type="arrow"/>
            <a:tailEnd type="arrow"/>
          </a:ln>
        </c:spPr>
        <c:crossAx val="73462912"/>
        <c:crosses val="autoZero"/>
        <c:crossBetween val="midCat"/>
        <c:majorUnit val="1"/>
      </c:valAx>
    </c:plotArea>
    <c:plotVisOnly val="1"/>
    <c:dispBlanksAs val="gap"/>
  </c:chart>
  <c:txPr>
    <a:bodyPr/>
    <a:lstStyle/>
    <a:p>
      <a:pPr>
        <a:defRPr sz="1800"/>
      </a:pPr>
      <a:endParaRPr lang="cs-CZ"/>
    </a:p>
  </c:txPr>
  <c:externalData r:id="rId1"/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cs-CZ"/>
  <c:chart>
    <c:autoTitleDeleted val="1"/>
    <c:plotArea>
      <c:layout/>
      <c:scatterChart>
        <c:scatterStyle val="lineMarker"/>
        <c:ser>
          <c:idx val="0"/>
          <c:order val="0"/>
          <c:tx>
            <c:strRef>
              <c:f>List1!$B$1</c:f>
              <c:strCache>
                <c:ptCount val="1"/>
                <c:pt idx="0">
                  <c:v>Hodnoty osy Y</c:v>
                </c:pt>
              </c:strCache>
            </c:strRef>
          </c:tx>
          <c:spPr>
            <a:ln w="28575">
              <a:noFill/>
            </a:ln>
          </c:spPr>
          <c:marker>
            <c:symbol val="x"/>
            <c:size val="7"/>
            <c:spPr>
              <a:ln>
                <a:solidFill>
                  <a:srgbClr val="FF0000"/>
                </a:solidFill>
              </a:ln>
            </c:spPr>
          </c:marker>
          <c:xVal>
            <c:numRef>
              <c:f>List1!$A$2:$A$5</c:f>
              <c:numCache>
                <c:formatCode>General</c:formatCode>
                <c:ptCount val="4"/>
                <c:pt idx="0">
                  <c:v>1</c:v>
                </c:pt>
                <c:pt idx="1">
                  <c:v>-1</c:v>
                </c:pt>
                <c:pt idx="2">
                  <c:v>1</c:v>
                </c:pt>
                <c:pt idx="3">
                  <c:v>2</c:v>
                </c:pt>
              </c:numCache>
            </c:numRef>
          </c:xVal>
          <c:yVal>
            <c:numRef>
              <c:f>List1!$B$2:$B$5</c:f>
              <c:numCache>
                <c:formatCode>General</c:formatCode>
                <c:ptCount val="4"/>
                <c:pt idx="0">
                  <c:v>1</c:v>
                </c:pt>
                <c:pt idx="1">
                  <c:v>-3</c:v>
                </c:pt>
                <c:pt idx="2">
                  <c:v>-1</c:v>
                </c:pt>
                <c:pt idx="3">
                  <c:v>1</c:v>
                </c:pt>
              </c:numCache>
            </c:numRef>
          </c:yVal>
        </c:ser>
        <c:axId val="83743488"/>
        <c:axId val="83745408"/>
      </c:scatterChart>
      <c:valAx>
        <c:axId val="83743488"/>
        <c:scaling>
          <c:orientation val="minMax"/>
          <c:max val="6"/>
          <c:min val="-6"/>
        </c:scaling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cs-CZ" dirty="0" smtClean="0"/>
                  <a:t>x</a:t>
                </a:r>
                <a:endParaRPr lang="cs-CZ" dirty="0"/>
              </a:p>
            </c:rich>
          </c:tx>
          <c:layout>
            <c:manualLayout>
              <c:xMode val="edge"/>
              <c:yMode val="edge"/>
              <c:x val="0.92183419719631488"/>
              <c:y val="0.41103482774008782"/>
            </c:manualLayout>
          </c:layout>
        </c:title>
        <c:numFmt formatCode="General" sourceLinked="1"/>
        <c:majorTickMark val="cross"/>
        <c:tickLblPos val="nextTo"/>
        <c:spPr>
          <a:ln>
            <a:headEnd type="arrow"/>
            <a:tailEnd type="arrow"/>
          </a:ln>
        </c:spPr>
        <c:crossAx val="83745408"/>
        <c:crosses val="autoZero"/>
        <c:crossBetween val="midCat"/>
        <c:majorUnit val="1"/>
      </c:valAx>
      <c:valAx>
        <c:axId val="83745408"/>
        <c:scaling>
          <c:orientation val="minMax"/>
          <c:max val="6"/>
          <c:min val="-6"/>
        </c:scaling>
        <c:axPos val="l"/>
        <c:title>
          <c:tx>
            <c:rich>
              <a:bodyPr rot="0" vert="horz"/>
              <a:lstStyle/>
              <a:p>
                <a:pPr>
                  <a:defRPr/>
                </a:pPr>
                <a:r>
                  <a:rPr lang="cs-CZ" dirty="0" smtClean="0"/>
                  <a:t>y</a:t>
                </a:r>
                <a:endParaRPr lang="cs-CZ" dirty="0"/>
              </a:p>
            </c:rich>
          </c:tx>
          <c:layout>
            <c:manualLayout>
              <c:xMode val="edge"/>
              <c:yMode val="edge"/>
              <c:x val="0.53332960049273492"/>
              <c:y val="4.8771417594564263E-2"/>
            </c:manualLayout>
          </c:layout>
        </c:title>
        <c:numFmt formatCode="General" sourceLinked="1"/>
        <c:majorTickMark val="cross"/>
        <c:tickLblPos val="nextTo"/>
        <c:spPr>
          <a:ln>
            <a:headEnd type="arrow"/>
            <a:tailEnd type="arrow"/>
          </a:ln>
        </c:spPr>
        <c:crossAx val="83743488"/>
        <c:crosses val="autoZero"/>
        <c:crossBetween val="midCat"/>
        <c:majorUnit val="1"/>
      </c:valAx>
    </c:plotArea>
    <c:plotVisOnly val="1"/>
    <c:dispBlanksAs val="gap"/>
  </c:chart>
  <c:txPr>
    <a:bodyPr/>
    <a:lstStyle/>
    <a:p>
      <a:pPr>
        <a:defRPr sz="1800"/>
      </a:pPr>
      <a:endParaRPr lang="cs-CZ"/>
    </a:p>
  </c:txPr>
  <c:externalData r:id="rId1"/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cs-CZ"/>
  <c:chart>
    <c:autoTitleDeleted val="1"/>
    <c:plotArea>
      <c:layout/>
      <c:scatterChart>
        <c:scatterStyle val="lineMarker"/>
        <c:ser>
          <c:idx val="0"/>
          <c:order val="0"/>
          <c:tx>
            <c:strRef>
              <c:f>List1!$B$1</c:f>
              <c:strCache>
                <c:ptCount val="1"/>
                <c:pt idx="0">
                  <c:v>Hodnoty osy Y</c:v>
                </c:pt>
              </c:strCache>
            </c:strRef>
          </c:tx>
          <c:spPr>
            <a:ln w="28575">
              <a:noFill/>
            </a:ln>
          </c:spPr>
          <c:marker>
            <c:symbol val="x"/>
            <c:size val="7"/>
            <c:spPr>
              <a:ln>
                <a:solidFill>
                  <a:srgbClr val="FF0000"/>
                </a:solidFill>
              </a:ln>
            </c:spPr>
          </c:marker>
          <c:xVal>
            <c:numRef>
              <c:f>List1!$A$2:$A$4</c:f>
              <c:numCache>
                <c:formatCode>General</c:formatCode>
                <c:ptCount val="3"/>
                <c:pt idx="0">
                  <c:v>1</c:v>
                </c:pt>
                <c:pt idx="1">
                  <c:v>-5</c:v>
                </c:pt>
                <c:pt idx="2">
                  <c:v>4</c:v>
                </c:pt>
              </c:numCache>
            </c:numRef>
          </c:xVal>
          <c:yVal>
            <c:numRef>
              <c:f>List1!$B$2:$B$4</c:f>
              <c:numCache>
                <c:formatCode>General</c:formatCode>
                <c:ptCount val="3"/>
                <c:pt idx="0">
                  <c:v>1</c:v>
                </c:pt>
                <c:pt idx="1">
                  <c:v>-1</c:v>
                </c:pt>
                <c:pt idx="2">
                  <c:v>2</c:v>
                </c:pt>
              </c:numCache>
            </c:numRef>
          </c:yVal>
        </c:ser>
        <c:axId val="91622016"/>
        <c:axId val="91640576"/>
      </c:scatterChart>
      <c:valAx>
        <c:axId val="91622016"/>
        <c:scaling>
          <c:orientation val="minMax"/>
          <c:max val="6"/>
          <c:min val="-6"/>
        </c:scaling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cs-CZ" dirty="0" smtClean="0"/>
                  <a:t>x</a:t>
                </a:r>
                <a:endParaRPr lang="cs-CZ" dirty="0"/>
              </a:p>
            </c:rich>
          </c:tx>
          <c:layout>
            <c:manualLayout>
              <c:xMode val="edge"/>
              <c:yMode val="edge"/>
              <c:x val="0.92183419719631488"/>
              <c:y val="0.41103482774008782"/>
            </c:manualLayout>
          </c:layout>
        </c:title>
        <c:numFmt formatCode="General" sourceLinked="1"/>
        <c:majorTickMark val="cross"/>
        <c:tickLblPos val="nextTo"/>
        <c:spPr>
          <a:ln>
            <a:headEnd type="arrow"/>
            <a:tailEnd type="arrow"/>
          </a:ln>
        </c:spPr>
        <c:crossAx val="91640576"/>
        <c:crosses val="autoZero"/>
        <c:crossBetween val="midCat"/>
        <c:majorUnit val="1"/>
      </c:valAx>
      <c:valAx>
        <c:axId val="91640576"/>
        <c:scaling>
          <c:orientation val="minMax"/>
          <c:max val="6"/>
          <c:min val="-6"/>
        </c:scaling>
        <c:axPos val="l"/>
        <c:title>
          <c:tx>
            <c:rich>
              <a:bodyPr rot="0" vert="horz"/>
              <a:lstStyle/>
              <a:p>
                <a:pPr>
                  <a:defRPr/>
                </a:pPr>
                <a:r>
                  <a:rPr lang="cs-CZ" dirty="0" smtClean="0"/>
                  <a:t>y</a:t>
                </a:r>
                <a:endParaRPr lang="cs-CZ" dirty="0"/>
              </a:p>
            </c:rich>
          </c:tx>
          <c:layout>
            <c:manualLayout>
              <c:xMode val="edge"/>
              <c:yMode val="edge"/>
              <c:x val="0.53332960049273492"/>
              <c:y val="4.8771417594564263E-2"/>
            </c:manualLayout>
          </c:layout>
        </c:title>
        <c:numFmt formatCode="General" sourceLinked="1"/>
        <c:majorTickMark val="cross"/>
        <c:tickLblPos val="nextTo"/>
        <c:spPr>
          <a:ln>
            <a:headEnd type="arrow"/>
            <a:tailEnd type="arrow"/>
          </a:ln>
        </c:spPr>
        <c:crossAx val="91622016"/>
        <c:crosses val="autoZero"/>
        <c:crossBetween val="midCat"/>
        <c:majorUnit val="1"/>
      </c:valAx>
    </c:plotArea>
    <c:plotVisOnly val="1"/>
    <c:dispBlanksAs val="gap"/>
  </c:chart>
  <c:txPr>
    <a:bodyPr/>
    <a:lstStyle/>
    <a:p>
      <a:pPr>
        <a:defRPr sz="1800"/>
      </a:pPr>
      <a:endParaRPr lang="cs-CZ"/>
    </a:p>
  </c:txPr>
  <c:externalData r:id="rId1"/>
</c:chartSpace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image" Target="../media/image2.wmf"/><Relationship Id="rId4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0.50862</cdr:x>
      <cdr:y>0.25301</cdr:y>
    </cdr:from>
    <cdr:to>
      <cdr:x>0.58621</cdr:x>
      <cdr:y>0.25328</cdr:y>
    </cdr:to>
    <cdr:sp macro="" textlink="">
      <cdr:nvSpPr>
        <cdr:cNvPr id="3" name="Přímá spojovací čára 2"/>
        <cdr:cNvSpPr/>
      </cdr:nvSpPr>
      <cdr:spPr>
        <a:xfrm xmlns:a="http://schemas.openxmlformats.org/drawingml/2006/main">
          <a:off x="4214842" y="1500198"/>
          <a:ext cx="642942" cy="1588"/>
        </a:xfrm>
        <a:prstGeom xmlns:a="http://schemas.openxmlformats.org/drawingml/2006/main" prst="line">
          <a:avLst/>
        </a:prstGeom>
        <a:ln xmlns:a="http://schemas.openxmlformats.org/drawingml/2006/main">
          <a:prstDash val="das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/>
        <a:p xmlns:a="http://schemas.openxmlformats.org/drawingml/2006/main">
          <a:endParaRPr lang="cs-CZ"/>
        </a:p>
      </cdr:txBody>
    </cdr:sp>
  </cdr:relSizeAnchor>
  <cdr:relSizeAnchor xmlns:cdr="http://schemas.openxmlformats.org/drawingml/2006/chartDrawing">
    <cdr:from>
      <cdr:x>0.58611</cdr:x>
      <cdr:y>0.25315</cdr:y>
    </cdr:from>
    <cdr:to>
      <cdr:x>0.5863</cdr:x>
      <cdr:y>0.48206</cdr:y>
    </cdr:to>
    <cdr:sp macro="" textlink="">
      <cdr:nvSpPr>
        <cdr:cNvPr id="5" name="Přímá spojovací čára 4"/>
        <cdr:cNvSpPr/>
      </cdr:nvSpPr>
      <cdr:spPr>
        <a:xfrm xmlns:a="http://schemas.openxmlformats.org/drawingml/2006/main" rot="5400000" flipH="1" flipV="1">
          <a:off x="4856990" y="1500992"/>
          <a:ext cx="1588" cy="1357322"/>
        </a:xfrm>
        <a:prstGeom xmlns:a="http://schemas.openxmlformats.org/drawingml/2006/main" prst="line">
          <a:avLst/>
        </a:prstGeom>
        <a:ln xmlns:a="http://schemas.openxmlformats.org/drawingml/2006/main">
          <a:prstDash val="das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  <cdr:txBody>
        <a:bodyPr xmlns:a="http://schemas.openxmlformats.org/drawingml/2006/main"/>
        <a:lstStyle xmlns:a="http://schemas.openxmlformats.org/drawingml/2006/main"/>
        <a:p xmlns:a="http://schemas.openxmlformats.org/drawingml/2006/main">
          <a:endParaRPr lang="cs-CZ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0.5431</cdr:x>
      <cdr:y>0.77108</cdr:y>
    </cdr:from>
    <cdr:to>
      <cdr:x>1</cdr:x>
      <cdr:y>0.91566</cdr:y>
    </cdr:to>
    <cdr:sp macro="" textlink="">
      <cdr:nvSpPr>
        <cdr:cNvPr id="2" name="TextovéPole 1"/>
        <cdr:cNvSpPr txBox="1"/>
      </cdr:nvSpPr>
      <cdr:spPr>
        <a:xfrm xmlns:a="http://schemas.openxmlformats.org/drawingml/2006/main">
          <a:off x="4500594" y="4572032"/>
          <a:ext cx="3786214" cy="85725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/>
        <a:p xmlns:a="http://schemas.openxmlformats.org/drawingml/2006/main">
          <a:r>
            <a:rPr lang="cs-CZ" sz="2800" dirty="0" smtClean="0">
              <a:solidFill>
                <a:srgbClr val="FF0000"/>
              </a:solidFill>
            </a:rPr>
            <a:t>Přímky jsou rovnoběžné</a:t>
          </a:r>
        </a:p>
        <a:p xmlns:a="http://schemas.openxmlformats.org/drawingml/2006/main">
          <a:r>
            <a:rPr lang="cs-CZ" sz="2800" dirty="0" smtClean="0">
              <a:solidFill>
                <a:srgbClr val="FF0000"/>
              </a:solidFill>
            </a:rPr>
            <a:t>Soustava nemá řešení</a:t>
          </a:r>
          <a:endParaRPr lang="cs-CZ" sz="2800" dirty="0">
            <a:solidFill>
              <a:srgbClr val="FF0000"/>
            </a:solidFill>
          </a:endParaRP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FBA9C-8111-4B52-BD04-3567CFAC91A7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7F6D1-90B0-4524-825D-E19C8162D3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FBA9C-8111-4B52-BD04-3567CFAC91A7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7F6D1-90B0-4524-825D-E19C8162D3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FBA9C-8111-4B52-BD04-3567CFAC91A7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7F6D1-90B0-4524-825D-E19C8162D3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FBA9C-8111-4B52-BD04-3567CFAC91A7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7F6D1-90B0-4524-825D-E19C8162D3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FBA9C-8111-4B52-BD04-3567CFAC91A7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7F6D1-90B0-4524-825D-E19C8162D3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FBA9C-8111-4B52-BD04-3567CFAC91A7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7F6D1-90B0-4524-825D-E19C8162D3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FBA9C-8111-4B52-BD04-3567CFAC91A7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7F6D1-90B0-4524-825D-E19C8162D3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FBA9C-8111-4B52-BD04-3567CFAC91A7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7F6D1-90B0-4524-825D-E19C8162D3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FBA9C-8111-4B52-BD04-3567CFAC91A7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7F6D1-90B0-4524-825D-E19C8162D3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FBA9C-8111-4B52-BD04-3567CFAC91A7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7F6D1-90B0-4524-825D-E19C8162D3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FBA9C-8111-4B52-BD04-3567CFAC91A7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07F6D1-90B0-4524-825D-E19C8162D3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1FBA9C-8111-4B52-BD04-3567CFAC91A7}" type="datetimeFigureOut">
              <a:rPr lang="cs-CZ" smtClean="0"/>
              <a:pPr/>
              <a:t>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07F6D1-90B0-4524-825D-E19C8162D32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4.bin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5.bin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642938" y="428625"/>
            <a:ext cx="7772400" cy="1470025"/>
          </a:xfrm>
        </p:spPr>
        <p:txBody>
          <a:bodyPr/>
          <a:lstStyle/>
          <a:p>
            <a:pPr algn="ctr"/>
            <a:r>
              <a:rPr lang="cs-CZ" sz="3600" dirty="0" smtClean="0">
                <a:solidFill>
                  <a:srgbClr val="FF0000"/>
                </a:solidFill>
              </a:rPr>
              <a:t>GRAFICKÉ  ŘEŠENÍ  SOUSTAVY  ROVNIC</a:t>
            </a:r>
          </a:p>
        </p:txBody>
      </p:sp>
      <p:sp>
        <p:nvSpPr>
          <p:cNvPr id="2051" name="Podnadpis 2"/>
          <p:cNvSpPr>
            <a:spLocks noGrp="1"/>
          </p:cNvSpPr>
          <p:nvPr>
            <p:ph type="subTitle" idx="1"/>
          </p:nvPr>
        </p:nvSpPr>
        <p:spPr>
          <a:xfrm>
            <a:off x="571500" y="1857375"/>
            <a:ext cx="7929563" cy="4500563"/>
          </a:xfrm>
        </p:spPr>
        <p:txBody>
          <a:bodyPr/>
          <a:lstStyle/>
          <a:p>
            <a:pPr algn="l"/>
            <a:endParaRPr lang="cs-CZ" sz="2000" dirty="0" smtClean="0">
              <a:solidFill>
                <a:schemeClr val="tx1"/>
              </a:solidFill>
            </a:endParaRPr>
          </a:p>
          <a:p>
            <a:pPr algn="l"/>
            <a:r>
              <a:rPr lang="cs-CZ" sz="1900" dirty="0" smtClean="0">
                <a:solidFill>
                  <a:schemeClr val="tx1"/>
                </a:solidFill>
              </a:rPr>
              <a:t>Název školy:  Základní škola Karla Klíče Hostinné</a:t>
            </a:r>
          </a:p>
          <a:p>
            <a:pPr algn="l"/>
            <a:r>
              <a:rPr lang="cs-CZ" sz="1900" dirty="0" smtClean="0">
                <a:solidFill>
                  <a:schemeClr val="tx1"/>
                </a:solidFill>
              </a:rPr>
              <a:t>Autor: Mgr. Hana </a:t>
            </a:r>
            <a:r>
              <a:rPr lang="cs-CZ" sz="1900" dirty="0" err="1" smtClean="0">
                <a:solidFill>
                  <a:schemeClr val="tx1"/>
                </a:solidFill>
              </a:rPr>
              <a:t>Kuříková</a:t>
            </a:r>
            <a:endParaRPr lang="cs-CZ" sz="1900" dirty="0" smtClean="0">
              <a:solidFill>
                <a:schemeClr val="tx1"/>
              </a:solidFill>
            </a:endParaRPr>
          </a:p>
          <a:p>
            <a:pPr algn="l"/>
            <a:r>
              <a:rPr lang="cs-CZ" sz="1900" dirty="0" smtClean="0">
                <a:solidFill>
                  <a:schemeClr val="tx1"/>
                </a:solidFill>
              </a:rPr>
              <a:t>Název</a:t>
            </a:r>
            <a:r>
              <a:rPr lang="cs-CZ" sz="1900" smtClean="0">
                <a:solidFill>
                  <a:schemeClr val="tx1"/>
                </a:solidFill>
              </a:rPr>
              <a:t>:  VY_32_INOVACE_02_B_10_Grafické </a:t>
            </a:r>
            <a:r>
              <a:rPr lang="cs-CZ" sz="1900" dirty="0" smtClean="0">
                <a:solidFill>
                  <a:schemeClr val="tx1"/>
                </a:solidFill>
              </a:rPr>
              <a:t>řešení soustavy rovnic</a:t>
            </a:r>
          </a:p>
          <a:p>
            <a:pPr algn="l"/>
            <a:r>
              <a:rPr lang="cs-CZ" sz="1900" dirty="0" smtClean="0">
                <a:solidFill>
                  <a:schemeClr val="tx1"/>
                </a:solidFill>
              </a:rPr>
              <a:t>Téma:   Matematika 9. ročník</a:t>
            </a:r>
          </a:p>
          <a:p>
            <a:pPr algn="l"/>
            <a:r>
              <a:rPr lang="cs-CZ" sz="1900" dirty="0" smtClean="0">
                <a:solidFill>
                  <a:schemeClr val="tx1"/>
                </a:solidFill>
              </a:rPr>
              <a:t>Číslo projektu: CZ.1.07/1.4.00/21.2131</a:t>
            </a:r>
          </a:p>
          <a:p>
            <a:pPr algn="l"/>
            <a:endParaRPr lang="cs-CZ" sz="2000" dirty="0" smtClean="0">
              <a:solidFill>
                <a:schemeClr val="tx1"/>
              </a:solidFill>
            </a:endParaRPr>
          </a:p>
          <a:p>
            <a:pPr algn="l"/>
            <a:endParaRPr lang="cs-CZ" sz="2000" dirty="0" smtClean="0">
              <a:solidFill>
                <a:schemeClr val="tx1"/>
              </a:solidFill>
            </a:endParaRPr>
          </a:p>
          <a:p>
            <a:pPr algn="l"/>
            <a:endParaRPr lang="cs-CZ" sz="2000" dirty="0" smtClean="0">
              <a:solidFill>
                <a:schemeClr val="tx1"/>
              </a:solidFill>
            </a:endParaRPr>
          </a:p>
          <a:p>
            <a:pPr algn="l"/>
            <a:endParaRPr lang="cs-CZ" sz="2000" dirty="0" smtClean="0">
              <a:solidFill>
                <a:schemeClr val="tx1"/>
              </a:solidFill>
            </a:endParaRPr>
          </a:p>
          <a:p>
            <a:pPr algn="l"/>
            <a:endParaRPr lang="cs-CZ" sz="2000" dirty="0" smtClean="0">
              <a:solidFill>
                <a:schemeClr val="tx1"/>
              </a:solidFill>
            </a:endParaRPr>
          </a:p>
        </p:txBody>
      </p:sp>
      <p:pic>
        <p:nvPicPr>
          <p:cNvPr id="2052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313" y="4786313"/>
            <a:ext cx="6472237" cy="125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642910" y="928670"/>
          <a:ext cx="6477024" cy="36457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57388"/>
                <a:gridCol w="2071702"/>
                <a:gridCol w="1071570"/>
                <a:gridCol w="1476364"/>
              </a:tblGrid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Mgr.  Hana </a:t>
                      </a:r>
                      <a:r>
                        <a:rPr lang="cs-CZ" dirty="0" err="1" smtClean="0"/>
                        <a:t>Kuříková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6.2.2012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Odpilotováno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20.2.2012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 třídě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9.A</a:t>
                      </a:r>
                    </a:p>
                    <a:p>
                      <a:r>
                        <a:rPr lang="cs-CZ" dirty="0" smtClean="0"/>
                        <a:t>9.B</a:t>
                      </a:r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Matematika a její aplikace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Matematika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Tematický okruh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Matematika 9. ročník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Grafické</a:t>
                      </a:r>
                      <a:r>
                        <a:rPr lang="cs-CZ" baseline="0" dirty="0" smtClean="0"/>
                        <a:t> řešení </a:t>
                      </a:r>
                      <a:r>
                        <a:rPr lang="cs-CZ" baseline="0" smtClean="0"/>
                        <a:t>soustavy rovnic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Souřadnice, průsečík, počet řešení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GRAFICKÉ ŘEŠENÍ SOUSTAV ROVNIC</a:t>
            </a:r>
            <a:endParaRPr lang="cs-CZ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5768997"/>
          </a:xfrm>
        </p:spPr>
        <p:txBody>
          <a:bodyPr/>
          <a:lstStyle/>
          <a:p>
            <a:pPr>
              <a:buNone/>
            </a:pPr>
            <a:r>
              <a:rPr lang="cs-CZ" sz="4400" dirty="0" smtClean="0">
                <a:solidFill>
                  <a:srgbClr val="FF0000"/>
                </a:solidFill>
              </a:rPr>
              <a:t>Způsoby řešení soustav rovnic</a:t>
            </a:r>
          </a:p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			</a:t>
            </a:r>
            <a:r>
              <a:rPr lang="cs-CZ" dirty="0" smtClean="0"/>
              <a:t> 	</a:t>
            </a:r>
            <a:r>
              <a:rPr lang="cs-CZ" sz="4400" dirty="0" smtClean="0"/>
              <a:t>dosazovací metoda </a:t>
            </a:r>
          </a:p>
          <a:p>
            <a:pPr>
              <a:buNone/>
            </a:pPr>
            <a:endParaRPr lang="cs-CZ" sz="4400" dirty="0" smtClean="0"/>
          </a:p>
          <a:p>
            <a:pPr marL="2686050" lvl="5" indent="-514350">
              <a:buNone/>
            </a:pPr>
            <a:r>
              <a:rPr lang="cs-CZ" sz="4400" dirty="0" smtClean="0"/>
              <a:t>    sčítací metoda</a:t>
            </a:r>
          </a:p>
          <a:p>
            <a:pPr marL="2686050" lvl="5" indent="-514350">
              <a:buNone/>
            </a:pPr>
            <a:endParaRPr lang="cs-CZ" sz="4400" dirty="0" smtClean="0"/>
          </a:p>
          <a:p>
            <a:pPr marL="2686050" lvl="5" indent="-514350">
              <a:buNone/>
            </a:pPr>
            <a:r>
              <a:rPr lang="cs-CZ" sz="4400" dirty="0" smtClean="0"/>
              <a:t>	grafické řešení</a:t>
            </a:r>
          </a:p>
          <a:p>
            <a:pPr marL="2686050" lvl="5" indent="-514350">
              <a:buNone/>
            </a:pPr>
            <a:endParaRPr lang="cs-CZ" sz="3200" dirty="0" smtClean="0"/>
          </a:p>
          <a:p>
            <a:pPr marL="2686050" lvl="5" indent="-514350">
              <a:buNone/>
            </a:pPr>
            <a:endParaRPr lang="cs-CZ" sz="3200" dirty="0" smtClean="0"/>
          </a:p>
          <a:p>
            <a:pPr marL="2686050" lvl="5" indent="-514350">
              <a:buNone/>
            </a:pPr>
            <a:endParaRPr lang="cs-CZ" sz="32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Grafické řešení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>
                <a:solidFill>
                  <a:srgbClr val="7030A0"/>
                </a:solidFill>
              </a:rPr>
              <a:t>Postup:</a:t>
            </a:r>
          </a:p>
          <a:p>
            <a:pPr marL="514350" indent="-514350">
              <a:buAutoNum type="arabicPeriod"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Z obou rovnic vyjádříme neznámou y</a:t>
            </a:r>
          </a:p>
          <a:p>
            <a:pPr marL="514350" indent="-514350">
              <a:buAutoNum type="arabicPeriod"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Sestavíme ke každé rovnici tabulku</a:t>
            </a:r>
          </a:p>
          <a:p>
            <a:pPr marL="514350" indent="-514350">
              <a:buAutoNum type="arabicPeriod"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Sestrojíme do pravoúhlé soustavy souřadnic </a:t>
            </a:r>
          </a:p>
          <a:p>
            <a:pPr marL="514350" indent="-514350">
              <a:buNone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	grafy rovnic – dvě přímky</a:t>
            </a:r>
          </a:p>
          <a:p>
            <a:pPr marL="514350" indent="-514350">
              <a:buNone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4.	Určíme průsečík těchto přímek</a:t>
            </a:r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Počet řešení graficky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4983179"/>
          </a:xfrm>
        </p:spPr>
        <p:txBody>
          <a:bodyPr>
            <a:normAutofit fontScale="92500" lnSpcReduction="10000"/>
          </a:bodyPr>
          <a:lstStyle/>
          <a:p>
            <a:pPr marL="514350" indent="-514350">
              <a:buAutoNum type="arabicPeriod"/>
            </a:pPr>
            <a:r>
              <a:rPr lang="cs-CZ" dirty="0" smtClean="0">
                <a:solidFill>
                  <a:srgbClr val="FF0000"/>
                </a:solidFill>
              </a:rPr>
              <a:t>Jediné řešení:</a:t>
            </a:r>
          </a:p>
          <a:p>
            <a:pPr marL="514350" indent="-514350">
              <a:buNone/>
            </a:pPr>
            <a:r>
              <a:rPr lang="cs-CZ" dirty="0" smtClean="0">
                <a:solidFill>
                  <a:srgbClr val="00B050"/>
                </a:solidFill>
              </a:rPr>
              <a:t>	zobrazené přímky jsou různoběžné, mají jediný společný bod</a:t>
            </a:r>
          </a:p>
          <a:p>
            <a:pPr marL="514350" indent="-514350">
              <a:buNone/>
            </a:pPr>
            <a:r>
              <a:rPr lang="cs-CZ" dirty="0" smtClean="0">
                <a:solidFill>
                  <a:srgbClr val="FF0000"/>
                </a:solidFill>
              </a:rPr>
              <a:t>2. Žádné řešení:</a:t>
            </a:r>
          </a:p>
          <a:p>
            <a:pPr marL="514350" indent="-514350">
              <a:buNone/>
            </a:pPr>
            <a:r>
              <a:rPr lang="cs-CZ" dirty="0" smtClean="0">
                <a:solidFill>
                  <a:srgbClr val="00B050"/>
                </a:solidFill>
              </a:rPr>
              <a:t>	přímky jsou rovnoběžné, nemají žádný společný bod</a:t>
            </a:r>
          </a:p>
          <a:p>
            <a:pPr marL="514350" indent="-514350">
              <a:buNone/>
            </a:pPr>
            <a:r>
              <a:rPr lang="cs-CZ" dirty="0" smtClean="0">
                <a:solidFill>
                  <a:srgbClr val="FF0000"/>
                </a:solidFill>
              </a:rPr>
              <a:t>3. Nekonečně mnoho řešení:</a:t>
            </a:r>
          </a:p>
          <a:p>
            <a:pPr marL="514350" indent="-514350">
              <a:buNone/>
            </a:pPr>
            <a:r>
              <a:rPr lang="cs-CZ" dirty="0" smtClean="0">
                <a:solidFill>
                  <a:srgbClr val="00B050"/>
                </a:solidFill>
              </a:rPr>
              <a:t>	znázorněním rovnic dostaneme jedinou přímku, obě přímky splývají, jsou totožné</a:t>
            </a:r>
          </a:p>
          <a:p>
            <a:pPr marL="514350" indent="-514350">
              <a:buNone/>
            </a:pPr>
            <a:r>
              <a:rPr lang="cs-CZ" dirty="0" smtClean="0"/>
              <a:t>	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5697559"/>
          </a:xfrm>
        </p:spPr>
        <p:txBody>
          <a:bodyPr/>
          <a:lstStyle/>
          <a:p>
            <a:pPr>
              <a:buNone/>
            </a:pPr>
            <a:r>
              <a:rPr lang="cs-CZ" dirty="0" smtClean="0">
                <a:solidFill>
                  <a:srgbClr val="00B050"/>
                </a:solidFill>
              </a:rPr>
              <a:t>Řeš soustavu rovnic :	4x-y=1</a:t>
            </a:r>
          </a:p>
          <a:p>
            <a:pPr>
              <a:buNone/>
            </a:pPr>
            <a:r>
              <a:rPr lang="cs-CZ" dirty="0" smtClean="0">
                <a:solidFill>
                  <a:srgbClr val="00B050"/>
                </a:solidFill>
              </a:rPr>
              <a:t>					3x+y=6</a:t>
            </a:r>
          </a:p>
          <a:p>
            <a:pPr>
              <a:buNone/>
            </a:pPr>
            <a:r>
              <a:rPr lang="cs-CZ" dirty="0" smtClean="0">
                <a:solidFill>
                  <a:srgbClr val="00B0F0"/>
                </a:solidFill>
              </a:rPr>
              <a:t>a)graficky</a:t>
            </a:r>
          </a:p>
          <a:p>
            <a:pPr>
              <a:buNone/>
            </a:pPr>
            <a:r>
              <a:rPr lang="cs-CZ" dirty="0" smtClean="0"/>
              <a:t>1. Vyjádříme z každé rovnice y</a:t>
            </a:r>
          </a:p>
          <a:p>
            <a:pPr>
              <a:buNone/>
            </a:pPr>
            <a:r>
              <a:rPr lang="cs-CZ" dirty="0" smtClean="0"/>
              <a:t>4x-y=1			3x+y=6</a:t>
            </a:r>
          </a:p>
          <a:p>
            <a:pPr>
              <a:buNone/>
            </a:pPr>
            <a:r>
              <a:rPr lang="cs-CZ" b="1" dirty="0" smtClean="0"/>
              <a:t> y=4x-1			y=6-3x</a:t>
            </a:r>
          </a:p>
          <a:p>
            <a:pPr>
              <a:buNone/>
            </a:pPr>
            <a:r>
              <a:rPr lang="cs-CZ" dirty="0" smtClean="0"/>
              <a:t>2. Sestavíme tabulku pro každou rovnici</a:t>
            </a:r>
          </a:p>
          <a:p>
            <a:pPr>
              <a:buNone/>
            </a:pPr>
            <a:r>
              <a:rPr lang="cs-CZ" dirty="0" smtClean="0"/>
              <a:t>y=4x-1				y=6-3x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571472" y="4643446"/>
          <a:ext cx="2428892" cy="73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7223"/>
                <a:gridCol w="607223"/>
                <a:gridCol w="607223"/>
                <a:gridCol w="607223"/>
              </a:tblGrid>
              <a:tr h="335121">
                <a:tc>
                  <a:txBody>
                    <a:bodyPr/>
                    <a:lstStyle/>
                    <a:p>
                      <a:r>
                        <a:rPr lang="cs-CZ" dirty="0" smtClean="0"/>
                        <a:t>x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-1</a:t>
                      </a:r>
                      <a:endParaRPr lang="cs-CZ" dirty="0"/>
                    </a:p>
                  </a:txBody>
                  <a:tcPr/>
                </a:tc>
              </a:tr>
              <a:tr h="335121">
                <a:tc>
                  <a:txBody>
                    <a:bodyPr/>
                    <a:lstStyle/>
                    <a:p>
                      <a:r>
                        <a:rPr lang="cs-CZ" dirty="0" smtClean="0"/>
                        <a:t>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-1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-5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4714876" y="4643446"/>
          <a:ext cx="2428892" cy="73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7223"/>
                <a:gridCol w="607223"/>
                <a:gridCol w="607223"/>
                <a:gridCol w="607223"/>
              </a:tblGrid>
              <a:tr h="335121">
                <a:tc>
                  <a:txBody>
                    <a:bodyPr/>
                    <a:lstStyle/>
                    <a:p>
                      <a:r>
                        <a:rPr lang="cs-CZ" dirty="0" smtClean="0"/>
                        <a:t>x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-1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/>
                </a:tc>
              </a:tr>
              <a:tr h="335121">
                <a:tc>
                  <a:txBody>
                    <a:bodyPr/>
                    <a:lstStyle/>
                    <a:p>
                      <a:r>
                        <a:rPr lang="cs-CZ" dirty="0" smtClean="0"/>
                        <a:t>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-3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57148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3. Sestrojíme grafy rovnic –dvě přímky</a:t>
            </a:r>
            <a:endParaRPr lang="cs-CZ" dirty="0"/>
          </a:p>
        </p:txBody>
      </p:sp>
      <p:graphicFrame>
        <p:nvGraphicFramePr>
          <p:cNvPr id="4" name="Graf 3"/>
          <p:cNvGraphicFramePr/>
          <p:nvPr/>
        </p:nvGraphicFramePr>
        <p:xfrm>
          <a:off x="428596" y="428604"/>
          <a:ext cx="8286808" cy="59293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4214810" y="3071810"/>
            <a:ext cx="285752" cy="369332"/>
          </a:xfrm>
          <a:prstGeom prst="rect">
            <a:avLst/>
          </a:prstGeom>
          <a:solidFill>
            <a:schemeClr val="bg1"/>
          </a:solidFill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500562" y="3500438"/>
            <a:ext cx="285752" cy="369332"/>
          </a:xfrm>
          <a:prstGeom prst="rect">
            <a:avLst/>
          </a:prstGeom>
          <a:solidFill>
            <a:schemeClr val="bg1"/>
          </a:solidFill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cxnSp>
        <p:nvCxnSpPr>
          <p:cNvPr id="7" name="Přímá spojovací čára 6"/>
          <p:cNvCxnSpPr/>
          <p:nvPr/>
        </p:nvCxnSpPr>
        <p:spPr>
          <a:xfrm rot="10800000" flipH="1">
            <a:off x="4214810" y="3256476"/>
            <a:ext cx="285752" cy="158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čára 7"/>
          <p:cNvCxnSpPr>
            <a:endCxn id="6" idx="2"/>
          </p:cNvCxnSpPr>
          <p:nvPr/>
        </p:nvCxnSpPr>
        <p:spPr>
          <a:xfrm rot="5400000">
            <a:off x="4451235" y="3695023"/>
            <a:ext cx="385200" cy="794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10800000" flipH="1">
            <a:off x="4554000" y="3714752"/>
            <a:ext cx="176400" cy="158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4714876" y="3286124"/>
            <a:ext cx="285752" cy="369332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 rtlCol="0">
            <a:spAutoFit/>
          </a:bodyPr>
          <a:lstStyle/>
          <a:p>
            <a:r>
              <a:rPr lang="cs-CZ" dirty="0" smtClean="0"/>
              <a:t>0</a:t>
            </a:r>
            <a:endParaRPr lang="cs-CZ" dirty="0"/>
          </a:p>
        </p:txBody>
      </p:sp>
      <p:cxnSp>
        <p:nvCxnSpPr>
          <p:cNvPr id="11" name="Přímá spojovací čára 10"/>
          <p:cNvCxnSpPr/>
          <p:nvPr/>
        </p:nvCxnSpPr>
        <p:spPr>
          <a:xfrm rot="5400000" flipH="1" flipV="1">
            <a:off x="2107389" y="2393149"/>
            <a:ext cx="5286412" cy="1928826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 rot="16200000" flipV="1">
            <a:off x="3214678" y="2000240"/>
            <a:ext cx="5500726" cy="2643206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ovéPole 12"/>
          <p:cNvSpPr txBox="1"/>
          <p:nvPr/>
        </p:nvSpPr>
        <p:spPr>
          <a:xfrm>
            <a:off x="5500694" y="1714488"/>
            <a:ext cx="1571636" cy="369332"/>
          </a:xfrm>
          <a:prstGeom prst="rect">
            <a:avLst/>
          </a:prstGeom>
          <a:noFill/>
          <a:effectLst>
            <a:outerShdw blurRad="50800" dist="50800" dir="5400000" algn="ctr" rotWithShape="0">
              <a:sysClr val="window" lastClr="FFFFFF"/>
            </a:outerShdw>
          </a:effectLst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cs-CZ" sz="1800" dirty="0" smtClean="0">
                <a:solidFill>
                  <a:srgbClr val="FF0000"/>
                </a:solidFill>
              </a:rPr>
              <a:t>P [ 1, 3]</a:t>
            </a:r>
            <a:endParaRPr lang="cs-CZ" sz="1800" dirty="0">
              <a:solidFill>
                <a:srgbClr val="FF0000"/>
              </a:solidFill>
            </a:endParaRPr>
          </a:p>
        </p:txBody>
      </p:sp>
      <p:sp>
        <p:nvSpPr>
          <p:cNvPr id="23" name="TextovéPole 12"/>
          <p:cNvSpPr txBox="1"/>
          <p:nvPr/>
        </p:nvSpPr>
        <p:spPr>
          <a:xfrm>
            <a:off x="2786050" y="5429264"/>
            <a:ext cx="1071570" cy="369332"/>
          </a:xfrm>
          <a:prstGeom prst="rect">
            <a:avLst/>
          </a:prstGeom>
          <a:noFill/>
          <a:effectLst>
            <a:outerShdw blurRad="50800" dist="50800" dir="5400000" algn="ctr" rotWithShape="0">
              <a:sysClr val="window" lastClr="FFFFFF"/>
            </a:outerShdw>
          </a:effectLst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cs-CZ" sz="1800" dirty="0" smtClean="0"/>
              <a:t>y = 4x - 1 </a:t>
            </a:r>
            <a:endParaRPr lang="cs-CZ" sz="1800" dirty="0"/>
          </a:p>
        </p:txBody>
      </p:sp>
      <p:sp>
        <p:nvSpPr>
          <p:cNvPr id="24" name="TextovéPole 12"/>
          <p:cNvSpPr txBox="1"/>
          <p:nvPr/>
        </p:nvSpPr>
        <p:spPr>
          <a:xfrm>
            <a:off x="7072330" y="5143512"/>
            <a:ext cx="1071570" cy="369332"/>
          </a:xfrm>
          <a:prstGeom prst="rect">
            <a:avLst/>
          </a:prstGeom>
          <a:noFill/>
          <a:effectLst>
            <a:outerShdw blurRad="50800" dist="50800" dir="5400000" algn="ctr" rotWithShape="0">
              <a:sysClr val="window" lastClr="FFFFFF"/>
            </a:outerShdw>
          </a:effectLst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cs-CZ" sz="1800" dirty="0" smtClean="0"/>
              <a:t>y = 6 - 3x</a:t>
            </a:r>
            <a:endParaRPr lang="cs-CZ" sz="18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642910" y="4611231"/>
            <a:ext cx="221457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Přímky se </a:t>
            </a:r>
            <a:r>
              <a:rPr lang="cs-CZ" sz="2800" dirty="0" smtClean="0">
                <a:solidFill>
                  <a:srgbClr val="FF0000"/>
                </a:solidFill>
              </a:rPr>
              <a:t>protínají,</a:t>
            </a:r>
            <a:endParaRPr lang="cs-CZ" sz="2800" dirty="0" smtClean="0">
              <a:solidFill>
                <a:srgbClr val="FF0000"/>
              </a:solidFill>
            </a:endParaRPr>
          </a:p>
          <a:p>
            <a:r>
              <a:rPr lang="cs-CZ" sz="2800" dirty="0" smtClean="0">
                <a:solidFill>
                  <a:srgbClr val="FF0000"/>
                </a:solidFill>
              </a:rPr>
              <a:t>soustava má jedno řešení  průsečík P</a:t>
            </a:r>
            <a:endParaRPr lang="cs-CZ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5840435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dirty="0" smtClean="0">
                <a:solidFill>
                  <a:srgbClr val="00B0F0"/>
                </a:solidFill>
              </a:rPr>
              <a:t>b) výpočtem: sčítací metoda</a:t>
            </a:r>
            <a:endParaRPr lang="cs-CZ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buNone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4x-y=1	</a:t>
            </a:r>
          </a:p>
          <a:p>
            <a:pPr>
              <a:buNone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3x+y=6		rovnice sečteme</a:t>
            </a:r>
          </a:p>
          <a:p>
            <a:pPr>
              <a:buNone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--------------</a:t>
            </a:r>
          </a:p>
          <a:p>
            <a:pPr>
              <a:buNone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7x+0y=7				Zkouška:L</a:t>
            </a:r>
            <a:r>
              <a:rPr lang="cs-CZ" baseline="-25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=4.1-3=1</a:t>
            </a:r>
          </a:p>
          <a:p>
            <a:pPr>
              <a:buNone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7x=7			4.1-y=1		P</a:t>
            </a:r>
            <a:r>
              <a:rPr lang="cs-CZ" baseline="-25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=1</a:t>
            </a:r>
          </a:p>
          <a:p>
            <a:pPr>
              <a:buNone/>
            </a:pPr>
            <a:r>
              <a:rPr lang="cs-CZ" b="1" u="sng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x=1</a:t>
            </a: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			-y=1-4		L</a:t>
            </a:r>
            <a:r>
              <a:rPr lang="cs-CZ" baseline="-25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=P</a:t>
            </a:r>
            <a:r>
              <a:rPr lang="cs-CZ" baseline="-25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</a:t>
            </a:r>
            <a:endParaRPr lang="cs-CZ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buNone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				-y=-3			L</a:t>
            </a:r>
            <a:r>
              <a:rPr lang="cs-CZ" baseline="-25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</a:t>
            </a: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=3.1+3=6</a:t>
            </a:r>
          </a:p>
          <a:p>
            <a:pPr>
              <a:buNone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				</a:t>
            </a:r>
            <a:r>
              <a:rPr lang="cs-CZ" b="1" u="sng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y=3</a:t>
            </a: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			P</a:t>
            </a:r>
            <a:r>
              <a:rPr lang="cs-CZ" baseline="-25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</a:t>
            </a: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=6</a:t>
            </a:r>
            <a:endParaRPr lang="cs-CZ" b="1" u="sng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buNone/>
            </a:pPr>
            <a:r>
              <a:rPr lang="cs-CZ" dirty="0" smtClean="0">
                <a:solidFill>
                  <a:srgbClr val="FF0000"/>
                </a:solidFill>
              </a:rPr>
              <a:t>Řešení   </a:t>
            </a:r>
            <a:r>
              <a:rPr lang="en-US" dirty="0" smtClean="0">
                <a:solidFill>
                  <a:srgbClr val="FF0000"/>
                </a:solidFill>
              </a:rPr>
              <a:t>[1,3]</a:t>
            </a: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				L</a:t>
            </a:r>
            <a:r>
              <a:rPr lang="cs-CZ" baseline="-25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</a:t>
            </a: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=P</a:t>
            </a:r>
            <a:r>
              <a:rPr lang="cs-CZ" baseline="-25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</a:t>
            </a:r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85728"/>
            <a:ext cx="8229600" cy="6215106"/>
          </a:xfrm>
        </p:spPr>
        <p:txBody>
          <a:bodyPr/>
          <a:lstStyle/>
          <a:p>
            <a:pPr>
              <a:buNone/>
            </a:pPr>
            <a:r>
              <a:rPr lang="cs-CZ" dirty="0" smtClean="0">
                <a:solidFill>
                  <a:srgbClr val="00B050"/>
                </a:solidFill>
              </a:rPr>
              <a:t>Řeš soustavu rovnic:	2x-y=3</a:t>
            </a:r>
          </a:p>
          <a:p>
            <a:pPr>
              <a:buNone/>
            </a:pPr>
            <a:r>
              <a:rPr lang="cs-CZ" dirty="0" smtClean="0">
                <a:solidFill>
                  <a:srgbClr val="00B050"/>
                </a:solidFill>
              </a:rPr>
              <a:t>					4x-2y=2</a:t>
            </a:r>
          </a:p>
          <a:p>
            <a:pPr>
              <a:buNone/>
            </a:pPr>
            <a:r>
              <a:rPr lang="cs-CZ" dirty="0" smtClean="0">
                <a:solidFill>
                  <a:srgbClr val="00B0F0"/>
                </a:solidFill>
              </a:rPr>
              <a:t>a)graficky</a:t>
            </a:r>
          </a:p>
          <a:p>
            <a:pPr>
              <a:buNone/>
            </a:pPr>
            <a:r>
              <a:rPr lang="cs-CZ" dirty="0" smtClean="0"/>
              <a:t>1. Vyjádříme z každé rovnice y</a:t>
            </a:r>
          </a:p>
          <a:p>
            <a:pPr>
              <a:buNone/>
            </a:pPr>
            <a:r>
              <a:rPr lang="cs-CZ" dirty="0" smtClean="0"/>
              <a:t>2x-y=3			4x-2y=2</a:t>
            </a:r>
          </a:p>
          <a:p>
            <a:pPr>
              <a:buNone/>
            </a:pPr>
            <a:r>
              <a:rPr lang="cs-CZ" b="1" dirty="0" smtClean="0"/>
              <a:t>y=2x-3			</a:t>
            </a:r>
            <a:r>
              <a:rPr lang="cs-CZ" dirty="0" smtClean="0"/>
              <a:t>-2y=2-4x</a:t>
            </a:r>
          </a:p>
          <a:p>
            <a:pPr>
              <a:buNone/>
            </a:pPr>
            <a:r>
              <a:rPr lang="cs-CZ" b="1" dirty="0" smtClean="0"/>
              <a:t>					y=2x-1</a:t>
            </a:r>
          </a:p>
          <a:p>
            <a:pPr>
              <a:buNone/>
            </a:pPr>
            <a:r>
              <a:rPr lang="cs-CZ" dirty="0" smtClean="0"/>
              <a:t>2. Sestavíme tabulku pro každou rovnici</a:t>
            </a:r>
          </a:p>
          <a:p>
            <a:pPr>
              <a:buNone/>
            </a:pPr>
            <a:r>
              <a:rPr lang="cs-CZ" dirty="0" smtClean="0"/>
              <a:t>y=2x-3				y=2x-1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428596" y="5715016"/>
          <a:ext cx="2500332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5083"/>
                <a:gridCol w="625083"/>
                <a:gridCol w="625083"/>
                <a:gridCol w="625083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x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-3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-1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4929190" y="5572140"/>
          <a:ext cx="2714644" cy="73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8661"/>
                <a:gridCol w="678661"/>
                <a:gridCol w="678661"/>
                <a:gridCol w="678661"/>
              </a:tblGrid>
              <a:tr h="263683">
                <a:tc>
                  <a:txBody>
                    <a:bodyPr/>
                    <a:lstStyle/>
                    <a:p>
                      <a:r>
                        <a:rPr lang="cs-CZ" dirty="0" smtClean="0"/>
                        <a:t>x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0</a:t>
                      </a:r>
                      <a:endParaRPr lang="cs-CZ" dirty="0"/>
                    </a:p>
                  </a:txBody>
                  <a:tcPr/>
                </a:tc>
              </a:tr>
              <a:tr h="263683">
                <a:tc>
                  <a:txBody>
                    <a:bodyPr/>
                    <a:lstStyle/>
                    <a:p>
                      <a:r>
                        <a:rPr lang="cs-CZ" dirty="0" smtClean="0"/>
                        <a:t>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-1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-1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582594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3. Sestrojíme grafy rovnic </a:t>
            </a:r>
            <a:r>
              <a:rPr lang="cs-CZ" dirty="0" smtClean="0"/>
              <a:t>– dvě </a:t>
            </a:r>
            <a:r>
              <a:rPr lang="cs-CZ" dirty="0" smtClean="0"/>
              <a:t>přímky </a:t>
            </a:r>
            <a:endParaRPr lang="cs-CZ" dirty="0"/>
          </a:p>
        </p:txBody>
      </p:sp>
      <p:graphicFrame>
        <p:nvGraphicFramePr>
          <p:cNvPr id="4" name="Graf 3"/>
          <p:cNvGraphicFramePr/>
          <p:nvPr/>
        </p:nvGraphicFramePr>
        <p:xfrm>
          <a:off x="428596" y="428604"/>
          <a:ext cx="8286808" cy="59293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4214810" y="3071810"/>
            <a:ext cx="285752" cy="369332"/>
          </a:xfrm>
          <a:prstGeom prst="rect">
            <a:avLst/>
          </a:prstGeom>
          <a:solidFill>
            <a:schemeClr val="bg1"/>
          </a:solidFill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500562" y="3500438"/>
            <a:ext cx="285752" cy="369332"/>
          </a:xfrm>
          <a:prstGeom prst="rect">
            <a:avLst/>
          </a:prstGeom>
          <a:solidFill>
            <a:schemeClr val="bg1"/>
          </a:solidFill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cxnSp>
        <p:nvCxnSpPr>
          <p:cNvPr id="7" name="Přímá spojovací čára 6"/>
          <p:cNvCxnSpPr/>
          <p:nvPr/>
        </p:nvCxnSpPr>
        <p:spPr>
          <a:xfrm rot="10800000" flipH="1">
            <a:off x="4214810" y="3256476"/>
            <a:ext cx="285752" cy="158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čára 7"/>
          <p:cNvCxnSpPr>
            <a:endCxn id="6" idx="2"/>
          </p:cNvCxnSpPr>
          <p:nvPr/>
        </p:nvCxnSpPr>
        <p:spPr>
          <a:xfrm rot="5400000">
            <a:off x="4451235" y="3695023"/>
            <a:ext cx="385200" cy="794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10800000" flipH="1">
            <a:off x="4554000" y="3714752"/>
            <a:ext cx="176400" cy="158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4714876" y="3286124"/>
            <a:ext cx="285752" cy="369332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 rtlCol="0">
            <a:spAutoFit/>
          </a:bodyPr>
          <a:lstStyle/>
          <a:p>
            <a:r>
              <a:rPr lang="cs-CZ" dirty="0" smtClean="0"/>
              <a:t>0</a:t>
            </a:r>
            <a:endParaRPr lang="cs-CZ" dirty="0"/>
          </a:p>
        </p:txBody>
      </p:sp>
      <p:cxnSp>
        <p:nvCxnSpPr>
          <p:cNvPr id="11" name="Přímá spojovací čára 10"/>
          <p:cNvCxnSpPr/>
          <p:nvPr/>
        </p:nvCxnSpPr>
        <p:spPr>
          <a:xfrm rot="5400000" flipH="1" flipV="1">
            <a:off x="2214546" y="1643050"/>
            <a:ext cx="5143536" cy="3714776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 rot="5400000" flipH="1" flipV="1">
            <a:off x="2678893" y="1607331"/>
            <a:ext cx="5357850" cy="4000528"/>
          </a:xfrm>
          <a:prstGeom prst="line">
            <a:avLst/>
          </a:prstGeom>
          <a:ln w="3810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ovéPole 12"/>
          <p:cNvSpPr txBox="1"/>
          <p:nvPr/>
        </p:nvSpPr>
        <p:spPr>
          <a:xfrm>
            <a:off x="5286380" y="1000108"/>
            <a:ext cx="1071570" cy="369332"/>
          </a:xfrm>
          <a:prstGeom prst="rect">
            <a:avLst/>
          </a:prstGeom>
          <a:noFill/>
          <a:effectLst>
            <a:outerShdw blurRad="50800" dist="50800" dir="5400000" algn="ctr" rotWithShape="0">
              <a:sysClr val="window" lastClr="FFFFFF"/>
            </a:outerShdw>
          </a:effectLst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cs-CZ" sz="1800" dirty="0" smtClean="0"/>
              <a:t>y = 2x - 1 </a:t>
            </a:r>
            <a:endParaRPr lang="cs-CZ" sz="1800" dirty="0"/>
          </a:p>
        </p:txBody>
      </p:sp>
      <p:sp>
        <p:nvSpPr>
          <p:cNvPr id="21" name="TextovéPole 12"/>
          <p:cNvSpPr txBox="1"/>
          <p:nvPr/>
        </p:nvSpPr>
        <p:spPr>
          <a:xfrm>
            <a:off x="7000892" y="1428736"/>
            <a:ext cx="1071570" cy="369332"/>
          </a:xfrm>
          <a:prstGeom prst="rect">
            <a:avLst/>
          </a:prstGeom>
          <a:noFill/>
          <a:effectLst>
            <a:outerShdw blurRad="50800" dist="50800" dir="5400000" algn="ctr" rotWithShape="0">
              <a:sysClr val="window" lastClr="FFFFFF"/>
            </a:outerShdw>
          </a:effectLst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cs-CZ" sz="1800" dirty="0" smtClean="0"/>
              <a:t>y = 2x - 3</a:t>
            </a:r>
            <a:endParaRPr lang="cs-CZ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576899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>
                <a:solidFill>
                  <a:srgbClr val="00B0F0"/>
                </a:solidFill>
              </a:rPr>
              <a:t>b) výpočtem: sčítací metoda</a:t>
            </a:r>
            <a:endParaRPr lang="cs-CZ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buNone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2x-y=3	/.(-2)	první rovnici vynásobíme </a:t>
            </a:r>
          </a:p>
          <a:p>
            <a:pPr>
              <a:buNone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4x-2y=2		</a:t>
            </a:r>
          </a:p>
          <a:p>
            <a:pPr>
              <a:buNone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--------------</a:t>
            </a:r>
          </a:p>
          <a:p>
            <a:pPr>
              <a:buNone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-4x+2y=6</a:t>
            </a:r>
          </a:p>
          <a:p>
            <a:pPr>
              <a:buNone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4x-2y=2	rovnice sečteme</a:t>
            </a:r>
          </a:p>
          <a:p>
            <a:pPr>
              <a:buNone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------------</a:t>
            </a:r>
          </a:p>
          <a:p>
            <a:pPr>
              <a:buNone/>
            </a:pPr>
            <a:r>
              <a:rPr lang="cs-CZ" dirty="0" smtClean="0"/>
              <a:t>0x+0y=8</a:t>
            </a:r>
          </a:p>
          <a:p>
            <a:pPr>
              <a:buNone/>
            </a:pPr>
            <a:r>
              <a:rPr lang="cs-CZ" dirty="0" smtClean="0"/>
              <a:t>	   0x=8…………..soustava nemá řešení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624018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>
                <a:solidFill>
                  <a:srgbClr val="00B050"/>
                </a:solidFill>
              </a:rPr>
              <a:t>Řeš soustavu rovnic:	x - 3y = -2</a:t>
            </a:r>
          </a:p>
          <a:p>
            <a:pPr>
              <a:buNone/>
            </a:pPr>
            <a:r>
              <a:rPr lang="cs-CZ" dirty="0" smtClean="0">
                <a:solidFill>
                  <a:srgbClr val="00B050"/>
                </a:solidFill>
              </a:rPr>
              <a:t>				</a:t>
            </a:r>
            <a:r>
              <a:rPr lang="cs-CZ" smtClean="0">
                <a:solidFill>
                  <a:srgbClr val="00B050"/>
                </a:solidFill>
              </a:rPr>
              <a:t>	2x - 6y = -</a:t>
            </a:r>
            <a:r>
              <a:rPr lang="cs-CZ" dirty="0" smtClean="0">
                <a:solidFill>
                  <a:srgbClr val="00B050"/>
                </a:solidFill>
              </a:rPr>
              <a:t>4</a:t>
            </a:r>
          </a:p>
          <a:p>
            <a:pPr>
              <a:buNone/>
            </a:pPr>
            <a:r>
              <a:rPr lang="cs-CZ" dirty="0" smtClean="0">
                <a:solidFill>
                  <a:srgbClr val="00B0F0"/>
                </a:solidFill>
              </a:rPr>
              <a:t>a)graficky</a:t>
            </a:r>
          </a:p>
          <a:p>
            <a:pPr>
              <a:buNone/>
            </a:pPr>
            <a:r>
              <a:rPr lang="cs-CZ" dirty="0" smtClean="0"/>
              <a:t>1. Vyjádříme z každé rovnice y</a:t>
            </a:r>
          </a:p>
          <a:p>
            <a:pPr>
              <a:buNone/>
            </a:pPr>
            <a:r>
              <a:rPr lang="cs-CZ" dirty="0"/>
              <a:t>x</a:t>
            </a:r>
            <a:r>
              <a:rPr lang="cs-CZ" dirty="0" smtClean="0"/>
              <a:t> - 3y = -2			2x - 6y = -4</a:t>
            </a:r>
          </a:p>
          <a:p>
            <a:pPr>
              <a:buNone/>
            </a:pPr>
            <a:r>
              <a:rPr lang="cs-CZ" dirty="0" smtClean="0"/>
              <a:t>-3y = -2 - x			-6y = -4 - 2x</a:t>
            </a:r>
          </a:p>
          <a:p>
            <a:pPr>
              <a:buNone/>
            </a:pPr>
            <a:r>
              <a:rPr lang="cs-CZ" dirty="0" smtClean="0"/>
              <a:t>	 </a:t>
            </a:r>
            <a:r>
              <a:rPr lang="cs-CZ" b="1" dirty="0" smtClean="0"/>
              <a:t> 			       </a:t>
            </a:r>
          </a:p>
          <a:p>
            <a:pPr>
              <a:buNone/>
            </a:pPr>
            <a:r>
              <a:rPr lang="cs-CZ" dirty="0" smtClean="0"/>
              <a:t>2. Sestavíme tabulku pro každou rovnici</a:t>
            </a:r>
          </a:p>
          <a:p>
            <a:pPr>
              <a:buNone/>
            </a:pPr>
            <a:r>
              <a:rPr lang="cs-CZ" dirty="0" smtClean="0"/>
              <a:t>				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453357528"/>
              </p:ext>
            </p:extLst>
          </p:nvPr>
        </p:nvGraphicFramePr>
        <p:xfrm>
          <a:off x="539552" y="5805264"/>
          <a:ext cx="2615952" cy="73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3988"/>
                <a:gridCol w="653988"/>
                <a:gridCol w="653988"/>
                <a:gridCol w="653988"/>
              </a:tblGrid>
              <a:tr h="293752">
                <a:tc>
                  <a:txBody>
                    <a:bodyPr/>
                    <a:lstStyle/>
                    <a:p>
                      <a:r>
                        <a:rPr lang="cs-CZ" dirty="0" smtClean="0"/>
                        <a:t>x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-5</a:t>
                      </a:r>
                      <a:endParaRPr lang="cs-CZ" dirty="0"/>
                    </a:p>
                  </a:txBody>
                  <a:tcPr/>
                </a:tc>
              </a:tr>
              <a:tr h="326948">
                <a:tc>
                  <a:txBody>
                    <a:bodyPr/>
                    <a:lstStyle/>
                    <a:p>
                      <a:r>
                        <a:rPr lang="cs-CZ" dirty="0" smtClean="0"/>
                        <a:t>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-1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970363981"/>
              </p:ext>
            </p:extLst>
          </p:nvPr>
        </p:nvGraphicFramePr>
        <p:xfrm>
          <a:off x="4499992" y="5805264"/>
          <a:ext cx="2664296" cy="73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6074"/>
                <a:gridCol w="666074"/>
                <a:gridCol w="666074"/>
                <a:gridCol w="666074"/>
              </a:tblGrid>
              <a:tr h="324036">
                <a:tc>
                  <a:txBody>
                    <a:bodyPr/>
                    <a:lstStyle/>
                    <a:p>
                      <a:r>
                        <a:rPr lang="cs-CZ" dirty="0" smtClean="0"/>
                        <a:t>x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-5</a:t>
                      </a:r>
                      <a:endParaRPr lang="cs-CZ" dirty="0"/>
                    </a:p>
                  </a:txBody>
                  <a:tcPr/>
                </a:tc>
              </a:tr>
              <a:tr h="324036">
                <a:tc>
                  <a:txBody>
                    <a:bodyPr/>
                    <a:lstStyle/>
                    <a:p>
                      <a:r>
                        <a:rPr lang="cs-CZ" dirty="0" smtClean="0"/>
                        <a:t>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-1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1472513016"/>
              </p:ext>
            </p:extLst>
          </p:nvPr>
        </p:nvGraphicFramePr>
        <p:xfrm>
          <a:off x="467544" y="3717032"/>
          <a:ext cx="1338388" cy="864096"/>
        </p:xfrm>
        <a:graphic>
          <a:graphicData uri="http://schemas.openxmlformats.org/presentationml/2006/ole">
            <p:oleObj spid="_x0000_s2080" name="Rovnice" r:id="rId3" imgW="609480" imgH="393480" progId="Equation.3">
              <p:embed/>
            </p:oleObj>
          </a:graphicData>
        </a:graphic>
      </p:graphicFrame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4136454124"/>
              </p:ext>
            </p:extLst>
          </p:nvPr>
        </p:nvGraphicFramePr>
        <p:xfrm>
          <a:off x="4139952" y="3717032"/>
          <a:ext cx="1506538" cy="865187"/>
        </p:xfrm>
        <a:graphic>
          <a:graphicData uri="http://schemas.openxmlformats.org/presentationml/2006/ole">
            <p:oleObj spid="_x0000_s2081" name="Rovnice" r:id="rId4" imgW="685800" imgH="393480" progId="Equation.3">
              <p:embed/>
            </p:oleObj>
          </a:graphicData>
        </a:graphic>
      </p:graphicFrame>
      <p:graphicFrame>
        <p:nvGraphicFramePr>
          <p:cNvPr id="7" name="Objekt 6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3475796248"/>
              </p:ext>
            </p:extLst>
          </p:nvPr>
        </p:nvGraphicFramePr>
        <p:xfrm>
          <a:off x="683568" y="4869160"/>
          <a:ext cx="1338262" cy="865187"/>
        </p:xfrm>
        <a:graphic>
          <a:graphicData uri="http://schemas.openxmlformats.org/presentationml/2006/ole">
            <p:oleObj spid="_x0000_s2082" name="Rovnice" r:id="rId5" imgW="609336" imgH="393529" progId="Equation.3">
              <p:embed/>
            </p:oleObj>
          </a:graphicData>
        </a:graphic>
      </p:graphicFrame>
      <p:graphicFrame>
        <p:nvGraphicFramePr>
          <p:cNvPr id="8" name="Objekt 7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2860616071"/>
              </p:ext>
            </p:extLst>
          </p:nvPr>
        </p:nvGraphicFramePr>
        <p:xfrm>
          <a:off x="4716016" y="4941168"/>
          <a:ext cx="1506538" cy="865187"/>
        </p:xfrm>
        <a:graphic>
          <a:graphicData uri="http://schemas.openxmlformats.org/presentationml/2006/ole">
            <p:oleObj spid="_x0000_s2083" name="Rovnice" r:id="rId6" imgW="685800" imgH="39370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511156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3. Sestrojíme grafy rovnic-dvě přímky</a:t>
            </a:r>
            <a:endParaRPr lang="cs-CZ" dirty="0"/>
          </a:p>
        </p:txBody>
      </p:sp>
      <p:graphicFrame>
        <p:nvGraphicFramePr>
          <p:cNvPr id="4" name="Graf 3"/>
          <p:cNvGraphicFramePr/>
          <p:nvPr/>
        </p:nvGraphicFramePr>
        <p:xfrm>
          <a:off x="428596" y="428604"/>
          <a:ext cx="8286808" cy="59293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4214810" y="3071810"/>
            <a:ext cx="285752" cy="369332"/>
          </a:xfrm>
          <a:prstGeom prst="rect">
            <a:avLst/>
          </a:prstGeom>
          <a:solidFill>
            <a:schemeClr val="bg1"/>
          </a:solidFill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500562" y="3500438"/>
            <a:ext cx="285752" cy="369332"/>
          </a:xfrm>
          <a:prstGeom prst="rect">
            <a:avLst/>
          </a:prstGeom>
          <a:solidFill>
            <a:schemeClr val="bg1"/>
          </a:solidFill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cxnSp>
        <p:nvCxnSpPr>
          <p:cNvPr id="7" name="Přímá spojovací čára 6"/>
          <p:cNvCxnSpPr/>
          <p:nvPr/>
        </p:nvCxnSpPr>
        <p:spPr>
          <a:xfrm rot="10800000" flipH="1">
            <a:off x="4214810" y="3256476"/>
            <a:ext cx="285752" cy="158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čára 7"/>
          <p:cNvCxnSpPr>
            <a:endCxn id="6" idx="2"/>
          </p:cNvCxnSpPr>
          <p:nvPr/>
        </p:nvCxnSpPr>
        <p:spPr>
          <a:xfrm rot="5400000">
            <a:off x="4451235" y="3695023"/>
            <a:ext cx="385200" cy="794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10800000" flipH="1">
            <a:off x="4554000" y="3714752"/>
            <a:ext cx="176400" cy="158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4714876" y="3286124"/>
            <a:ext cx="285752" cy="369332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bg1"/>
            </a:outerShdw>
          </a:effectLst>
        </p:spPr>
        <p:txBody>
          <a:bodyPr wrap="square" rtlCol="0">
            <a:spAutoFit/>
          </a:bodyPr>
          <a:lstStyle/>
          <a:p>
            <a:r>
              <a:rPr lang="cs-CZ" dirty="0" smtClean="0"/>
              <a:t>0</a:t>
            </a:r>
            <a:endParaRPr lang="cs-CZ" dirty="0"/>
          </a:p>
        </p:txBody>
      </p:sp>
      <p:cxnSp>
        <p:nvCxnSpPr>
          <p:cNvPr id="11" name="Přímá spojovací čára 10"/>
          <p:cNvCxnSpPr/>
          <p:nvPr/>
        </p:nvCxnSpPr>
        <p:spPr>
          <a:xfrm flipV="1">
            <a:off x="428596" y="2000240"/>
            <a:ext cx="8429684" cy="1928826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7" name="Objekt 16"/>
          <p:cNvGraphicFramePr>
            <a:graphicFrameLocks noChangeAspect="1"/>
          </p:cNvGraphicFramePr>
          <p:nvPr/>
        </p:nvGraphicFramePr>
        <p:xfrm>
          <a:off x="6500826" y="1428736"/>
          <a:ext cx="1106137" cy="714380"/>
        </p:xfrm>
        <a:graphic>
          <a:graphicData uri="http://schemas.openxmlformats.org/presentationml/2006/ole">
            <p:oleObj spid="_x0000_s1036" name="Rovnice" r:id="rId4" imgW="609336" imgH="393529" progId="Equation.3">
              <p:embed/>
            </p:oleObj>
          </a:graphicData>
        </a:graphic>
      </p:graphicFrame>
      <p:sp>
        <p:nvSpPr>
          <p:cNvPr id="18" name="TextovéPole 17"/>
          <p:cNvSpPr txBox="1"/>
          <p:nvPr/>
        </p:nvSpPr>
        <p:spPr>
          <a:xfrm>
            <a:off x="4929190" y="4786322"/>
            <a:ext cx="364333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Přímky jsou totožné-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soustava má nekonečně mnoho řešení</a:t>
            </a:r>
          </a:p>
          <a:p>
            <a:endParaRPr lang="cs-CZ" sz="2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00042"/>
            <a:ext cx="8229600" cy="562612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>
                <a:solidFill>
                  <a:srgbClr val="00B0F0"/>
                </a:solidFill>
              </a:rPr>
              <a:t>b) výpočtem: sčítací metoda</a:t>
            </a:r>
            <a:endParaRPr lang="cs-CZ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buNone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x-3y=-2	/.(-2)	první rovnici vynásobíme </a:t>
            </a:r>
          </a:p>
          <a:p>
            <a:pPr>
              <a:buNone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2x-6y=-4		</a:t>
            </a:r>
          </a:p>
          <a:p>
            <a:pPr>
              <a:buNone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--------------</a:t>
            </a:r>
          </a:p>
          <a:p>
            <a:pPr>
              <a:buNone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-2x+6y=4</a:t>
            </a:r>
          </a:p>
          <a:p>
            <a:pPr>
              <a:buNone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2x-6y=-4	rovnice sečteme</a:t>
            </a:r>
          </a:p>
          <a:p>
            <a:pPr>
              <a:buNone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------------</a:t>
            </a:r>
          </a:p>
          <a:p>
            <a:pPr>
              <a:buNone/>
            </a:pPr>
            <a:r>
              <a:rPr lang="cs-CZ" dirty="0" smtClean="0"/>
              <a:t>0x+0y=0</a:t>
            </a:r>
          </a:p>
          <a:p>
            <a:pPr>
              <a:buNone/>
            </a:pPr>
            <a:r>
              <a:rPr lang="cs-CZ" dirty="0" smtClean="0"/>
              <a:t>	 </a:t>
            </a:r>
            <a:r>
              <a:rPr lang="cs-CZ" dirty="0" smtClean="0">
                <a:solidFill>
                  <a:srgbClr val="FF0000"/>
                </a:solidFill>
              </a:rPr>
              <a:t>0x=0…soustava má nekonečně mnoho řešení</a:t>
            </a:r>
            <a:endParaRPr lang="cs-CZ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Procvičení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5715016"/>
          </a:xfrm>
        </p:spPr>
        <p:txBody>
          <a:bodyPr>
            <a:normAutofit lnSpcReduction="10000"/>
          </a:bodyPr>
          <a:lstStyle/>
          <a:p>
            <a:pPr marL="0">
              <a:buNone/>
            </a:pPr>
            <a:r>
              <a:rPr lang="cs-CZ" dirty="0" smtClean="0">
                <a:solidFill>
                  <a:srgbClr val="00B050"/>
                </a:solidFill>
              </a:rPr>
              <a:t>Graficky i výpočtem najdi řešení soustavy dvou lineárních rovnic</a:t>
            </a:r>
          </a:p>
          <a:p>
            <a:pPr marL="171450" indent="-514350">
              <a:buAutoNum type="alphaLcParenR"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2x - y= 6</a:t>
            </a:r>
          </a:p>
          <a:p>
            <a:pPr marL="171450" indent="-514350">
              <a:buNone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	      x +y= 0</a:t>
            </a:r>
          </a:p>
          <a:p>
            <a:pPr marL="171450" indent="-514350">
              <a:buNone/>
            </a:pPr>
            <a:endParaRPr lang="cs-CZ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171450" indent="-514350">
              <a:buAutoNum type="alphaLcParenR" startAt="2"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x – y = 2</a:t>
            </a:r>
          </a:p>
          <a:p>
            <a:pPr marL="171450" indent="-514350">
              <a:buNone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	  2x - 2y= 4</a:t>
            </a:r>
          </a:p>
          <a:p>
            <a:pPr marL="171450" indent="-514350">
              <a:buNone/>
            </a:pPr>
            <a:endParaRPr lang="cs-CZ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171450" indent="-514350">
              <a:buAutoNum type="alphaLcParenR" startAt="3"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x+2y= 10</a:t>
            </a:r>
          </a:p>
          <a:p>
            <a:pPr marL="171450" indent="-514350">
              <a:buNone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2x – y = 5</a:t>
            </a:r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Řešení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171450" indent="-514350">
              <a:buAutoNum type="alphaLcParenR"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2x - y= 6</a:t>
            </a:r>
          </a:p>
          <a:p>
            <a:pPr marL="171450" indent="-514350">
              <a:buNone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	      x +y= 0	</a:t>
            </a:r>
            <a:r>
              <a:rPr lang="en-US" dirty="0" smtClean="0">
                <a:solidFill>
                  <a:srgbClr val="FF0000"/>
                </a:solidFill>
              </a:rPr>
              <a:t>[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en-US" dirty="0" smtClean="0">
                <a:solidFill>
                  <a:srgbClr val="FF0000"/>
                </a:solidFill>
              </a:rPr>
              <a:t>2, -2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en-US" dirty="0" smtClean="0">
                <a:solidFill>
                  <a:srgbClr val="FF0000"/>
                </a:solidFill>
              </a:rPr>
              <a:t>]</a:t>
            </a:r>
            <a:endParaRPr lang="cs-CZ" dirty="0" smtClean="0">
              <a:solidFill>
                <a:srgbClr val="FF0000"/>
              </a:solidFill>
            </a:endParaRPr>
          </a:p>
          <a:p>
            <a:pPr marL="171450" indent="-514350">
              <a:buNone/>
            </a:pPr>
            <a:endParaRPr lang="cs-CZ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171450" indent="-514350">
              <a:buAutoNum type="alphaLcParenR" startAt="2"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x – y = 2</a:t>
            </a:r>
          </a:p>
          <a:p>
            <a:pPr marL="171450" indent="-514350">
              <a:buNone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	  2x - 2y= 4        </a:t>
            </a:r>
            <a:r>
              <a:rPr lang="cs-CZ" dirty="0" smtClean="0">
                <a:solidFill>
                  <a:srgbClr val="FF0000"/>
                </a:solidFill>
              </a:rPr>
              <a:t>nekonečně mnoho řešení R</a:t>
            </a:r>
          </a:p>
          <a:p>
            <a:pPr marL="171450" indent="-514350">
              <a:buNone/>
            </a:pPr>
            <a:endParaRPr lang="cs-CZ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171450" indent="-514350">
              <a:buAutoNum type="alphaLcParenR" startAt="3"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x+2y= 10</a:t>
            </a:r>
          </a:p>
          <a:p>
            <a:pPr marL="171450" indent="-514350">
              <a:buNone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2x – y = 5		</a:t>
            </a:r>
            <a:r>
              <a:rPr lang="en-US" dirty="0" smtClean="0">
                <a:solidFill>
                  <a:srgbClr val="FF0000"/>
                </a:solidFill>
              </a:rPr>
              <a:t> [</a:t>
            </a:r>
            <a:r>
              <a:rPr lang="cs-CZ" dirty="0" smtClean="0">
                <a:solidFill>
                  <a:srgbClr val="FF0000"/>
                </a:solidFill>
              </a:rPr>
              <a:t> 4</a:t>
            </a:r>
            <a:r>
              <a:rPr lang="en-US" dirty="0" smtClean="0">
                <a:solidFill>
                  <a:srgbClr val="FF0000"/>
                </a:solidFill>
              </a:rPr>
              <a:t>,</a:t>
            </a:r>
            <a:r>
              <a:rPr lang="cs-CZ" dirty="0" smtClean="0">
                <a:solidFill>
                  <a:srgbClr val="FF0000"/>
                </a:solidFill>
              </a:rPr>
              <a:t> 3 </a:t>
            </a:r>
            <a:r>
              <a:rPr lang="en-US" dirty="0" smtClean="0">
                <a:solidFill>
                  <a:srgbClr val="FF0000"/>
                </a:solidFill>
              </a:rPr>
              <a:t>]</a:t>
            </a:r>
            <a:endParaRPr lang="cs-CZ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85720" y="285728"/>
            <a:ext cx="8572560" cy="6215106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cs-CZ" sz="9600" b="1" u="sng" dirty="0" smtClean="0"/>
              <a:t>Anotace:</a:t>
            </a:r>
            <a:endParaRPr lang="cs-CZ" sz="9600" dirty="0" smtClean="0"/>
          </a:p>
          <a:p>
            <a:pPr marL="0" algn="just">
              <a:buNone/>
            </a:pPr>
            <a:r>
              <a:rPr lang="cs-CZ" sz="9600" dirty="0" smtClean="0"/>
              <a:t>Tato prezentace slouží k výkladu řešení soustavy rovnic graficky. Žáci řeší graficky tři soustavy rovnic. Nejdříve se seznámí obecně s postupem řešení a počtem řešení.</a:t>
            </a:r>
          </a:p>
          <a:p>
            <a:pPr marL="0" algn="just">
              <a:buNone/>
            </a:pPr>
            <a:r>
              <a:rPr lang="cs-CZ" sz="9600" dirty="0" smtClean="0"/>
              <a:t>Pak postupně řeší tři soustavy rovnic graficky. Z každé rovnice vyjadřují y a sestaví tabulku. V pravoúhlé soustavě sestrojí grafy rovnic, což jsou vždy dvě přímky. Naučí se rozpoznávat řešení podle polohy přímek. Každou soustavu vyřešenou graficky zkontrolují výpočtem.</a:t>
            </a:r>
          </a:p>
          <a:p>
            <a:pPr marL="0" algn="just">
              <a:buNone/>
            </a:pPr>
            <a:r>
              <a:rPr lang="cs-CZ" sz="9600" dirty="0" smtClean="0"/>
              <a:t>V závěru prezentace mají žáci zadané tři soustavy, které řeší jako samostatnou práci.</a:t>
            </a:r>
          </a:p>
          <a:p>
            <a:pPr>
              <a:buNone/>
            </a:pPr>
            <a:r>
              <a:rPr lang="cs-CZ" sz="9600" b="1" u="sng" dirty="0" smtClean="0"/>
              <a:t>Použité zdroje:</a:t>
            </a:r>
          </a:p>
          <a:p>
            <a:pPr>
              <a:buNone/>
            </a:pPr>
            <a:r>
              <a:rPr lang="cs-CZ" sz="9600" dirty="0" smtClean="0"/>
              <a:t>Karel Kindl: Matematika- Přehled učiva základní školy, vydání 3. Praha 1980, Státní pedagogické nakladatelství, počet stran 408, SPN 5-43-11/3, 14-388-80</a:t>
            </a:r>
          </a:p>
          <a:p>
            <a:pPr>
              <a:buNone/>
            </a:pPr>
            <a:r>
              <a:rPr lang="cs-CZ" sz="9600" dirty="0" smtClean="0"/>
              <a:t>Odvárko Oldřich- Kadleček Jiří:  Matematika pro 9. ročník ZŠ  2.díl 1.vydání 2000,  </a:t>
            </a:r>
            <a:r>
              <a:rPr lang="cs-CZ" sz="9600" dirty="0" err="1" smtClean="0"/>
              <a:t>Prometheus</a:t>
            </a:r>
            <a:r>
              <a:rPr lang="cs-CZ" sz="9600" dirty="0" smtClean="0"/>
              <a:t>, počet stran 91, ISBN 80-7196-208-2</a:t>
            </a:r>
          </a:p>
          <a:p>
            <a:pPr>
              <a:buNone/>
            </a:pPr>
            <a:endParaRPr lang="cs-CZ" sz="11200" b="1" u="sng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262</TotalTime>
  <Words>452</Words>
  <Application>Microsoft Office PowerPoint</Application>
  <PresentationFormat>Předvádění na obrazovce (4:3)</PresentationFormat>
  <Paragraphs>205</Paragraphs>
  <Slides>18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20" baseType="lpstr">
      <vt:lpstr>Motiv sady Office</vt:lpstr>
      <vt:lpstr>Rovnice</vt:lpstr>
      <vt:lpstr>GRAFICKÉ  ŘEŠENÍ  SOUSTAVY  ROVNIC</vt:lpstr>
      <vt:lpstr>Snímek 2</vt:lpstr>
      <vt:lpstr>GRAFICKÉ ŘEŠENÍ SOUSTAV ROVNIC</vt:lpstr>
      <vt:lpstr>Snímek 4</vt:lpstr>
      <vt:lpstr>Grafické řešení</vt:lpstr>
      <vt:lpstr>Počet řešení graficky</vt:lpstr>
      <vt:lpstr>Snímek 7</vt:lpstr>
      <vt:lpstr>3. Sestrojíme grafy rovnic –dvě přímky</vt:lpstr>
      <vt:lpstr>Snímek 9</vt:lpstr>
      <vt:lpstr>Snímek 10</vt:lpstr>
      <vt:lpstr>3. Sestrojíme grafy rovnic – dvě přímky </vt:lpstr>
      <vt:lpstr>Snímek 12</vt:lpstr>
      <vt:lpstr>Snímek 13</vt:lpstr>
      <vt:lpstr>3. Sestrojíme grafy rovnic-dvě přímky</vt:lpstr>
      <vt:lpstr>Snímek 15</vt:lpstr>
      <vt:lpstr>Procvičení</vt:lpstr>
      <vt:lpstr>Řešení</vt:lpstr>
      <vt:lpstr>Snímek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GRAFICKÉ ŘEŠENÍ SOUSTAV ROVNIC</dc:title>
  <dc:creator>Vaclav</dc:creator>
  <cp:lastModifiedBy>expert</cp:lastModifiedBy>
  <cp:revision>39</cp:revision>
  <dcterms:created xsi:type="dcterms:W3CDTF">2012-02-03T15:13:44Z</dcterms:created>
  <dcterms:modified xsi:type="dcterms:W3CDTF">2012-03-07T18:41:55Z</dcterms:modified>
</cp:coreProperties>
</file>