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40AB141-61D2-41B4-BC1C-12BB3A30AE99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241F3E9-F21B-4BD2-9D3F-0B85B6A80B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03614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VY_32_INOVACE_12_Názvosloví hydroxidů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Názvosloví hydroxidů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47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Tvorba vzorce hydroxidu z jeho názvu.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 hydroxidu se skládá z podstatného jména </a:t>
            </a:r>
            <a:r>
              <a:rPr lang="cs-CZ" dirty="0" smtClean="0">
                <a:solidFill>
                  <a:srgbClr val="FF0000"/>
                </a:solidFill>
              </a:rPr>
              <a:t>hydroxid </a:t>
            </a:r>
            <a:r>
              <a:rPr lang="cs-CZ" dirty="0" smtClean="0"/>
              <a:t>a přídavného jména odvozeného od názvu kationtu kovu</a:t>
            </a:r>
          </a:p>
          <a:p>
            <a:r>
              <a:rPr lang="cs-CZ" dirty="0" smtClean="0"/>
              <a:t>Oxidační číslo skupiny </a:t>
            </a:r>
            <a:r>
              <a:rPr lang="cs-CZ" sz="3200" dirty="0" smtClean="0"/>
              <a:t>OH</a:t>
            </a:r>
            <a:r>
              <a:rPr lang="cs-CZ" dirty="0" smtClean="0"/>
              <a:t> – hydroxidů je </a:t>
            </a:r>
            <a:r>
              <a:rPr lang="cs-CZ" sz="3200" dirty="0" smtClean="0">
                <a:solidFill>
                  <a:srgbClr val="FF0000"/>
                </a:solidFill>
              </a:rPr>
              <a:t>–I</a:t>
            </a:r>
          </a:p>
          <a:p>
            <a:r>
              <a:rPr lang="cs-CZ" dirty="0" smtClean="0"/>
              <a:t>Kationty kovu mají vždy kladné oxidační číslo, kterému odpovídá zakončení přídavného jména</a:t>
            </a:r>
          </a:p>
          <a:p>
            <a:r>
              <a:rPr lang="cs-CZ" dirty="0" smtClean="0"/>
              <a:t>Při tvorbě vzorce používáme </a:t>
            </a:r>
            <a:r>
              <a:rPr lang="cs-CZ" dirty="0" smtClean="0">
                <a:solidFill>
                  <a:srgbClr val="FF0000"/>
                </a:solidFill>
              </a:rPr>
              <a:t>křížové pravidlo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příklad: hydroxid draselný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47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Příklad: hydroxid sod</a:t>
            </a:r>
            <a:r>
              <a:rPr lang="cs-CZ" dirty="0">
                <a:solidFill>
                  <a:srgbClr val="FF0000"/>
                </a:solidFill>
              </a:rPr>
              <a:t>ný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-ný            </a:t>
            </a:r>
            <a:r>
              <a:rPr lang="cs-CZ" dirty="0" smtClean="0"/>
              <a:t>oxid. </a:t>
            </a:r>
            <a:r>
              <a:rPr lang="cs-CZ" dirty="0"/>
              <a:t>č</a:t>
            </a:r>
            <a:r>
              <a:rPr lang="cs-CZ" dirty="0" smtClean="0"/>
              <a:t>íslo sodíku </a:t>
            </a:r>
            <a:r>
              <a:rPr lang="cs-CZ" sz="3300" dirty="0" smtClean="0">
                <a:solidFill>
                  <a:srgbClr val="FF0000"/>
                </a:solidFill>
              </a:rPr>
              <a:t>+I</a:t>
            </a:r>
            <a:r>
              <a:rPr lang="cs-CZ" dirty="0" smtClean="0">
                <a:solidFill>
                  <a:srgbClr val="FF0000"/>
                </a:solidFill>
              </a:rPr>
              <a:t>                     </a:t>
            </a:r>
            <a:r>
              <a:rPr lang="cs-CZ" dirty="0" err="1" smtClean="0"/>
              <a:t>Na</a:t>
            </a:r>
            <a:r>
              <a:rPr lang="cs-CZ" baseline="30000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OH</a:t>
            </a:r>
            <a:r>
              <a:rPr lang="cs-CZ" baseline="30000" dirty="0" smtClean="0">
                <a:solidFill>
                  <a:srgbClr val="FF0000"/>
                </a:solidFill>
              </a:rPr>
              <a:t>-I</a:t>
            </a:r>
          </a:p>
          <a:p>
            <a:pPr marL="0" indent="0">
              <a:buNone/>
            </a:pPr>
            <a:endParaRPr lang="cs-CZ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případě, že </a:t>
            </a:r>
            <a:r>
              <a:rPr lang="cs-CZ" dirty="0" smtClean="0"/>
              <a:t>koncovka </a:t>
            </a:r>
            <a:r>
              <a:rPr lang="cs-CZ" dirty="0"/>
              <a:t>přídavného jména </a:t>
            </a:r>
            <a:r>
              <a:rPr lang="cs-CZ" dirty="0" smtClean="0"/>
              <a:t>odpovídá </a:t>
            </a:r>
            <a:r>
              <a:rPr lang="cs-CZ" dirty="0"/>
              <a:t>oxidačnímu číslu většímu než jedna, musíme dát skupinu OH do </a:t>
            </a:r>
            <a:r>
              <a:rPr lang="cs-CZ" dirty="0">
                <a:solidFill>
                  <a:srgbClr val="FF0000"/>
                </a:solidFill>
              </a:rPr>
              <a:t>závorky</a:t>
            </a:r>
            <a:r>
              <a:rPr lang="cs-CZ" dirty="0"/>
              <a:t> a příslušné číslo napsat za </a:t>
            </a:r>
            <a:r>
              <a:rPr lang="cs-CZ" dirty="0" smtClean="0"/>
              <a:t>ni – příklad: hydroxid hlinitý                   </a:t>
            </a:r>
            <a:r>
              <a:rPr lang="cs-CZ" dirty="0" err="1" smtClean="0"/>
              <a:t>Al</a:t>
            </a:r>
            <a:r>
              <a:rPr lang="cs-CZ" baseline="30000" dirty="0" err="1" smtClean="0"/>
              <a:t>III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OH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baseline="30000" dirty="0" smtClean="0"/>
              <a:t>-I                                                                     </a:t>
            </a:r>
            <a:endParaRPr lang="cs-CZ" baseline="30000" dirty="0"/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baseline="30000" dirty="0" smtClean="0"/>
              <a:t>                     </a:t>
            </a:r>
            <a:r>
              <a:rPr lang="cs-CZ" dirty="0" smtClean="0"/>
              <a:t>Al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OH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baseline="-25000" dirty="0" smtClean="0"/>
              <a:t>3 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     - index I se ve vzorci nepíše</a:t>
            </a:r>
          </a:p>
          <a:p>
            <a:r>
              <a:rPr lang="cs-CZ" dirty="0" smtClean="0"/>
              <a:t>Součet oxidačních čísel všech prvků ve sloučenině je roven </a:t>
            </a:r>
            <a:r>
              <a:rPr lang="cs-CZ" dirty="0" smtClean="0">
                <a:solidFill>
                  <a:srgbClr val="FF0000"/>
                </a:solidFill>
              </a:rPr>
              <a:t>nule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339752" y="2348880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112060" y="2322441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436096" y="3645024"/>
            <a:ext cx="43279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292452" y="3645024"/>
            <a:ext cx="72008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84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052737"/>
            <a:ext cx="5723468" cy="14401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600" dirty="0"/>
              <a:t>P</a:t>
            </a:r>
            <a:r>
              <a:rPr lang="cs-CZ" sz="3600" dirty="0" smtClean="0"/>
              <a:t>řiřaď k názvům správné vzorce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01128" y="2420888"/>
            <a:ext cx="5712179" cy="288870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1) Hydroxid </a:t>
            </a:r>
            <a:r>
              <a:rPr lang="cs-CZ" dirty="0" smtClean="0"/>
              <a:t>vápenatý</a:t>
            </a:r>
            <a:endParaRPr lang="cs-CZ" sz="1500" dirty="0" smtClean="0"/>
          </a:p>
          <a:p>
            <a:pPr algn="l"/>
            <a:r>
              <a:rPr lang="cs-CZ" dirty="0" smtClean="0"/>
              <a:t>2) Hydroxid </a:t>
            </a:r>
            <a:r>
              <a:rPr lang="cs-CZ" dirty="0" smtClean="0"/>
              <a:t>hlinitý</a:t>
            </a:r>
          </a:p>
          <a:p>
            <a:pPr algn="l"/>
            <a:r>
              <a:rPr lang="cs-CZ" dirty="0" smtClean="0"/>
              <a:t>3</a:t>
            </a:r>
            <a:r>
              <a:rPr lang="cs-CZ" dirty="0" smtClean="0"/>
              <a:t>) Hydroxid </a:t>
            </a:r>
            <a:r>
              <a:rPr lang="cs-CZ" dirty="0" smtClean="0"/>
              <a:t>železitý</a:t>
            </a:r>
          </a:p>
          <a:p>
            <a:pPr algn="l"/>
            <a:r>
              <a:rPr lang="cs-CZ" dirty="0" smtClean="0"/>
              <a:t>4</a:t>
            </a:r>
            <a:r>
              <a:rPr lang="cs-CZ" dirty="0" smtClean="0"/>
              <a:t>) Hydroxid </a:t>
            </a:r>
            <a:r>
              <a:rPr lang="cs-CZ" dirty="0" smtClean="0"/>
              <a:t>zinečnatý</a:t>
            </a:r>
            <a:endParaRPr lang="cs-CZ" dirty="0" smtClean="0"/>
          </a:p>
          <a:p>
            <a:pPr algn="l"/>
            <a:r>
              <a:rPr lang="cs-CZ" dirty="0" smtClean="0"/>
              <a:t>5) Hydroxid </a:t>
            </a:r>
            <a:r>
              <a:rPr lang="cs-CZ" dirty="0" smtClean="0"/>
              <a:t>draselný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547995" y="3024572"/>
            <a:ext cx="1008112" cy="385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OH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156176" y="4869160"/>
            <a:ext cx="1008112" cy="3460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Zn</a:t>
            </a:r>
            <a:r>
              <a:rPr lang="cs-CZ" dirty="0" smtClean="0"/>
              <a:t>(OH)</a:t>
            </a:r>
            <a:r>
              <a:rPr lang="cs-CZ" baseline="-25000" dirty="0"/>
              <a:t>2</a:t>
            </a:r>
            <a:endParaRPr lang="cs-CZ" baseline="-25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043939" y="2348880"/>
            <a:ext cx="1008112" cy="3677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/>
              <a:t>3</a:t>
            </a:r>
            <a:endParaRPr lang="cs-CZ" baseline="-25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660232" y="3810743"/>
            <a:ext cx="1008112" cy="3886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</a:t>
            </a:r>
            <a:r>
              <a:rPr lang="cs-CZ" dirty="0" smtClean="0"/>
              <a:t>(OH)</a:t>
            </a:r>
            <a:r>
              <a:rPr lang="cs-CZ" baseline="-25000" dirty="0"/>
              <a:t>3</a:t>
            </a:r>
            <a:endParaRPr lang="cs-CZ" baseline="-25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018854" y="4287247"/>
            <a:ext cx="1008112" cy="410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</a:t>
            </a:r>
            <a:r>
              <a:rPr lang="cs-CZ" dirty="0" smtClean="0"/>
              <a:t>(OH)</a:t>
            </a:r>
            <a:r>
              <a:rPr lang="cs-CZ" baseline="-25000" dirty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65270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0.00023 L -0.11007 0.00023 C -0.15955 0.00023 -0.22031 -0.0375 -0.22031 -0.06806 L -0.22031 -0.13635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6296E-6 L -0.05295 -2.96296E-6 C -0.07673 -2.96296E-6 -0.10573 0.04468 -0.10573 0.08102 L -0.10573 0.16227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95" y="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-0.0908 4.81481E-6 C -0.13125 4.81481E-6 -0.18108 -0.04051 -0.18108 -0.07338 L -0.18108 -0.147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10417 -1.48148E-6 C -0.15087 -1.48148E-6 -0.20816 0.04607 -0.20816 0.0838 L -0.20816 0.16759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17" y="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0.08697 -2.59259E-6 C -0.12604 -2.59259E-6 -0.17378 -0.07477 -0.17378 -0.13541 L -0.17378 -0.2706 " pathEditMode="relative" rAng="0" ptsTypes="FfFF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98" y="-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dirty="0" smtClean="0"/>
              <a:t>Ca</a:t>
            </a:r>
            <a:r>
              <a:rPr lang="cs-CZ" dirty="0" smtClean="0"/>
              <a:t>(OH)</a:t>
            </a:r>
            <a:r>
              <a:rPr lang="cs-CZ" baseline="-25000" dirty="0"/>
              <a:t>2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 smtClean="0"/>
              <a:t>Al</a:t>
            </a:r>
            <a:r>
              <a:rPr lang="cs-CZ" dirty="0" smtClean="0"/>
              <a:t>(OH)</a:t>
            </a:r>
            <a:r>
              <a:rPr lang="cs-CZ" baseline="-25000" dirty="0"/>
              <a:t>3</a:t>
            </a:r>
            <a:endParaRPr lang="cs-CZ" baseline="-25000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 smtClean="0"/>
              <a:t>3</a:t>
            </a:r>
            <a:endParaRPr lang="cs-CZ" baseline="-25000" dirty="0" smtClean="0"/>
          </a:p>
          <a:p>
            <a:r>
              <a:rPr lang="cs-CZ" dirty="0" smtClean="0"/>
              <a:t>4) </a:t>
            </a:r>
            <a:r>
              <a:rPr lang="cs-CZ" dirty="0" err="1" smtClean="0"/>
              <a:t>Zn</a:t>
            </a:r>
            <a:r>
              <a:rPr lang="cs-CZ" dirty="0" smtClean="0"/>
              <a:t>(OH)</a:t>
            </a:r>
            <a:r>
              <a:rPr lang="cs-CZ" baseline="-25000" dirty="0"/>
              <a:t>2</a:t>
            </a:r>
            <a:endParaRPr lang="cs-CZ" baseline="-25000" dirty="0" smtClean="0"/>
          </a:p>
          <a:p>
            <a:r>
              <a:rPr lang="cs-CZ" dirty="0" smtClean="0"/>
              <a:t>5) </a:t>
            </a:r>
            <a:r>
              <a:rPr lang="cs-CZ" dirty="0"/>
              <a:t>K</a:t>
            </a:r>
            <a:r>
              <a:rPr lang="cs-CZ" dirty="0" smtClean="0"/>
              <a:t>OH</a:t>
            </a:r>
            <a:endParaRPr lang="cs-CZ" dirty="0" smtClean="0"/>
          </a:p>
          <a:p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419060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solidFill>
                  <a:srgbClr val="009999"/>
                </a:solidFill>
              </a:rPr>
              <a:t>Josef Mach, Irena </a:t>
            </a:r>
            <a:r>
              <a:rPr lang="cs-CZ" u="sng" dirty="0" err="1">
                <a:solidFill>
                  <a:srgbClr val="009999"/>
                </a:solidFill>
              </a:rPr>
              <a:t>Plucková</a:t>
            </a:r>
            <a:r>
              <a:rPr lang="cs-CZ" u="sng" dirty="0">
                <a:solidFill>
                  <a:srgbClr val="009999"/>
                </a:solidFill>
              </a:rPr>
              <a:t>, Jiří </a:t>
            </a:r>
            <a:r>
              <a:rPr lang="cs-CZ" u="sng" dirty="0" err="1">
                <a:solidFill>
                  <a:srgbClr val="009999"/>
                </a:solidFill>
              </a:rPr>
              <a:t>Šibor</a:t>
            </a:r>
            <a:r>
              <a:rPr lang="cs-CZ" u="sng" dirty="0">
                <a:solidFill>
                  <a:srgbClr val="009999"/>
                </a:solidFill>
              </a:rPr>
              <a:t>: Chemie (Úvod do obecné a </a:t>
            </a:r>
            <a:r>
              <a:rPr lang="cs-CZ" u="sng">
                <a:solidFill>
                  <a:srgbClr val="009999"/>
                </a:solidFill>
              </a:rPr>
              <a:t>anorganické </a:t>
            </a:r>
            <a:r>
              <a:rPr lang="cs-CZ" u="sng" smtClean="0">
                <a:solidFill>
                  <a:srgbClr val="009999"/>
                </a:solidFill>
              </a:rPr>
              <a:t>chemie), </a:t>
            </a:r>
            <a:r>
              <a:rPr lang="cs-CZ" u="sng" dirty="0">
                <a:solidFill>
                  <a:srgbClr val="009999"/>
                </a:solidFill>
              </a:rPr>
              <a:t>naklad.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18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106</TotalTime>
  <Words>222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Názvosloví hydroxidů</vt:lpstr>
      <vt:lpstr>Tvorba vzorce hydroxidu z jeho názvu.</vt:lpstr>
      <vt:lpstr>Příklad: hydroxid sodný </vt:lpstr>
      <vt:lpstr> Přiřaď k názvům správné vzorce</vt:lpstr>
      <vt:lpstr>Správné 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Názvosloví hydroxidů</dc:title>
  <dc:creator>OEM</dc:creator>
  <cp:lastModifiedBy>OEM</cp:lastModifiedBy>
  <cp:revision>15</cp:revision>
  <dcterms:created xsi:type="dcterms:W3CDTF">2011-08-22T21:23:06Z</dcterms:created>
  <dcterms:modified xsi:type="dcterms:W3CDTF">2012-08-29T20:47:42Z</dcterms:modified>
</cp:coreProperties>
</file>