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5" r:id="rId4"/>
    <p:sldId id="274" r:id="rId5"/>
    <p:sldId id="27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VY_32_INOVACE_1C55Čj3_Docvičení slovních druhů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Docvičení slovních druhů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DD82E8-9FD1-46E4-B364-F96308795DE0}" type="presOf" srcId="{FBBFC3EA-9D9D-4F3A-BEA6-9C2C0E46BF20}" destId="{832BF48F-0145-4429-9E02-8FCA946CCE9E}" srcOrd="1" destOrd="0" presId="urn:microsoft.com/office/officeart/2005/8/layout/target3"/>
    <dgm:cxn modelId="{B183B93D-3108-496D-9322-CBAFF0F64E06}" type="presOf" srcId="{019433A1-1324-4DE1-9E6F-32B851095F74}" destId="{A3817367-F2BC-482F-8832-FA00B51DCCF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ECAA29B3-26D3-4A36-BDBC-B8F40D4D6F9B}" type="presOf" srcId="{EBC41103-E2E5-4D48-9B4B-425520D3D098}" destId="{3BA01B75-849B-4716-8BCD-084A86FF328F}" srcOrd="0" destOrd="0" presId="urn:microsoft.com/office/officeart/2005/8/layout/target3"/>
    <dgm:cxn modelId="{6C333C6B-9EA0-4B9B-ABFD-0276807360F4}" type="presOf" srcId="{C73C7642-F245-4585-8F88-243F9FAEF6CA}" destId="{59F530CB-4999-43B3-A00D-6AB53886BD77}" srcOrd="1" destOrd="0" presId="urn:microsoft.com/office/officeart/2005/8/layout/target3"/>
    <dgm:cxn modelId="{DD66F3E6-AE81-4D8F-9B90-411156695F47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3BBF1F6-2DCE-422F-AE8B-5113D65083DF}" type="presOf" srcId="{445C7998-7549-48B0-BD68-D4F0167F02E5}" destId="{BC35EE03-4121-4EF9-923D-7CB6D30D358D}" srcOrd="0" destOrd="0" presId="urn:microsoft.com/office/officeart/2005/8/layout/target3"/>
    <dgm:cxn modelId="{5A8E8DC3-9F12-4C9C-B9E4-BB90142955FB}" type="presOf" srcId="{FBBFC3EA-9D9D-4F3A-BEA6-9C2C0E46BF20}" destId="{643EA938-EDE0-4533-ACCC-D2BD6F3A527C}" srcOrd="0" destOrd="0" presId="urn:microsoft.com/office/officeart/2005/8/layout/target3"/>
    <dgm:cxn modelId="{94F6D207-28C1-4DCB-957C-B9F400A37969}" type="presOf" srcId="{019433A1-1324-4DE1-9E6F-32B851095F74}" destId="{E7297F21-D4FD-4A41-AE58-814D01A6B5E7}" srcOrd="1" destOrd="0" presId="urn:microsoft.com/office/officeart/2005/8/layout/target3"/>
    <dgm:cxn modelId="{AB3CC405-E56A-4747-B619-C3182EA368D3}" type="presOf" srcId="{EBC41103-E2E5-4D48-9B4B-425520D3D098}" destId="{A27B6496-BF1B-4384-9217-9659064D5D6A}" srcOrd="1" destOrd="0" presId="urn:microsoft.com/office/officeart/2005/8/layout/target3"/>
    <dgm:cxn modelId="{3BB6679B-3E48-4BD0-A2B2-C6CDFD887D3D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E867971-A183-43D2-9173-1124E8ABC943}" type="presOf" srcId="{C73C7642-F245-4585-8F88-243F9FAEF6CA}" destId="{9A9B6F4F-B6FF-4F2D-B640-A8473E589523}" srcOrd="0" destOrd="0" presId="urn:microsoft.com/office/officeart/2005/8/layout/target3"/>
    <dgm:cxn modelId="{AB4B52B5-B7E7-4E38-BC73-6FB456FB087F}" type="presParOf" srcId="{71045F8C-00FA-488E-A7BD-E2E6753D979D}" destId="{3577EC6B-C980-4F34-8C69-4365E7B8FC8C}" srcOrd="0" destOrd="0" presId="urn:microsoft.com/office/officeart/2005/8/layout/target3"/>
    <dgm:cxn modelId="{ACB1F8FA-0A50-4617-9A39-9F5A52F69F3B}" type="presParOf" srcId="{71045F8C-00FA-488E-A7BD-E2E6753D979D}" destId="{6940EB87-DC1D-4BC3-9408-9AC2E1FFC039}" srcOrd="1" destOrd="0" presId="urn:microsoft.com/office/officeart/2005/8/layout/target3"/>
    <dgm:cxn modelId="{43C1BB96-AA8B-4791-8F15-407D802790D2}" type="presParOf" srcId="{71045F8C-00FA-488E-A7BD-E2E6753D979D}" destId="{BC35EE03-4121-4EF9-923D-7CB6D30D358D}" srcOrd="2" destOrd="0" presId="urn:microsoft.com/office/officeart/2005/8/layout/target3"/>
    <dgm:cxn modelId="{390362F4-6942-46BA-80E1-329AEF58CB5C}" type="presParOf" srcId="{71045F8C-00FA-488E-A7BD-E2E6753D979D}" destId="{C95EEA27-3CBF-4645-A92D-9D8AF5C1CBFC}" srcOrd="3" destOrd="0" presId="urn:microsoft.com/office/officeart/2005/8/layout/target3"/>
    <dgm:cxn modelId="{8BBF7D3D-15CA-4668-8A62-C342B5238835}" type="presParOf" srcId="{71045F8C-00FA-488E-A7BD-E2E6753D979D}" destId="{851BB866-B6AE-4566-893F-4C635BA974FC}" srcOrd="4" destOrd="0" presId="urn:microsoft.com/office/officeart/2005/8/layout/target3"/>
    <dgm:cxn modelId="{74ECAF8B-F4B7-4259-B051-F60CCB4D71BD}" type="presParOf" srcId="{71045F8C-00FA-488E-A7BD-E2E6753D979D}" destId="{643EA938-EDE0-4533-ACCC-D2BD6F3A527C}" srcOrd="5" destOrd="0" presId="urn:microsoft.com/office/officeart/2005/8/layout/target3"/>
    <dgm:cxn modelId="{D45BF7F4-D477-409E-BC26-A037B911B60A}" type="presParOf" srcId="{71045F8C-00FA-488E-A7BD-E2E6753D979D}" destId="{92F31B18-D66D-4CC7-89B9-378928DE877D}" srcOrd="6" destOrd="0" presId="urn:microsoft.com/office/officeart/2005/8/layout/target3"/>
    <dgm:cxn modelId="{F1129173-6EA5-4827-A365-BA777B127D80}" type="presParOf" srcId="{71045F8C-00FA-488E-A7BD-E2E6753D979D}" destId="{902074E1-B931-4618-97F1-FADBE82E9C3C}" srcOrd="7" destOrd="0" presId="urn:microsoft.com/office/officeart/2005/8/layout/target3"/>
    <dgm:cxn modelId="{F8857D4D-7FA1-4AA8-8173-C01B1767A63E}" type="presParOf" srcId="{71045F8C-00FA-488E-A7BD-E2E6753D979D}" destId="{A3817367-F2BC-482F-8832-FA00B51DCCF3}" srcOrd="8" destOrd="0" presId="urn:microsoft.com/office/officeart/2005/8/layout/target3"/>
    <dgm:cxn modelId="{6A3678AD-5BE0-4FBC-B754-465397A6B899}" type="presParOf" srcId="{71045F8C-00FA-488E-A7BD-E2E6753D979D}" destId="{2DD79E57-A63E-47D4-A1AB-6DF333476AD4}" srcOrd="9" destOrd="0" presId="urn:microsoft.com/office/officeart/2005/8/layout/target3"/>
    <dgm:cxn modelId="{27293A71-CA0F-487B-84B5-2DD20342D1D3}" type="presParOf" srcId="{71045F8C-00FA-488E-A7BD-E2E6753D979D}" destId="{648967D3-ED80-4214-8D87-4E7012561E4A}" srcOrd="10" destOrd="0" presId="urn:microsoft.com/office/officeart/2005/8/layout/target3"/>
    <dgm:cxn modelId="{B4E5DD5F-81CC-4AE6-AE96-DDD3BB283049}" type="presParOf" srcId="{71045F8C-00FA-488E-A7BD-E2E6753D979D}" destId="{9A9B6F4F-B6FF-4F2D-B640-A8473E589523}" srcOrd="11" destOrd="0" presId="urn:microsoft.com/office/officeart/2005/8/layout/target3"/>
    <dgm:cxn modelId="{30509E3C-4D7F-48C7-805A-A00C20052E61}" type="presParOf" srcId="{71045F8C-00FA-488E-A7BD-E2E6753D979D}" destId="{13BD0FAF-9F2C-4708-9E63-A8E8E5252943}" srcOrd="12" destOrd="0" presId="urn:microsoft.com/office/officeart/2005/8/layout/target3"/>
    <dgm:cxn modelId="{D50FAD9D-7957-4B7A-98B6-D47C5EEB893E}" type="presParOf" srcId="{71045F8C-00FA-488E-A7BD-E2E6753D979D}" destId="{6821E7C9-5E4B-45FA-8F82-01E6F26FAA25}" srcOrd="13" destOrd="0" presId="urn:microsoft.com/office/officeart/2005/8/layout/target3"/>
    <dgm:cxn modelId="{27D4A973-B33C-46FD-9F3C-F931DD8AAF89}" type="presParOf" srcId="{71045F8C-00FA-488E-A7BD-E2E6753D979D}" destId="{3BA01B75-849B-4716-8BCD-084A86FF328F}" srcOrd="14" destOrd="0" presId="urn:microsoft.com/office/officeart/2005/8/layout/target3"/>
    <dgm:cxn modelId="{CB6FE462-609B-4DED-9880-D909D9992E75}" type="presParOf" srcId="{71045F8C-00FA-488E-A7BD-E2E6753D979D}" destId="{4D19AB04-24FA-40C2-B203-52AE3D15E171}" srcOrd="15" destOrd="0" presId="urn:microsoft.com/office/officeart/2005/8/layout/target3"/>
    <dgm:cxn modelId="{75237C19-23C5-4ABC-8493-D074D67B58DE}" type="presParOf" srcId="{71045F8C-00FA-488E-A7BD-E2E6753D979D}" destId="{832BF48F-0145-4429-9E02-8FCA946CCE9E}" srcOrd="16" destOrd="0" presId="urn:microsoft.com/office/officeart/2005/8/layout/target3"/>
    <dgm:cxn modelId="{909A6C84-DACE-4592-B811-D6C38B4D0D78}" type="presParOf" srcId="{71045F8C-00FA-488E-A7BD-E2E6753D979D}" destId="{E7297F21-D4FD-4A41-AE58-814D01A6B5E7}" srcOrd="17" destOrd="0" presId="urn:microsoft.com/office/officeart/2005/8/layout/target3"/>
    <dgm:cxn modelId="{8FC4B1BC-DA79-4C46-983E-4E4A316B14A8}" type="presParOf" srcId="{71045F8C-00FA-488E-A7BD-E2E6753D979D}" destId="{59F530CB-4999-43B3-A00D-6AB53886BD77}" srcOrd="18" destOrd="0" presId="urn:microsoft.com/office/officeart/2005/8/layout/target3"/>
    <dgm:cxn modelId="{7827301F-CCF7-46F5-A88F-93C7C7C74DA7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VY_32_INOVACE_1C55Čj3_Docvičení slovních druhů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Docvičení slovních druhů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920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0651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858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858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671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42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322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25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01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8704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449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1BD83-4AA7-427A-995E-41020B5D36E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8177B-7FB1-4C6D-AE72-B3FF73D44A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628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3201165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61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Pro 3</a:t>
            </a:r>
            <a:r>
              <a:rPr lang="cs-CZ" sz="2400" dirty="0" smtClean="0"/>
              <a:t>. ročník ZŠ.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Pracovní listy a </a:t>
            </a:r>
            <a:r>
              <a:rPr lang="cs-CZ" sz="2400" dirty="0" smtClean="0"/>
              <a:t>doplňovačky.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Pomůcky: využití funkce pera, </a:t>
            </a:r>
            <a:r>
              <a:rPr lang="cs-CZ" sz="2400" dirty="0" smtClean="0"/>
              <a:t>fix.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Inovace: aktivace žáků, lepší pochopení slovních druhů, hledání vztahů mezi jednotlivými slovními druhy, zábavná forma </a:t>
            </a:r>
            <a:r>
              <a:rPr lang="cs-CZ" sz="2400" dirty="0" smtClean="0"/>
              <a:t>učení.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Metodické pokyny: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snímek – utvoříme větu se zadaným slovním druhem, změníme slovo na     	         druhý slovní druh (slovo příbuzné), zapíšeme ho a opět  	      	         utvoříme </a:t>
            </a:r>
            <a:r>
              <a:rPr lang="cs-CZ" sz="2400" dirty="0" smtClean="0"/>
              <a:t>větu, </a:t>
            </a:r>
            <a:endParaRPr lang="cs-CZ" sz="2400" dirty="0" smtClean="0"/>
          </a:p>
          <a:p>
            <a:pPr marL="457200" indent="-457200">
              <a:buAutoNum type="arabicPeriod"/>
            </a:pPr>
            <a:r>
              <a:rPr lang="cs-CZ" sz="2400" dirty="0" smtClean="0"/>
              <a:t>snímek – pomocí pera vybíráme kartičky se slovy, odůvodňujeme slovní         	         druh a přiřazujeme ho k příslušnému slovnímu druhu, tvoříme s 	         ním </a:t>
            </a:r>
            <a:r>
              <a:rPr lang="cs-CZ" sz="2400" dirty="0" smtClean="0"/>
              <a:t>větu,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 </a:t>
            </a:r>
            <a:r>
              <a:rPr lang="cs-CZ" sz="2400" dirty="0" smtClean="0"/>
              <a:t>      - slovo změníme  na druhý slovní druh (slovo příbuzné) a 	             	         opět  tvoříme </a:t>
            </a:r>
            <a:r>
              <a:rPr lang="cs-CZ" sz="2400" dirty="0" smtClean="0"/>
              <a:t>větu,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3.     snímek – tvoříme věty podle daných slovních druhů a podle znaménka za 	          </a:t>
            </a:r>
            <a:r>
              <a:rPr lang="cs-CZ" sz="2400" dirty="0" smtClean="0"/>
              <a:t>větou.                 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385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273585" y="116632"/>
            <a:ext cx="8402871" cy="1033272"/>
          </a:xfrm>
          <a:prstGeom prst="horizontalScroll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Sloveso změň na podstatné jméno a podstatné jméno na sloveso, tvoř </a:t>
            </a:r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věty.</a:t>
            </a:r>
            <a:endParaRPr lang="cs-CZ" sz="2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1438"/>
            <a:ext cx="2170584" cy="935434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  SLOVESO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Popisek se šipkou dolů 5"/>
          <p:cNvSpPr/>
          <p:nvPr/>
        </p:nvSpPr>
        <p:spPr>
          <a:xfrm>
            <a:off x="4788024" y="1219941"/>
            <a:ext cx="3960440" cy="1080120"/>
          </a:xfrm>
          <a:prstGeom prst="downArrowCallou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PODSTATNÉ JMÉNO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5287" y="2300061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pracuje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4135" y="2996952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vystavuje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5287" y="3717032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kráčí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4135" y="4437112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64135" y="5140249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747389" y="3729337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60132" y="2996952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760132" y="2314540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64135" y="5877272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60132" y="4454034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houby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747389" y="5877272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pláč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60132" y="5159100"/>
            <a:ext cx="2016224" cy="576064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stavba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20" name="Přímá spojnice 19"/>
          <p:cNvCxnSpPr/>
          <p:nvPr/>
        </p:nvCxnSpPr>
        <p:spPr>
          <a:xfrm>
            <a:off x="6012160" y="2708920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6084168" y="3429000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084168" y="4149080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827315" y="6309320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827315" y="5589240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827315" y="4869160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6014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pisek se šipkou dolů 4"/>
          <p:cNvSpPr/>
          <p:nvPr/>
        </p:nvSpPr>
        <p:spPr>
          <a:xfrm>
            <a:off x="438138" y="1232982"/>
            <a:ext cx="2376264" cy="1080120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opisek se šipkou dolů 6"/>
          <p:cNvSpPr/>
          <p:nvPr/>
        </p:nvSpPr>
        <p:spPr>
          <a:xfrm>
            <a:off x="4788024" y="1219941"/>
            <a:ext cx="3960440" cy="1080120"/>
          </a:xfrm>
          <a:prstGeom prst="downArrowCallou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dorovný svitek 3"/>
          <p:cNvSpPr/>
          <p:nvPr/>
        </p:nvSpPr>
        <p:spPr>
          <a:xfrm>
            <a:off x="273585" y="116632"/>
            <a:ext cx="8042831" cy="1033272"/>
          </a:xfrm>
          <a:prstGeom prst="horizontalScroll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2000" b="1" i="1" dirty="0" smtClean="0">
                <a:solidFill>
                  <a:schemeClr val="accent3">
                    <a:lumMod val="75000"/>
                  </a:schemeClr>
                </a:solidFill>
              </a:rPr>
              <a:t>Rozhodni a přiřaď slovo, utvoř větu, změň slovní druh a opět utvoř </a:t>
            </a:r>
            <a:r>
              <a:rPr lang="cs-CZ" sz="2000" b="1" i="1" dirty="0" smtClean="0">
                <a:solidFill>
                  <a:schemeClr val="accent3">
                    <a:lumMod val="75000"/>
                  </a:schemeClr>
                </a:solidFill>
              </a:rPr>
              <a:t>větu.</a:t>
            </a:r>
            <a:endParaRPr lang="cs-CZ" sz="20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8138" y="1219941"/>
            <a:ext cx="8229600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PŘÍSLOVCE			</a:t>
            </a:r>
            <a:r>
              <a:rPr lang="cs-CZ" sz="3600" b="1" dirty="0" smtClean="0">
                <a:solidFill>
                  <a:srgbClr val="7030A0"/>
                </a:solidFill>
              </a:rPr>
              <a:t>PŘÍDAVNÉ JMÉNO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3333404" y="4632086"/>
            <a:ext cx="2282712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nepořádný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1801327" y="5332769"/>
            <a:ext cx="1647800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vysoko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7420511" y="4813920"/>
            <a:ext cx="1590421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krátce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473563" y="2551213"/>
            <a:ext cx="1628394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mrazivě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500831" y="3247235"/>
            <a:ext cx="1628394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smutný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441416" y="3919875"/>
            <a:ext cx="1994680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postupně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923800" y="4813920"/>
            <a:ext cx="1728192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roztržitý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230341" y="6044660"/>
            <a:ext cx="2175480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nesmyslně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917471" y="5330462"/>
            <a:ext cx="2092599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neúnavný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537355" y="6014872"/>
            <a:ext cx="1596877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hloupě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107865" y="5330462"/>
            <a:ext cx="1518766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dobrý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7420511" y="6007708"/>
            <a:ext cx="1299592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zlatý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493876" y="5292489"/>
            <a:ext cx="2367710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podrážděný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1989492" y="6031145"/>
            <a:ext cx="1445906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krátký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38138" y="6029152"/>
            <a:ext cx="1512168" cy="698376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sladce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788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2400" b="1" i="1" dirty="0" smtClean="0">
                <a:solidFill>
                  <a:schemeClr val="accent3">
                    <a:lumMod val="50000"/>
                  </a:schemeClr>
                </a:solidFill>
              </a:rPr>
              <a:t>Tvoř věty podle zadaných slovních </a:t>
            </a:r>
            <a:r>
              <a:rPr lang="cs-CZ" sz="2400" b="1" i="1" dirty="0" smtClean="0">
                <a:solidFill>
                  <a:schemeClr val="accent3">
                    <a:lumMod val="50000"/>
                  </a:schemeClr>
                </a:solidFill>
              </a:rPr>
              <a:t>druhů.</a:t>
            </a:r>
            <a:endParaRPr lang="cs-CZ" sz="2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6085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PŘEDLOŽKA / ZÁJMENO / PODSTATNÉ JMÉNO / SLOVESO /   ČÍSLOVKA / PŘÍDAVNÉ JMÉNO / PODSTATNÉ JMÉNO / SPOJKA /  </a:t>
            </a:r>
            <a:r>
              <a:rPr lang="cs-CZ" sz="2400" dirty="0" smtClean="0">
                <a:solidFill>
                  <a:srgbClr val="FF0000"/>
                </a:solidFill>
              </a:rPr>
              <a:t>PODSTATNÉ </a:t>
            </a:r>
            <a:r>
              <a:rPr lang="cs-CZ" sz="2400" dirty="0" smtClean="0">
                <a:solidFill>
                  <a:srgbClr val="FF0000"/>
                </a:solidFill>
              </a:rPr>
              <a:t>JMÉNO.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B0F0"/>
                </a:solidFill>
              </a:rPr>
              <a:t>PŘÍSLOVCE / SLOVESO / PŘEDLOŽKA / PŘÍDAVNÉ JMÉNO /  </a:t>
            </a:r>
            <a:r>
              <a:rPr lang="cs-CZ" sz="2400" dirty="0" smtClean="0">
                <a:solidFill>
                  <a:srgbClr val="00B0F0"/>
                </a:solidFill>
              </a:rPr>
              <a:t>PODSATNÉ </a:t>
            </a:r>
            <a:r>
              <a:rPr lang="cs-CZ" sz="2400" dirty="0" smtClean="0">
                <a:solidFill>
                  <a:srgbClr val="00B0F0"/>
                </a:solidFill>
              </a:rPr>
              <a:t>JMÉNO?</a:t>
            </a:r>
            <a:endParaRPr lang="cs-CZ" sz="24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SLOVESO / ZÁJMENO / PŘÍDAVNÉ JMÉNO / PODSTATNÉ JMÉNO / PŘEDLOŽKA / PŘÍDAVNÉ JMÉNO / PODSTATNÉ JMÉNO!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467544" y="1916832"/>
            <a:ext cx="8280920" cy="1152128"/>
          </a:xfrm>
          <a:prstGeom prst="horizontalScroll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935596" y="2420888"/>
            <a:ext cx="74168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935596" y="2780928"/>
            <a:ext cx="74168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Vodorovný svitek 10"/>
          <p:cNvSpPr/>
          <p:nvPr/>
        </p:nvSpPr>
        <p:spPr>
          <a:xfrm>
            <a:off x="503548" y="3933056"/>
            <a:ext cx="8280920" cy="864096"/>
          </a:xfrm>
          <a:prstGeom prst="horizontalScroll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935596" y="4509120"/>
            <a:ext cx="74168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Vodorovný svitek 12"/>
          <p:cNvSpPr/>
          <p:nvPr/>
        </p:nvSpPr>
        <p:spPr>
          <a:xfrm>
            <a:off x="619944" y="5661248"/>
            <a:ext cx="8280920" cy="1152128"/>
          </a:xfrm>
          <a:prstGeom prst="horizontalScroll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1115616" y="6230362"/>
            <a:ext cx="74168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115616" y="6525344"/>
            <a:ext cx="74168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24027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204</Words>
  <Application>Microsoft Office PowerPoint</Application>
  <PresentationFormat>Předvádění na obrazovce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Sloveso změň na podstatné jméno a podstatné jméno na sloveso, tvoř věty.</vt:lpstr>
      <vt:lpstr>Rozhodni a přiřaď slovo, utvoř větu, změň slovní druh a opět utvoř větu.</vt:lpstr>
      <vt:lpstr>Tvoř věty podle zadaných slovních druhů.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Martin Králík</cp:lastModifiedBy>
  <cp:revision>179</cp:revision>
  <dcterms:created xsi:type="dcterms:W3CDTF">2012-01-14T06:48:53Z</dcterms:created>
  <dcterms:modified xsi:type="dcterms:W3CDTF">2012-03-07T17:15:52Z</dcterms:modified>
</cp:coreProperties>
</file>