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28.8.2012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VY_32_INOVACE_01_Úcta k ostatním lidem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/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2. září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9.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00608" y="404664"/>
            <a:ext cx="5688632" cy="1143000"/>
          </a:xfrm>
        </p:spPr>
        <p:txBody>
          <a:bodyPr/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Úcta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69530" y="1988840"/>
            <a:ext cx="7761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  <a:latin typeface="+mj-lt"/>
              </a:rPr>
              <a:t>k</a:t>
            </a:r>
            <a:endParaRPr lang="cs-CZ" sz="96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32542" y="1988840"/>
            <a:ext cx="472552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  <a:latin typeface="+mj-lt"/>
              </a:rPr>
              <a:t>ostatním</a:t>
            </a:r>
            <a:endParaRPr lang="cs-CZ" sz="96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4365104"/>
            <a:ext cx="307327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  <a:latin typeface="+mj-lt"/>
              </a:rPr>
              <a:t>lidem</a:t>
            </a:r>
            <a:endParaRPr lang="cs-CZ" sz="9600" b="1" dirty="0">
              <a:solidFill>
                <a:srgbClr val="FF0000"/>
              </a:solidFill>
              <a:latin typeface="+mj-lt"/>
            </a:endParaRPr>
          </a:p>
        </p:txBody>
      </p:sp>
      <p:pic>
        <p:nvPicPr>
          <p:cNvPr id="1026" name="Picture 2" descr="C:\Users\Lucie\AppData\Local\Microsoft\Windows\Temporary Internet Files\Content.IE5\32HDAXOE\MC900231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84984"/>
            <a:ext cx="3150113" cy="3431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25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16632" y="116632"/>
            <a:ext cx="8229600" cy="1143000"/>
          </a:xfrm>
        </p:spPr>
        <p:txBody>
          <a:bodyPr/>
          <a:lstStyle/>
          <a:p>
            <a:r>
              <a:rPr lang="cs-CZ" sz="5400" b="1" dirty="0" smtClean="0"/>
              <a:t>- Co soudíš o větě:</a:t>
            </a:r>
            <a:endParaRPr lang="cs-CZ" sz="5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636440"/>
            <a:ext cx="942751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j-lt"/>
              </a:rPr>
              <a:t>„Nečiň druhým, </a:t>
            </a:r>
          </a:p>
          <a:p>
            <a:r>
              <a:rPr lang="cs-CZ" sz="5400" dirty="0" smtClean="0">
                <a:latin typeface="+mj-lt"/>
              </a:rPr>
              <a:t>co nechceš, aby oni činili tobě.“ </a:t>
            </a:r>
            <a:endParaRPr lang="cs-CZ" sz="5400" dirty="0">
              <a:latin typeface="+mj-lt"/>
            </a:endParaRPr>
          </a:p>
        </p:txBody>
      </p:sp>
      <p:pic>
        <p:nvPicPr>
          <p:cNvPr id="2050" name="Picture 2" descr="C:\Users\Lucie\AppData\Local\Microsoft\Windows\Temporary Internet Files\Content.IE5\Z6QZ204O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0648"/>
            <a:ext cx="2078633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263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/>
              <a:t>- Snažme se dodržovat pravidla chování, která jsou </a:t>
            </a:r>
            <a:r>
              <a:rPr lang="cs-CZ" sz="5400" b="1" dirty="0" smtClean="0"/>
              <a:t>ve shodě: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2538316"/>
            <a:ext cx="38110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j-lt"/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  <a:latin typeface="+mj-lt"/>
              </a:rPr>
              <a:t>-</a:t>
            </a:r>
            <a:r>
              <a:rPr lang="cs-CZ" sz="5400" dirty="0" smtClean="0">
                <a:latin typeface="+mj-lt"/>
              </a:rPr>
              <a:t> s rozumem</a:t>
            </a:r>
            <a:endParaRPr lang="cs-CZ" sz="5400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4005064"/>
            <a:ext cx="50657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+mj-lt"/>
              </a:rPr>
              <a:t>- </a:t>
            </a:r>
            <a:r>
              <a:rPr lang="cs-CZ" sz="5400" dirty="0" smtClean="0">
                <a:latin typeface="+mj-lt"/>
              </a:rPr>
              <a:t>se spravedlností</a:t>
            </a:r>
            <a:endParaRPr lang="cs-CZ" sz="54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6136" y="5301208"/>
            <a:ext cx="34672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+mj-lt"/>
              </a:rPr>
              <a:t>-</a:t>
            </a:r>
            <a:r>
              <a:rPr lang="cs-CZ" sz="5400" dirty="0" smtClean="0">
                <a:latin typeface="+mj-lt"/>
              </a:rPr>
              <a:t> s pravdou.</a:t>
            </a:r>
            <a:endParaRPr lang="cs-CZ" sz="5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8355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/>
              <a:t>- Snažme se postupovat ve vztazích k lidem tak, abychom uchovali </a:t>
            </a:r>
            <a:r>
              <a:rPr lang="cs-CZ" sz="5400" b="1" dirty="0" smtClean="0"/>
              <a:t>vzájemný: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2636912"/>
            <a:ext cx="24080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+mj-lt"/>
              </a:rPr>
              <a:t>-</a:t>
            </a:r>
            <a:r>
              <a:rPr lang="cs-CZ" sz="5400" dirty="0" smtClean="0">
                <a:latin typeface="+mj-lt"/>
              </a:rPr>
              <a:t> soulad</a:t>
            </a:r>
            <a:endParaRPr lang="cs-CZ" sz="5400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4149080"/>
            <a:ext cx="44634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+mj-lt"/>
              </a:rPr>
              <a:t>-</a:t>
            </a:r>
            <a:r>
              <a:rPr lang="cs-CZ" sz="5400" dirty="0" smtClean="0">
                <a:latin typeface="+mj-lt"/>
              </a:rPr>
              <a:t> </a:t>
            </a:r>
            <a:r>
              <a:rPr lang="cs-CZ" sz="5400" dirty="0">
                <a:latin typeface="+mj-lt"/>
              </a:rPr>
              <a:t>d</a:t>
            </a:r>
            <a:r>
              <a:rPr lang="cs-CZ" sz="5400" dirty="0" smtClean="0">
                <a:latin typeface="+mj-lt"/>
              </a:rPr>
              <a:t>obré ovzduší</a:t>
            </a:r>
            <a:endParaRPr lang="cs-CZ" sz="54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70704" y="5805264"/>
            <a:ext cx="16516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+mj-lt"/>
              </a:rPr>
              <a:t>-</a:t>
            </a:r>
            <a:r>
              <a:rPr lang="cs-CZ" sz="5400" dirty="0" smtClean="0">
                <a:latin typeface="+mj-lt"/>
              </a:rPr>
              <a:t> řád.</a:t>
            </a:r>
            <a:endParaRPr lang="cs-CZ" sz="5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39151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2656" y="764704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/>
              <a:t>- Jestliže je soulad narušen vinou druhého, nesnažme se hned odplácet.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2655" y="2708920"/>
            <a:ext cx="9420399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j-lt"/>
              </a:rPr>
              <a:t>- Vyplácí se počkat, vydržet, dát</a:t>
            </a:r>
          </a:p>
          <a:p>
            <a:r>
              <a:rPr lang="cs-CZ" sz="5400" dirty="0" smtClean="0">
                <a:latin typeface="+mj-lt"/>
              </a:rPr>
              <a:t>druhému možnost, aby se</a:t>
            </a:r>
          </a:p>
          <a:p>
            <a:r>
              <a:rPr lang="cs-CZ" sz="5400" dirty="0">
                <a:latin typeface="+mj-lt"/>
              </a:rPr>
              <a:t>z</a:t>
            </a:r>
            <a:r>
              <a:rPr lang="cs-CZ" sz="5400" dirty="0" smtClean="0">
                <a:latin typeface="+mj-lt"/>
              </a:rPr>
              <a:t>klidnil sám, poskytnout mu čas, </a:t>
            </a:r>
          </a:p>
          <a:p>
            <a:r>
              <a:rPr lang="cs-CZ" sz="5400" dirty="0">
                <a:latin typeface="+mj-lt"/>
              </a:rPr>
              <a:t>a</a:t>
            </a:r>
            <a:r>
              <a:rPr lang="cs-CZ" sz="5400" dirty="0" smtClean="0">
                <a:latin typeface="+mj-lt"/>
              </a:rPr>
              <a:t>by se za přehmat v chování</a:t>
            </a:r>
          </a:p>
          <a:p>
            <a:r>
              <a:rPr lang="cs-CZ" sz="5400" dirty="0">
                <a:latin typeface="+mj-lt"/>
              </a:rPr>
              <a:t>o</a:t>
            </a:r>
            <a:r>
              <a:rPr lang="cs-CZ" sz="5400" dirty="0" smtClean="0">
                <a:latin typeface="+mj-lt"/>
              </a:rPr>
              <a:t>mluvil.</a:t>
            </a:r>
            <a:endParaRPr lang="cs-CZ" sz="5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23723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6771" y="1508202"/>
            <a:ext cx="8229600" cy="1143000"/>
          </a:xfrm>
        </p:spPr>
        <p:txBody>
          <a:bodyPr/>
          <a:lstStyle/>
          <a:p>
            <a:pPr algn="l"/>
            <a:r>
              <a:rPr lang="cs-CZ" sz="5400" dirty="0" smtClean="0"/>
              <a:t>- Klesneme-li při nějakém nedorozumění na úroveň toho, kdo se k nám chová špatně, co uvidí ostatní lidé zpovzdálí</a:t>
            </a:r>
            <a:r>
              <a:rPr lang="cs-CZ" sz="5400" b="1" dirty="0" smtClean="0">
                <a:solidFill>
                  <a:srgbClr val="FF0000"/>
                </a:solidFill>
              </a:rPr>
              <a:t>?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558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229600" cy="1143000"/>
          </a:xfrm>
        </p:spPr>
        <p:txBody>
          <a:bodyPr/>
          <a:lstStyle/>
          <a:p>
            <a:pPr algn="l"/>
            <a:r>
              <a:rPr lang="cs-CZ" sz="5400" b="1" dirty="0">
                <a:solidFill>
                  <a:srgbClr val="FF0000"/>
                </a:solidFill>
              </a:rPr>
              <a:t>=</a:t>
            </a:r>
            <a:r>
              <a:rPr lang="cs-CZ" sz="5400" dirty="0" smtClean="0"/>
              <a:t> Dva lidi, kteří se hádají. A takřka nikoho nezajímá, kdo začal.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140968"/>
            <a:ext cx="61234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+mj-lt"/>
              </a:rPr>
              <a:t>- Posuzují </a:t>
            </a:r>
            <a:r>
              <a:rPr lang="cs-CZ" sz="5400" dirty="0" smtClean="0">
                <a:solidFill>
                  <a:srgbClr val="FF0000"/>
                </a:solidFill>
                <a:latin typeface="+mj-lt"/>
              </a:rPr>
              <a:t>oba stejně:</a:t>
            </a:r>
            <a:endParaRPr lang="cs-CZ" sz="54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4708723"/>
            <a:ext cx="60017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+mj-lt"/>
              </a:rPr>
              <a:t>Záporně a s nechutí.</a:t>
            </a:r>
            <a:endParaRPr lang="cs-CZ" sz="5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06146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947" y="94530"/>
            <a:ext cx="8229600" cy="11430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Otázky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47" y="1237530"/>
            <a:ext cx="91440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1.</a:t>
            </a:r>
            <a:r>
              <a:rPr lang="cs-CZ" sz="3200" dirty="0" smtClean="0">
                <a:latin typeface="+mj-lt"/>
              </a:rPr>
              <a:t>  Jaký máte pocit, když si uvědomíte, že jste se právě</a:t>
            </a:r>
          </a:p>
          <a:p>
            <a:r>
              <a:rPr lang="cs-CZ" sz="3200" dirty="0">
                <a:latin typeface="+mj-lt"/>
              </a:rPr>
              <a:t> </a:t>
            </a:r>
            <a:r>
              <a:rPr lang="cs-CZ" sz="3200" dirty="0" smtClean="0">
                <a:latin typeface="+mj-lt"/>
              </a:rPr>
              <a:t>    k někomu chovali pěkně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?</a:t>
            </a:r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12218" y="2149130"/>
            <a:ext cx="99371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2.</a:t>
            </a:r>
            <a:r>
              <a:rPr lang="cs-CZ" sz="3200" dirty="0" smtClean="0">
                <a:latin typeface="+mj-lt"/>
              </a:rPr>
              <a:t>  Jaký máte pocit, když jste se k někomu chovali</a:t>
            </a:r>
          </a:p>
          <a:p>
            <a:pPr algn="just"/>
            <a:r>
              <a:rPr lang="cs-CZ" sz="3200" dirty="0">
                <a:latin typeface="+mj-lt"/>
              </a:rPr>
              <a:t> </a:t>
            </a:r>
            <a:r>
              <a:rPr lang="cs-CZ" sz="3200" dirty="0" smtClean="0">
                <a:latin typeface="+mj-lt"/>
              </a:rPr>
              <a:t>    špatně, ublížili mu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?</a:t>
            </a:r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6006" y="3055507"/>
            <a:ext cx="901798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3.</a:t>
            </a:r>
            <a:r>
              <a:rPr lang="cs-CZ" sz="3200" dirty="0" smtClean="0">
                <a:latin typeface="+mj-lt"/>
              </a:rPr>
              <a:t>  Jakou cestu nejčastěji zvolíte, když je na vás někdo</a:t>
            </a:r>
          </a:p>
          <a:p>
            <a:r>
              <a:rPr lang="cs-CZ" sz="3200" dirty="0">
                <a:latin typeface="+mj-lt"/>
              </a:rPr>
              <a:t> </a:t>
            </a:r>
            <a:r>
              <a:rPr lang="cs-CZ" sz="3200" dirty="0" smtClean="0">
                <a:latin typeface="+mj-lt"/>
              </a:rPr>
              <a:t>    hrubý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? </a:t>
            </a:r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40361" y="4007966"/>
            <a:ext cx="830964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latin typeface="+mj-lt"/>
              </a:rPr>
              <a:t> Nenecháte si to líbit a odpovíte ještě rázněji a</a:t>
            </a:r>
          </a:p>
          <a:p>
            <a:r>
              <a:rPr lang="cs-CZ" sz="3200" dirty="0">
                <a:latin typeface="+mj-lt"/>
              </a:rPr>
              <a:t> </a:t>
            </a:r>
            <a:r>
              <a:rPr lang="cs-CZ" sz="3200" dirty="0" smtClean="0">
                <a:latin typeface="+mj-lt"/>
              </a:rPr>
              <a:t>     hruběji?</a:t>
            </a:r>
            <a:endParaRPr lang="cs-CZ" sz="3200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6006" y="4941168"/>
            <a:ext cx="886826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-    Rozhodnete se, že se nenecháte stáhnout na </a:t>
            </a:r>
          </a:p>
          <a:p>
            <a:r>
              <a:rPr lang="cs-CZ" sz="3200" dirty="0">
                <a:latin typeface="+mj-lt"/>
              </a:rPr>
              <a:t> </a:t>
            </a:r>
            <a:r>
              <a:rPr lang="cs-CZ" sz="3200" dirty="0" smtClean="0">
                <a:latin typeface="+mj-lt"/>
              </a:rPr>
              <a:t>    úroveň a odpovídáte sice pevně, ale s vyčkávavou</a:t>
            </a:r>
          </a:p>
          <a:p>
            <a:r>
              <a:rPr lang="cs-CZ" sz="3200" dirty="0">
                <a:latin typeface="+mj-lt"/>
              </a:rPr>
              <a:t> </a:t>
            </a:r>
            <a:r>
              <a:rPr lang="cs-CZ" sz="3200" dirty="0" smtClean="0">
                <a:latin typeface="+mj-lt"/>
              </a:rPr>
              <a:t>    zdvořilostí?</a:t>
            </a:r>
            <a:endParaRPr lang="cs-CZ" sz="3200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47" y="6320559"/>
            <a:ext cx="48688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+mj-lt"/>
              </a:rPr>
              <a:t>     Která cesta je náročnější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?</a:t>
            </a:r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37964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dirty="0" smtClean="0"/>
              <a:t>PLESKOTOVÁ, A., </a:t>
            </a:r>
            <a:r>
              <a:rPr lang="cs-CZ" i="1" dirty="0" smtClean="0"/>
              <a:t>OBČANSKÁ VÝCHOVA pro 9. ročník</a:t>
            </a:r>
            <a:r>
              <a:rPr lang="cs-CZ" dirty="0" smtClean="0"/>
              <a:t>. 1. vyd. Praha: Septima, 1996. ISBN 80-85801-71-X</a:t>
            </a:r>
            <a:r>
              <a:rPr lang="cs-CZ" sz="40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</TotalTime>
  <Words>311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Střední odborné učiliště a Základní škola AUTOR: Bc. Lucie Chojnová NÁZEV: VY_32_INOVACE_01_Úcta k ostatním lidem TÉMA SADY: Občanská výchova DATUM: 2. září 2011 ČÍSLO PROJEKTU: CZ.1.07/1.4.00/21.0477</vt:lpstr>
      <vt:lpstr>Úcta</vt:lpstr>
      <vt:lpstr>- Co soudíš o větě:</vt:lpstr>
      <vt:lpstr>- Snažme se dodržovat pravidla chování, která jsou ve shodě:</vt:lpstr>
      <vt:lpstr>- Snažme se postupovat ve vztazích k lidem tak, abychom uchovali vzájemný:</vt:lpstr>
      <vt:lpstr>- Jestliže je soulad narušen vinou druhého, nesnažme se hned odplácet.</vt:lpstr>
      <vt:lpstr>- Klesneme-li při nějakém nedorozumění na úroveň toho, kdo se k nám chová špatně, co uvidí ostatní lidé zpovzdálí?</vt:lpstr>
      <vt:lpstr>= Dva lidi, kteří se hádají. A takřka nikoho nezajímá, kdo začal.</vt:lpstr>
      <vt:lpstr>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84</cp:revision>
  <dcterms:created xsi:type="dcterms:W3CDTF">2012-04-21T07:06:25Z</dcterms:created>
  <dcterms:modified xsi:type="dcterms:W3CDTF">2012-08-28T08:51:18Z</dcterms:modified>
</cp:coreProperties>
</file>