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834" autoAdjust="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gif"/><Relationship Id="rId5" Type="http://schemas.openxmlformats.org/officeDocument/2006/relationships/image" Target="../media/image8.gif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VY_32_INOVACE_02_Dorozumívání mezi lidmi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Komunikace</a:t>
            </a:r>
            <a:br>
              <a:rPr lang="cs-CZ" sz="2800" dirty="0" smtClean="0"/>
            </a:br>
            <a:r>
              <a:rPr lang="cs-CZ" sz="2800" dirty="0" smtClean="0"/>
              <a:t>TÉMA SADY: </a:t>
            </a:r>
            <a:r>
              <a:rPr lang="cs-CZ" sz="2800" smtClean="0"/>
              <a:t>Občanská </a:t>
            </a:r>
            <a:r>
              <a:rPr lang="cs-CZ" sz="2800" smtClean="0"/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5. září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013176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1595" y="341305"/>
            <a:ext cx="8229600" cy="1143000"/>
          </a:xfrm>
        </p:spPr>
        <p:txBody>
          <a:bodyPr/>
          <a:lstStyle/>
          <a:p>
            <a:r>
              <a:rPr lang="cs-CZ" sz="8000" b="1" dirty="0" smtClean="0"/>
              <a:t> Dorozumívání</a:t>
            </a:r>
            <a:endParaRPr lang="cs-CZ" sz="8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91525" y="1772816"/>
            <a:ext cx="311457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atin typeface="+mj-lt"/>
              </a:rPr>
              <a:t>    mezi</a:t>
            </a:r>
            <a:endParaRPr lang="cs-CZ" sz="8000" b="1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3273285"/>
            <a:ext cx="23246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atin typeface="+mj-lt"/>
              </a:rPr>
              <a:t>lidmi</a:t>
            </a:r>
            <a:endParaRPr lang="cs-CZ" sz="80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23328" y="5013176"/>
            <a:ext cx="609634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atin typeface="+mj-lt"/>
              </a:rPr>
              <a:t>   Komunikace</a:t>
            </a:r>
            <a:endParaRPr lang="cs-CZ" sz="8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44843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5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/>
          <a:lstStyle/>
          <a:p>
            <a:pPr algn="l"/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Komunikace - </a:t>
            </a:r>
            <a:r>
              <a:rPr lang="cs-CZ" sz="5400" dirty="0" smtClean="0">
                <a:latin typeface="+mn-lt"/>
              </a:rPr>
              <a:t>je </a:t>
            </a:r>
            <a:r>
              <a:rPr lang="cs-CZ" sz="5400" u="sng" dirty="0" smtClean="0">
                <a:latin typeface="+mn-lt"/>
              </a:rPr>
              <a:t>výměna informací</a:t>
            </a:r>
            <a:r>
              <a:rPr lang="cs-CZ" sz="5400" dirty="0" smtClean="0">
                <a:latin typeface="+mn-lt"/>
              </a:rPr>
              <a:t>, jejich </a:t>
            </a:r>
            <a:r>
              <a:rPr lang="cs-CZ" sz="5400" dirty="0" smtClean="0">
                <a:solidFill>
                  <a:srgbClr val="00B0F0"/>
                </a:solidFill>
                <a:latin typeface="+mn-lt"/>
              </a:rPr>
              <a:t>přijímání</a:t>
            </a:r>
            <a:r>
              <a:rPr lang="cs-CZ" sz="5400" dirty="0" smtClean="0">
                <a:latin typeface="+mn-lt"/>
              </a:rPr>
              <a:t>, </a:t>
            </a:r>
            <a:r>
              <a:rPr lang="cs-CZ" sz="5400" dirty="0" smtClean="0">
                <a:solidFill>
                  <a:srgbClr val="00B0F0"/>
                </a:solidFill>
                <a:latin typeface="+mn-lt"/>
              </a:rPr>
              <a:t>zpracování</a:t>
            </a:r>
            <a:r>
              <a:rPr lang="cs-CZ" sz="5400" dirty="0" smtClean="0">
                <a:latin typeface="+mn-lt"/>
              </a:rPr>
              <a:t> a </a:t>
            </a:r>
            <a:r>
              <a:rPr lang="cs-CZ" sz="5400" dirty="0" smtClean="0">
                <a:solidFill>
                  <a:srgbClr val="00B0F0"/>
                </a:solidFill>
                <a:latin typeface="+mn-lt"/>
              </a:rPr>
              <a:t>vydávání</a:t>
            </a:r>
            <a:r>
              <a:rPr lang="cs-CZ" sz="5400" dirty="0" smtClean="0">
                <a:latin typeface="+mn-lt"/>
              </a:rPr>
              <a:t>.</a:t>
            </a:r>
            <a:endParaRPr lang="cs-CZ" sz="5400" b="1" dirty="0">
              <a:latin typeface="+mn-lt"/>
            </a:endParaRPr>
          </a:p>
        </p:txBody>
      </p:sp>
      <p:pic>
        <p:nvPicPr>
          <p:cNvPr id="1028" name="Picture 4" descr="C:\Program Files (x86)\Microsoft Office\MEDIA\CAGCAT10\j023301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898" y="3212976"/>
            <a:ext cx="2871277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4614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solidFill>
                  <a:srgbClr val="00B0F0"/>
                </a:solidFill>
                <a:latin typeface="+mn-lt"/>
              </a:rPr>
              <a:t>Nesprávně</a:t>
            </a:r>
            <a:r>
              <a:rPr lang="cs-CZ" sz="5400" dirty="0" smtClean="0">
                <a:latin typeface="+mn-lt"/>
              </a:rPr>
              <a:t> zachycená informace je </a:t>
            </a:r>
            <a:r>
              <a:rPr lang="cs-CZ" sz="5400" dirty="0" smtClean="0">
                <a:solidFill>
                  <a:srgbClr val="00B0F0"/>
                </a:solidFill>
                <a:latin typeface="+mn-lt"/>
              </a:rPr>
              <a:t>znečištěna </a:t>
            </a:r>
            <a:br>
              <a:rPr lang="cs-CZ" sz="5400" dirty="0" smtClean="0">
                <a:solidFill>
                  <a:srgbClr val="00B0F0"/>
                </a:solidFill>
                <a:latin typeface="+mn-lt"/>
              </a:rPr>
            </a:br>
            <a:endParaRPr lang="cs-CZ" sz="5400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2444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u="sng" dirty="0">
                <a:latin typeface="+mn-lt"/>
              </a:rPr>
              <a:t>š</a:t>
            </a:r>
            <a:r>
              <a:rPr lang="cs-CZ" sz="5400" u="sng" dirty="0" smtClean="0">
                <a:latin typeface="+mn-lt"/>
              </a:rPr>
              <a:t>umem.</a:t>
            </a:r>
            <a:endParaRPr lang="cs-CZ" sz="5400" u="sng" dirty="0"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SFB0X6VD\MC900200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025" y="2450506"/>
            <a:ext cx="3324423" cy="3858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070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44824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/>
              <a:t>Ke </a:t>
            </a:r>
            <a:r>
              <a:rPr lang="cs-CZ" sz="5400" u="sng" dirty="0" smtClean="0"/>
              <a:t>schopnosti </a:t>
            </a:r>
            <a:r>
              <a:rPr lang="cs-CZ" sz="5400" dirty="0" smtClean="0"/>
              <a:t>správně se </a:t>
            </a:r>
            <a:r>
              <a:rPr lang="cs-CZ" sz="5400" b="1" dirty="0" smtClean="0">
                <a:solidFill>
                  <a:srgbClr val="00B0F0"/>
                </a:solidFill>
              </a:rPr>
              <a:t>dorozumět (komunikovat) </a:t>
            </a:r>
            <a:r>
              <a:rPr lang="cs-CZ" sz="5400" dirty="0" smtClean="0"/>
              <a:t>patří také umění </a:t>
            </a:r>
            <a:r>
              <a:rPr lang="cs-CZ" sz="5400" u="sng" dirty="0" smtClean="0"/>
              <a:t>porozumět </a:t>
            </a:r>
            <a:r>
              <a:rPr lang="cs-CZ" sz="5400" dirty="0" smtClean="0"/>
              <a:t>tomu, co </a:t>
            </a:r>
            <a:r>
              <a:rPr lang="cs-CZ" sz="5400" u="sng" dirty="0" smtClean="0"/>
              <a:t>člověk dává najevo </a:t>
            </a:r>
            <a:r>
              <a:rPr lang="cs-CZ" sz="5400" dirty="0" smtClean="0"/>
              <a:t>svým </a:t>
            </a:r>
            <a:r>
              <a:rPr lang="cs-CZ" sz="5400" u="sng" dirty="0" smtClean="0"/>
              <a:t>celkovým postojem</a:t>
            </a:r>
            <a:r>
              <a:rPr lang="cs-CZ" sz="5400" dirty="0" smtClean="0"/>
              <a:t> a </a:t>
            </a:r>
            <a:r>
              <a:rPr lang="cs-CZ" sz="5400" u="sng" dirty="0" smtClean="0"/>
              <a:t>výrazem tváře.</a:t>
            </a:r>
            <a:endParaRPr lang="cs-CZ" sz="5400" u="sng" dirty="0"/>
          </a:p>
        </p:txBody>
      </p:sp>
    </p:spTree>
    <p:extLst>
      <p:ext uri="{BB962C8B-B14F-4D97-AF65-F5344CB8AC3E}">
        <p14:creationId xmlns:p14="http://schemas.microsoft.com/office/powerpoint/2010/main" val="148660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/>
              <a:t>K obrázkům zkus přiřadit následující pojmy: 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4387" y="2209636"/>
            <a:ext cx="23380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- radost</a:t>
            </a:r>
            <a:endParaRPr lang="cs-CZ" sz="5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4387" y="3471391"/>
            <a:ext cx="19768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- nuda</a:t>
            </a:r>
            <a:endParaRPr lang="cs-CZ" sz="5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2279" y="4670276"/>
            <a:ext cx="19489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- láska</a:t>
            </a:r>
            <a:endParaRPr lang="cs-CZ" sz="54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5976" y="2229197"/>
            <a:ext cx="26250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- smutek</a:t>
            </a:r>
            <a:endParaRPr lang="cs-CZ" sz="5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3439927"/>
            <a:ext cx="18472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- zlost</a:t>
            </a:r>
            <a:endParaRPr lang="cs-CZ" sz="5400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976" y="4661088"/>
            <a:ext cx="22658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- strach</a:t>
            </a:r>
            <a:endParaRPr lang="cs-CZ" sz="5400" dirty="0">
              <a:latin typeface="+mn-lt"/>
            </a:endParaRPr>
          </a:p>
        </p:txBody>
      </p:sp>
      <p:pic>
        <p:nvPicPr>
          <p:cNvPr id="4098" name="Picture 2" descr="C:\Users\Lucie\AppData\Local\Microsoft\Windows\Temporary Internet Files\Content.IE5\Z6QZ204O\MC90043441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2284">
            <a:off x="7040289" y="394872"/>
            <a:ext cx="1957216" cy="2351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74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6" name="Picture 4" descr="C:\Users\Lucie\AppData\Local\Microsoft\Windows\Temporary Internet Files\Content.IE5\Z6QZ204O\MC900232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2592288" cy="2990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ucie\AppData\Local\Microsoft\Windows\Temporary Internet Files\Content.IE5\MD5YQW23\MM90028274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-387424"/>
            <a:ext cx="295232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cie\AppData\Local\Microsoft\Windows\Temporary Internet Files\Content.IE5\SFB0X6VD\MC9002328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369" y="3717032"/>
            <a:ext cx="271147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ucie\AppData\Local\Microsoft\Windows\Temporary Internet Files\Content.IE5\MD5YQW23\MM90028273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313664"/>
            <a:ext cx="3240360" cy="3617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Lucie\AppData\Local\Microsoft\Windows\Temporary Internet Files\Content.IE5\32HDAXOE\MM900282753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501008"/>
            <a:ext cx="2808312" cy="3240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Lucie\AppData\Local\Microsoft\Windows\Temporary Internet Files\Content.IE5\Z6QZ204O\MC9002392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01008"/>
            <a:ext cx="2417756" cy="301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578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6353" y="548680"/>
            <a:ext cx="894712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Zkus odhadnout, co si asi myslí</a:t>
            </a:r>
          </a:p>
          <a:p>
            <a:r>
              <a:rPr lang="cs-CZ" sz="5400" dirty="0">
                <a:latin typeface="+mn-lt"/>
              </a:rPr>
              <a:t>l</a:t>
            </a:r>
            <a:r>
              <a:rPr lang="cs-CZ" sz="5400" dirty="0" smtClean="0">
                <a:latin typeface="+mn-lt"/>
              </a:rPr>
              <a:t>idé na obrázcích. Vyjádři jejich</a:t>
            </a:r>
          </a:p>
          <a:p>
            <a:r>
              <a:rPr lang="cs-CZ" sz="5400" dirty="0">
                <a:latin typeface="+mn-lt"/>
              </a:rPr>
              <a:t>p</a:t>
            </a:r>
            <a:r>
              <a:rPr lang="cs-CZ" sz="5400" dirty="0" smtClean="0">
                <a:latin typeface="+mn-lt"/>
              </a:rPr>
              <a:t>ocity vlastními slovy.</a:t>
            </a:r>
            <a:endParaRPr lang="cs-CZ" sz="5400" dirty="0"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MD5YQW23\MC9004346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8582">
            <a:off x="5806450" y="2941371"/>
            <a:ext cx="3038351" cy="301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1763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77072"/>
            <a:ext cx="8229600" cy="1143000"/>
          </a:xfrm>
        </p:spPr>
        <p:txBody>
          <a:bodyPr/>
          <a:lstStyle/>
          <a:p>
            <a:pPr algn="l"/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Mozek</a:t>
            </a:r>
            <a:r>
              <a:rPr lang="cs-CZ" sz="5400" dirty="0" smtClean="0">
                <a:latin typeface="+mn-lt"/>
              </a:rPr>
              <a:t> jako </a:t>
            </a:r>
            <a:r>
              <a:rPr lang="cs-CZ" sz="5400" u="sng" dirty="0" smtClean="0">
                <a:latin typeface="+mn-lt"/>
              </a:rPr>
              <a:t>speciální orgán </a:t>
            </a:r>
            <a:r>
              <a:rPr lang="cs-CZ" sz="5400" dirty="0" smtClean="0">
                <a:latin typeface="+mn-lt"/>
              </a:rPr>
              <a:t>na zpracování informací se vyvinul na určitém stupni biologického vývoje živočichů.</a:t>
            </a:r>
            <a:endParaRPr lang="cs-CZ" sz="5400" dirty="0">
              <a:latin typeface="+mn-lt"/>
            </a:endParaRPr>
          </a:p>
        </p:txBody>
      </p:sp>
      <p:pic>
        <p:nvPicPr>
          <p:cNvPr id="6146" name="Picture 2" descr="C:\Users\Lucie\AppData\Local\Microsoft\Windows\Temporary Internet Files\Content.IE5\SFB0X6VD\MC9004387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1"/>
            <a:ext cx="2448272" cy="252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6033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052736"/>
            <a:ext cx="8229600" cy="1143000"/>
          </a:xfrm>
        </p:spPr>
        <p:txBody>
          <a:bodyPr/>
          <a:lstStyle/>
          <a:p>
            <a:pPr algn="l"/>
            <a:r>
              <a:rPr lang="cs-CZ" sz="5400" b="1" dirty="0" smtClean="0">
                <a:solidFill>
                  <a:srgbClr val="00B0F0"/>
                </a:solidFill>
              </a:rPr>
              <a:t>Informaci </a:t>
            </a:r>
            <a:r>
              <a:rPr lang="cs-CZ" sz="5400" dirty="0" smtClean="0"/>
              <a:t>předáváme </a:t>
            </a:r>
            <a:r>
              <a:rPr lang="cs-CZ" sz="5400" dirty="0" smtClean="0">
                <a:solidFill>
                  <a:srgbClr val="00B0F0"/>
                </a:solidFill>
              </a:rPr>
              <a:t>slovně </a:t>
            </a:r>
            <a:r>
              <a:rPr lang="cs-CZ" sz="5400" dirty="0" smtClean="0"/>
              <a:t>i </a:t>
            </a:r>
            <a:r>
              <a:rPr lang="cs-CZ" sz="5400" dirty="0" smtClean="0">
                <a:solidFill>
                  <a:srgbClr val="00B0F0"/>
                </a:solidFill>
              </a:rPr>
              <a:t>mimoslovně.</a:t>
            </a:r>
            <a:r>
              <a:rPr lang="cs-CZ" sz="5400" dirty="0" smtClean="0"/>
              <a:t> Barvou i silou hlasu, pohyby, výrazem tváře.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629744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Informace </a:t>
            </a:r>
            <a:r>
              <a:rPr lang="cs-CZ" sz="5400" dirty="0" smtClean="0">
                <a:latin typeface="+mn-lt"/>
              </a:rPr>
              <a:t>vyvolává u příjemce:</a:t>
            </a:r>
            <a:endParaRPr lang="cs-CZ" sz="54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103239"/>
            <a:ext cx="907145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 - změnu </a:t>
            </a:r>
            <a:r>
              <a:rPr lang="cs-CZ" sz="5400" u="sng" dirty="0" smtClean="0">
                <a:latin typeface="+mn-lt"/>
              </a:rPr>
              <a:t>v chování </a:t>
            </a:r>
            <a:r>
              <a:rPr lang="cs-CZ" sz="3600" dirty="0" smtClean="0">
                <a:latin typeface="+mn-lt"/>
              </a:rPr>
              <a:t>(u všech živočichů)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5717" y="4005064"/>
            <a:ext cx="77845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- změnu </a:t>
            </a:r>
            <a:r>
              <a:rPr lang="cs-CZ" sz="5400" u="sng" dirty="0" smtClean="0">
                <a:latin typeface="+mn-lt"/>
              </a:rPr>
              <a:t>v myšlení </a:t>
            </a:r>
            <a:r>
              <a:rPr lang="cs-CZ" sz="3600" dirty="0" smtClean="0">
                <a:latin typeface="+mn-lt"/>
              </a:rPr>
              <a:t>( u člověka).</a:t>
            </a:r>
            <a:r>
              <a:rPr lang="cs-CZ" sz="5400" dirty="0" smtClean="0">
                <a:latin typeface="+mn-lt"/>
              </a:rPr>
              <a:t> </a:t>
            </a:r>
            <a:endParaRPr lang="cs-CZ" sz="5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5369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56592" y="14068"/>
            <a:ext cx="8229600" cy="1143000"/>
          </a:xfrm>
        </p:spPr>
        <p:txBody>
          <a:bodyPr/>
          <a:lstStyle/>
          <a:p>
            <a:r>
              <a:rPr lang="cs-CZ" sz="5400" u="sng" dirty="0" smtClean="0">
                <a:latin typeface="+mn-lt"/>
              </a:rPr>
              <a:t>Jak rozumíte slovům:</a:t>
            </a:r>
            <a:endParaRPr lang="cs-CZ" sz="5400" u="sng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645971"/>
            <a:ext cx="934204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„Dobré lidi poznáme podle toho,</a:t>
            </a:r>
          </a:p>
          <a:p>
            <a:r>
              <a:rPr lang="cs-CZ" sz="5400" dirty="0" smtClean="0">
                <a:latin typeface="+mn-lt"/>
              </a:rPr>
              <a:t>  že se stávají lepšími, když je</a:t>
            </a:r>
          </a:p>
          <a:p>
            <a:r>
              <a:rPr lang="cs-CZ" sz="5400" dirty="0" smtClean="0">
                <a:latin typeface="+mn-lt"/>
              </a:rPr>
              <a:t>  poznáme.“                  </a:t>
            </a:r>
            <a:r>
              <a:rPr lang="cs-CZ" sz="3600" dirty="0" smtClean="0">
                <a:latin typeface="+mn-lt"/>
              </a:rPr>
              <a:t>(Bertolt Brecht)</a:t>
            </a:r>
            <a:endParaRPr lang="cs-CZ" sz="5400" dirty="0" smtClean="0">
              <a:latin typeface="+mn-lt"/>
            </a:endParaRPr>
          </a:p>
          <a:p>
            <a:r>
              <a:rPr lang="cs-CZ" sz="5400" dirty="0">
                <a:latin typeface="+mn-lt"/>
              </a:rPr>
              <a:t> </a:t>
            </a:r>
          </a:p>
        </p:txBody>
      </p:sp>
      <p:pic>
        <p:nvPicPr>
          <p:cNvPr id="8194" name="Picture 2" descr="C:\Users\Lucie\AppData\Local\Microsoft\Windows\Temporary Internet Files\Content.IE5\Z6QZ204O\MC90044207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8641"/>
            <a:ext cx="2218432" cy="187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41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PLESKOTOVÁ</a:t>
            </a:r>
            <a:r>
              <a:rPr lang="cs-CZ" dirty="0">
                <a:solidFill>
                  <a:prstClr val="black"/>
                </a:solidFill>
              </a:rPr>
              <a:t>, A., </a:t>
            </a:r>
            <a:r>
              <a:rPr lang="cs-CZ" i="1" dirty="0">
                <a:solidFill>
                  <a:prstClr val="black"/>
                </a:solidFill>
              </a:rPr>
              <a:t>OBČANSKÁ VÝCHOVA pro 9. ročník</a:t>
            </a:r>
            <a:r>
              <a:rPr lang="cs-CZ" dirty="0">
                <a:solidFill>
                  <a:prstClr val="black"/>
                </a:solidFill>
              </a:rPr>
              <a:t>. 1. vyd. Praha: Septima, 1996. ISBN 80-85801-71-X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MÜLLER, O., VÝCHOVA K OBČANSTVÍ, pracovní sešit. 1 vyd. Praha: Parta 2009. ISBN 978-80-7320-120-3.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252</Words>
  <Application>Microsoft Office PowerPoint</Application>
  <PresentationFormat>Předvádění na obrazovce (4:3)</PresentationFormat>
  <Paragraphs>35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NÁZEV ŠKOLY: Střední odborné učiliště a Základní škola AUTOR: Bc. Lucie Chojnová NÁZEV: VY_32_INOVACE_02_Dorozumívání mezi lidmi                                                     Komunikace TÉMA SADY: Občanská výchova DATUM: 5. září 2011 ČÍSLO PROJEKTU: CZ.1.07/1.4.00/21.0477</vt:lpstr>
      <vt:lpstr> Dorozumívání</vt:lpstr>
      <vt:lpstr>Komunikace - je výměna informací, jejich přijímání, zpracování a vydávání.</vt:lpstr>
      <vt:lpstr>Nesprávně zachycená informace je znečištěna  </vt:lpstr>
      <vt:lpstr>Ke schopnosti správně se dorozumět (komunikovat) patří také umění porozumět tomu, co člověk dává najevo svým celkovým postojem a výrazem tváře.</vt:lpstr>
      <vt:lpstr>K obrázkům zkus přiřadit následující pojmy: </vt:lpstr>
      <vt:lpstr>Prezentace aplikace PowerPoint</vt:lpstr>
      <vt:lpstr>Prezentace aplikace PowerPoint</vt:lpstr>
      <vt:lpstr>Mozek jako speciální orgán na zpracování informací se vyvinul na určitém stupni biologického vývoje živočichů.</vt:lpstr>
      <vt:lpstr>Informaci předáváme slovně i mimoslovně. Barvou i silou hlasu, pohyby, výrazem tváře.</vt:lpstr>
      <vt:lpstr>Informace vyvolává u příjemce:</vt:lpstr>
      <vt:lpstr>Jak rozumíte slovům: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86</cp:revision>
  <dcterms:created xsi:type="dcterms:W3CDTF">2012-04-21T07:06:25Z</dcterms:created>
  <dcterms:modified xsi:type="dcterms:W3CDTF">2012-08-28T08:51:38Z</dcterms:modified>
</cp:coreProperties>
</file>