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7" r:id="rId9"/>
    <p:sldId id="268" r:id="rId10"/>
    <p:sldId id="269" r:id="rId11"/>
    <p:sldId id="270" r:id="rId12"/>
    <p:sldId id="271" r:id="rId13"/>
    <p:sldId id="272" r:id="rId14"/>
    <p:sldId id="266" r:id="rId15"/>
    <p:sldId id="25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VY_32_INOVACE_03_Člověk a řád společnosti</a:t>
            </a:r>
            <a:br>
              <a:rPr lang="cs-CZ" sz="2800" dirty="0" smtClean="0"/>
            </a:br>
            <a:r>
              <a:rPr lang="cs-CZ" sz="2800" dirty="0" smtClean="0"/>
              <a:t>TÉMA SADY: </a:t>
            </a:r>
            <a:r>
              <a:rPr lang="cs-CZ" sz="2800" smtClean="0"/>
              <a:t>Občanská </a:t>
            </a:r>
            <a:r>
              <a:rPr lang="cs-CZ" sz="280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</a:t>
            </a:r>
            <a:r>
              <a:rPr lang="cs-CZ" sz="2800" dirty="0" smtClean="0"/>
              <a:t>: 10. září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2348880"/>
            <a:ext cx="7978878" cy="1944216"/>
          </a:xfrm>
        </p:spPr>
        <p:txBody>
          <a:bodyPr/>
          <a:lstStyle/>
          <a:p>
            <a:pPr algn="l"/>
            <a:r>
              <a:rPr lang="cs-CZ" sz="5400" b="1" dirty="0" smtClean="0">
                <a:latin typeface="+mn-lt"/>
              </a:rPr>
              <a:t>Žijete</a:t>
            </a:r>
            <a:br>
              <a:rPr lang="cs-CZ" sz="5400" b="1" dirty="0" smtClean="0">
                <a:latin typeface="+mn-lt"/>
              </a:rPr>
            </a:br>
            <a:r>
              <a:rPr lang="cs-CZ" sz="5400" b="1" dirty="0">
                <a:latin typeface="+mn-lt"/>
              </a:rPr>
              <a:t/>
            </a:r>
            <a:br>
              <a:rPr lang="cs-CZ" sz="5400" b="1" dirty="0">
                <a:latin typeface="+mn-lt"/>
              </a:rPr>
            </a:br>
            <a:r>
              <a:rPr lang="cs-CZ" sz="5400" b="1" dirty="0" smtClean="0">
                <a:latin typeface="+mn-lt"/>
              </a:rPr>
              <a:t> v zemi, kde mají</a:t>
            </a:r>
            <a:br>
              <a:rPr lang="cs-CZ" sz="5400" b="1" dirty="0" smtClean="0">
                <a:latin typeface="+mn-lt"/>
              </a:rPr>
            </a:br>
            <a:r>
              <a:rPr lang="cs-CZ" sz="5400" dirty="0" smtClean="0">
                <a:latin typeface="+mn-lt"/>
              </a:rPr>
              <a:t/>
            </a:r>
            <a:br>
              <a:rPr lang="cs-CZ" sz="5400" dirty="0" smtClean="0">
                <a:latin typeface="+mn-lt"/>
              </a:rPr>
            </a:br>
            <a:r>
              <a:rPr lang="cs-CZ" sz="5400" dirty="0" smtClean="0">
                <a:latin typeface="+mn-lt"/>
              </a:rPr>
              <a:t> </a:t>
            </a:r>
            <a:r>
              <a:rPr lang="cs-CZ" sz="5400" b="1" dirty="0" smtClean="0">
                <a:latin typeface="+mn-lt"/>
              </a:rPr>
              <a:t>všichni lidé stejná</a:t>
            </a:r>
            <a:br>
              <a:rPr lang="cs-CZ" sz="5400" b="1" dirty="0" smtClean="0">
                <a:latin typeface="+mn-lt"/>
              </a:rPr>
            </a:br>
            <a:r>
              <a:rPr lang="cs-CZ" sz="5400" dirty="0" smtClean="0">
                <a:latin typeface="+mn-lt"/>
              </a:rPr>
              <a:t/>
            </a:r>
            <a:br>
              <a:rPr lang="cs-CZ" sz="5400" dirty="0" smtClean="0">
                <a:latin typeface="+mn-lt"/>
              </a:rPr>
            </a:br>
            <a:r>
              <a:rPr lang="cs-CZ" sz="5400" dirty="0" smtClean="0">
                <a:latin typeface="+mn-lt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práva?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Z6QZ204O\MC90040426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5398"/>
            <a:ext cx="2592288" cy="284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201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Každý </a:t>
            </a:r>
            <a:r>
              <a:rPr lang="cs-CZ" sz="5400" u="sng" dirty="0" smtClean="0">
                <a:latin typeface="+mn-lt"/>
              </a:rPr>
              <a:t>člověk</a:t>
            </a:r>
            <a:r>
              <a:rPr lang="cs-CZ" sz="5400" dirty="0" smtClean="0">
                <a:latin typeface="+mn-lt"/>
              </a:rPr>
              <a:t>, tedy i malé </a:t>
            </a:r>
            <a:r>
              <a:rPr lang="cs-CZ" sz="5400" u="sng" dirty="0" smtClean="0">
                <a:latin typeface="+mn-lt"/>
              </a:rPr>
              <a:t>dítě</a:t>
            </a:r>
            <a:r>
              <a:rPr lang="cs-CZ" sz="5400" dirty="0" smtClean="0">
                <a:latin typeface="+mn-lt"/>
              </a:rPr>
              <a:t>, má určitá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práva.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52536" y="2060848"/>
            <a:ext cx="875861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  - </a:t>
            </a:r>
            <a:r>
              <a:rPr lang="cs-CZ" sz="5400" u="sng" dirty="0" smtClean="0">
                <a:latin typeface="+mn-lt"/>
              </a:rPr>
              <a:t>Základním právem</a:t>
            </a:r>
            <a:r>
              <a:rPr lang="cs-CZ" sz="5400" dirty="0" smtClean="0">
                <a:latin typeface="+mn-lt"/>
              </a:rPr>
              <a:t> je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</a:t>
            </a:r>
          </a:p>
          <a:p>
            <a:r>
              <a:rPr lang="cs-CZ" sz="5400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    na život.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2050" name="Picture 2" descr="C:\Users\Lucie\AppData\Local\Microsoft\Windows\Temporary Internet Files\Content.IE5\Z6QZ204O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109" y="3495368"/>
            <a:ext cx="3881123" cy="306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71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život </a:t>
            </a:r>
            <a:r>
              <a:rPr lang="cs-CZ" sz="5400" dirty="0" smtClean="0">
                <a:latin typeface="+mn-lt"/>
              </a:rPr>
              <a:t>– zajišťují </a:t>
            </a:r>
            <a:r>
              <a:rPr lang="cs-CZ" sz="5400" u="sng" dirty="0" smtClean="0">
                <a:latin typeface="+mn-lt"/>
              </a:rPr>
              <a:t>zákony země</a:t>
            </a:r>
            <a:r>
              <a:rPr lang="cs-CZ" sz="5400" dirty="0" smtClean="0">
                <a:latin typeface="+mn-lt"/>
              </a:rPr>
              <a:t>, ve které člověk žije.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3212976"/>
            <a:ext cx="885698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+mn-lt"/>
              </a:rPr>
              <a:t>- Existují i </a:t>
            </a:r>
            <a:r>
              <a:rPr lang="cs-CZ" sz="4800" u="sng" dirty="0" smtClean="0">
                <a:latin typeface="+mn-lt"/>
              </a:rPr>
              <a:t>mezinárodní dokumenty,</a:t>
            </a:r>
            <a:r>
              <a:rPr lang="cs-CZ" sz="4800" dirty="0" smtClean="0">
                <a:latin typeface="+mn-lt"/>
              </a:rPr>
              <a:t> </a:t>
            </a:r>
          </a:p>
          <a:p>
            <a:r>
              <a:rPr lang="cs-CZ" sz="4800" dirty="0" smtClean="0">
                <a:latin typeface="+mn-lt"/>
              </a:rPr>
              <a:t> které přijalo mnoho států a které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toto a další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práva</a:t>
            </a:r>
            <a:r>
              <a:rPr lang="cs-CZ" sz="4800" dirty="0" smtClean="0">
                <a:latin typeface="+mn-lt"/>
              </a:rPr>
              <a:t> také zajišťují.</a:t>
            </a:r>
          </a:p>
          <a:p>
            <a:r>
              <a:rPr lang="cs-CZ" sz="4800" dirty="0" smtClean="0">
                <a:latin typeface="+mn-lt"/>
              </a:rPr>
              <a:t>  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0139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802" y="134076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- Je to například </a:t>
            </a:r>
            <a:r>
              <a:rPr lang="cs-CZ" sz="5400" b="1" u="sng" dirty="0" smtClean="0">
                <a:latin typeface="+mn-lt"/>
              </a:rPr>
              <a:t>Všeobecná deklarace lidských práv </a:t>
            </a:r>
            <a:r>
              <a:rPr lang="cs-CZ" sz="5400" dirty="0" smtClean="0">
                <a:latin typeface="+mn-lt"/>
              </a:rPr>
              <a:t>z roku 1948 nebo </a:t>
            </a:r>
            <a:r>
              <a:rPr lang="cs-CZ" sz="5400" b="1" u="sng" dirty="0" smtClean="0">
                <a:latin typeface="+mn-lt"/>
              </a:rPr>
              <a:t>Úmluva o právech dítěte </a:t>
            </a:r>
            <a:r>
              <a:rPr lang="cs-CZ" sz="5400" dirty="0" smtClean="0">
                <a:latin typeface="+mn-lt"/>
              </a:rPr>
              <a:t>z roku 1989.</a:t>
            </a:r>
            <a:endParaRPr lang="cs-CZ" sz="5400" dirty="0">
              <a:latin typeface="+mn-lt"/>
            </a:endParaRPr>
          </a:p>
        </p:txBody>
      </p:sp>
      <p:pic>
        <p:nvPicPr>
          <p:cNvPr id="3074" name="Picture 2" descr="C:\Users\Lucie\AppData\Local\Microsoft\Windows\Temporary Internet Files\Content.IE5\Z6QZ204O\MC900280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3528391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64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Mezi nejdůležitější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lidská práva </a:t>
            </a:r>
            <a:r>
              <a:rPr lang="cs-CZ" sz="5400" u="sng" dirty="0" smtClean="0">
                <a:latin typeface="+mn-lt"/>
              </a:rPr>
              <a:t>patří</a:t>
            </a:r>
            <a:r>
              <a:rPr lang="cs-CZ" sz="5400" dirty="0" smtClean="0">
                <a:latin typeface="+mn-lt"/>
              </a:rPr>
              <a:t> dále:</a:t>
            </a:r>
            <a:endParaRPr lang="cs-CZ" sz="54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6090" y="1844824"/>
            <a:ext cx="77051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osobní svobodu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6907" y="2735430"/>
            <a:ext cx="7947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svobodu pohybu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6090" y="3627391"/>
            <a:ext cx="84149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lidskou důstojnost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6907" y="4437112"/>
            <a:ext cx="795006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nedotknutelnost</a:t>
            </a:r>
          </a:p>
          <a:p>
            <a:r>
              <a:rPr lang="cs-CZ" sz="5400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 osoby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1240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073008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 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ochranu cti, dobré</a:t>
            </a:r>
            <a:br>
              <a:rPr lang="cs-CZ" sz="5400" b="1" dirty="0" smtClean="0">
                <a:solidFill>
                  <a:srgbClr val="00B0F0"/>
                </a:solidFill>
                <a:latin typeface="+mn-lt"/>
              </a:rPr>
            </a:b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   pověsti a jména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71899"/>
            <a:ext cx="789684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svobodu názoru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58" y="2922553"/>
            <a:ext cx="899566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svobodu svědomí a </a:t>
            </a:r>
          </a:p>
          <a:p>
            <a:r>
              <a:rPr lang="cs-CZ" sz="5400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  soukromí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34738" y="4509120"/>
            <a:ext cx="89391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manželství a rodinu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" y="5301208"/>
            <a:ext cx="58451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n-lt"/>
              </a:rPr>
              <a:t> .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 na majetek.</a:t>
            </a:r>
            <a:endParaRPr lang="cs-CZ" sz="5400" b="1" dirty="0">
              <a:solidFill>
                <a:srgbClr val="00B0F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3602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75975" y="2852936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Pokuste se vysvětlit, co každé z těchto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 </a:t>
            </a:r>
            <a:r>
              <a:rPr lang="cs-CZ" sz="5400" dirty="0" smtClean="0">
                <a:latin typeface="+mn-lt"/>
              </a:rPr>
              <a:t>znamená?</a:t>
            </a:r>
            <a:endParaRPr lang="cs-CZ" sz="5400" dirty="0">
              <a:latin typeface="+mn-lt"/>
            </a:endParaRPr>
          </a:p>
        </p:txBody>
      </p:sp>
      <p:pic>
        <p:nvPicPr>
          <p:cNvPr id="4099" name="Picture 3" descr="C:\Users\Lucie\AppData\Local\Microsoft\Windows\Temporary Internet Files\Content.IE5\32HDAXOE\MC90040426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216024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72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80728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>
                <a:latin typeface="+mn-lt"/>
              </a:rPr>
              <a:t>Některá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práva</a:t>
            </a:r>
            <a:r>
              <a:rPr lang="cs-CZ" sz="5400" dirty="0" smtClean="0">
                <a:latin typeface="+mn-lt"/>
              </a:rPr>
              <a:t> jsou pro nás spojena i s určitou </a:t>
            </a:r>
            <a:r>
              <a:rPr lang="cs-CZ" sz="5400" b="1" dirty="0" smtClean="0">
                <a:latin typeface="+mn-lt"/>
              </a:rPr>
              <a:t>povinností.</a:t>
            </a:r>
            <a:endParaRPr lang="cs-CZ" sz="5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6920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96752"/>
            <a:ext cx="8229600" cy="1143000"/>
          </a:xfrm>
        </p:spPr>
        <p:txBody>
          <a:bodyPr/>
          <a:lstStyle/>
          <a:p>
            <a:r>
              <a:rPr lang="cs-CZ" sz="5400" dirty="0" smtClean="0">
                <a:latin typeface="+mn-lt"/>
              </a:rPr>
              <a:t>V naší zemi máme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právo</a:t>
            </a:r>
            <a:r>
              <a:rPr lang="cs-CZ" sz="5400" dirty="0" smtClean="0">
                <a:latin typeface="+mn-lt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+mn-lt"/>
              </a:rPr>
              <a:t>na vzdělání</a:t>
            </a:r>
            <a:r>
              <a:rPr lang="cs-CZ" sz="5400" dirty="0" smtClean="0">
                <a:latin typeface="+mn-lt"/>
              </a:rPr>
              <a:t>, ale také </a:t>
            </a:r>
            <a:r>
              <a:rPr lang="cs-CZ" sz="5400" b="1" dirty="0" smtClean="0">
                <a:latin typeface="+mn-lt"/>
              </a:rPr>
              <a:t>povinnost </a:t>
            </a:r>
            <a:r>
              <a:rPr lang="cs-CZ" sz="5400" dirty="0" smtClean="0">
                <a:latin typeface="+mn-lt"/>
              </a:rPr>
              <a:t>navštěvovat základní školu a snažit se o dobrý prospěch.</a:t>
            </a:r>
            <a:endParaRPr lang="cs-CZ" sz="5400" dirty="0"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MD5YQW23\MC900198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645025"/>
            <a:ext cx="2931145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357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45" y="1052736"/>
            <a:ext cx="9217024" cy="1143000"/>
          </a:xfrm>
        </p:spPr>
        <p:txBody>
          <a:bodyPr/>
          <a:lstStyle/>
          <a:p>
            <a:pPr algn="l"/>
            <a:r>
              <a:rPr lang="cs-CZ" sz="5400" dirty="0" smtClean="0"/>
              <a:t>Máme </a:t>
            </a:r>
            <a:r>
              <a:rPr lang="cs-CZ" sz="5400" b="1" dirty="0" smtClean="0">
                <a:solidFill>
                  <a:srgbClr val="00B0F0"/>
                </a:solidFill>
              </a:rPr>
              <a:t>právo na zdravotní </a:t>
            </a:r>
            <a:r>
              <a:rPr lang="cs-CZ" sz="5400" dirty="0" smtClean="0"/>
              <a:t>péči a to je spojeno s </a:t>
            </a:r>
            <a:r>
              <a:rPr lang="cs-CZ" sz="5400" b="1" dirty="0" smtClean="0"/>
              <a:t>povinností </a:t>
            </a:r>
            <a:r>
              <a:rPr lang="cs-CZ" sz="5400" dirty="0" smtClean="0"/>
              <a:t>pečovat o své zdraví.</a:t>
            </a:r>
            <a:endParaRPr lang="cs-CZ" sz="5400" dirty="0"/>
          </a:p>
        </p:txBody>
      </p:sp>
      <p:pic>
        <p:nvPicPr>
          <p:cNvPr id="6146" name="Picture 2" descr="C:\Users\Lucie\AppData\Local\Microsoft\Windows\Temporary Internet Files\Content.IE5\SFB0X6VD\MC90044180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56992"/>
            <a:ext cx="3096344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1895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060848"/>
            <a:ext cx="8229600" cy="1143000"/>
          </a:xfrm>
        </p:spPr>
        <p:txBody>
          <a:bodyPr/>
          <a:lstStyle/>
          <a:p>
            <a:pPr algn="just"/>
            <a:r>
              <a:rPr lang="cs-CZ" b="1" u="sng" dirty="0" smtClean="0">
                <a:latin typeface="+mn-lt"/>
              </a:rPr>
              <a:t>V rozvojových zemích </a:t>
            </a:r>
            <a:r>
              <a:rPr lang="cs-CZ" dirty="0" smtClean="0">
                <a:latin typeface="+mn-lt"/>
              </a:rPr>
              <a:t>mají děti problémy se zabezpečením </a:t>
            </a:r>
            <a:r>
              <a:rPr lang="cs-CZ" u="sng" dirty="0" smtClean="0">
                <a:latin typeface="+mn-lt"/>
              </a:rPr>
              <a:t>základních životních potřeb</a:t>
            </a:r>
            <a:r>
              <a:rPr lang="cs-CZ" dirty="0" smtClean="0">
                <a:latin typeface="+mn-lt"/>
              </a:rPr>
              <a:t>, jako je </a:t>
            </a:r>
            <a:r>
              <a:rPr lang="cs-CZ" u="sng" dirty="0" smtClean="0">
                <a:latin typeface="+mn-lt"/>
              </a:rPr>
              <a:t>výživa</a:t>
            </a:r>
            <a:r>
              <a:rPr lang="cs-CZ" dirty="0" smtClean="0">
                <a:latin typeface="+mn-lt"/>
              </a:rPr>
              <a:t> a </a:t>
            </a:r>
            <a:r>
              <a:rPr lang="cs-CZ" u="sng" dirty="0" smtClean="0">
                <a:latin typeface="+mn-lt"/>
              </a:rPr>
              <a:t>vzdělání.</a:t>
            </a:r>
            <a:r>
              <a:rPr lang="cs-CZ" dirty="0" smtClean="0">
                <a:latin typeface="+mn-lt"/>
              </a:rPr>
              <a:t> Mnohdy je tam využívána dětská práce. Životy některých z nich mohou být ohroženy válkami a jinými nepokoji.</a:t>
            </a:r>
            <a:endParaRPr lang="cs-CZ" dirty="0">
              <a:latin typeface="+mn-lt"/>
            </a:endParaRPr>
          </a:p>
        </p:txBody>
      </p:sp>
      <p:pic>
        <p:nvPicPr>
          <p:cNvPr id="7171" name="Picture 3" descr="C:\Users\Lucie\AppData\Local\Microsoft\Windows\Temporary Internet Files\Content.IE5\MD5YQW23\MC900415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8"/>
            <a:ext cx="30963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45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5400" dirty="0">
              <a:latin typeface="+mn-lt"/>
            </a:endParaRPr>
          </a:p>
        </p:txBody>
      </p:sp>
      <p:pic>
        <p:nvPicPr>
          <p:cNvPr id="8195" name="Picture 3" descr="C:\Users\Lucie\AppData\Local\Microsoft\Windows\Temporary Internet Files\Content.IE5\32HDAXOE\MP90043940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6632"/>
            <a:ext cx="3184071" cy="22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8434" y="2348880"/>
            <a:ext cx="907351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Základní </a:t>
            </a:r>
            <a:r>
              <a:rPr lang="cs-CZ" sz="4800" dirty="0" smtClean="0">
                <a:solidFill>
                  <a:srgbClr val="00B0F0"/>
                </a:solidFill>
                <a:latin typeface="+mn-lt"/>
              </a:rPr>
              <a:t>občanská</a:t>
            </a:r>
            <a:r>
              <a:rPr lang="cs-CZ" sz="4800" dirty="0" smtClean="0">
                <a:latin typeface="+mn-lt"/>
              </a:rPr>
              <a:t> a </a:t>
            </a:r>
            <a:r>
              <a:rPr lang="cs-CZ" sz="4800" dirty="0" smtClean="0">
                <a:solidFill>
                  <a:srgbClr val="00B0F0"/>
                </a:solidFill>
                <a:latin typeface="+mn-lt"/>
              </a:rPr>
              <a:t>lidská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práva</a:t>
            </a:r>
          </a:p>
          <a:p>
            <a:r>
              <a:rPr lang="cs-CZ" sz="4800" dirty="0" smtClean="0">
                <a:latin typeface="+mn-lt"/>
              </a:rPr>
              <a:t> lidem zabezpečují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zákony země</a:t>
            </a:r>
            <a:r>
              <a:rPr lang="cs-CZ" sz="4800" dirty="0" smtClean="0">
                <a:latin typeface="+mn-lt"/>
              </a:rPr>
              <a:t>,</a:t>
            </a:r>
          </a:p>
          <a:p>
            <a:r>
              <a:rPr lang="cs-CZ" sz="4800" dirty="0" smtClean="0">
                <a:latin typeface="+mn-lt"/>
              </a:rPr>
              <a:t> ve které žijí a mezinárodní úmluvy. </a:t>
            </a:r>
          </a:p>
          <a:p>
            <a:r>
              <a:rPr lang="cs-CZ" sz="4800" dirty="0" smtClean="0">
                <a:latin typeface="+mn-lt"/>
              </a:rPr>
              <a:t> Nejdůležitějším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právem</a:t>
            </a:r>
            <a:r>
              <a:rPr lang="cs-CZ" sz="4800" dirty="0" smtClean="0">
                <a:latin typeface="+mn-lt"/>
              </a:rPr>
              <a:t> je </a:t>
            </a:r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právo </a:t>
            </a:r>
          </a:p>
          <a:p>
            <a:r>
              <a:rPr lang="cs-CZ" sz="4800" b="1" dirty="0" smtClean="0">
                <a:solidFill>
                  <a:srgbClr val="00B0F0"/>
                </a:solidFill>
                <a:latin typeface="+mn-lt"/>
              </a:rPr>
              <a:t> na lidský život.</a:t>
            </a:r>
            <a:endParaRPr lang="cs-CZ" sz="4800" b="1" dirty="0">
              <a:solidFill>
                <a:srgbClr val="00B0F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9401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111" y="548680"/>
            <a:ext cx="8229600" cy="1143000"/>
          </a:xfrm>
        </p:spPr>
        <p:txBody>
          <a:bodyPr/>
          <a:lstStyle/>
          <a:p>
            <a:r>
              <a:rPr lang="cs-CZ" sz="7200" b="1" dirty="0" smtClean="0">
                <a:solidFill>
                  <a:srgbClr val="00B0F0"/>
                </a:solidFill>
                <a:latin typeface="+mn-lt"/>
              </a:rPr>
              <a:t>Otázky</a:t>
            </a:r>
            <a:endParaRPr lang="cs-CZ" sz="72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9218" name="Picture 2" descr="C:\Users\Lucie\AppData\Local\Microsoft\Windows\Temporary Internet Files\Content.IE5\Z6QZ204O\MC90040426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237626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215" y="2837378"/>
            <a:ext cx="80201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1. Kdy se člověk cítí mezi lidmi dobře?</a:t>
            </a:r>
            <a:endParaRPr lang="cs-CZ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02" y="3861048"/>
            <a:ext cx="937776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2. Má člověk právo se bránit, když mu někdo</a:t>
            </a:r>
          </a:p>
          <a:p>
            <a:r>
              <a:rPr lang="cs-CZ" sz="4000" dirty="0" smtClean="0">
                <a:latin typeface="+mn-lt"/>
              </a:rPr>
              <a:t>    ubližuje?</a:t>
            </a:r>
            <a:endParaRPr lang="cs-CZ" sz="40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168463"/>
            <a:ext cx="869103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+mn-lt"/>
              </a:rPr>
              <a:t>3. Jaké způsoby chování zákony výslovně 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  zakazují?   </a:t>
            </a:r>
          </a:p>
          <a:p>
            <a:r>
              <a:rPr lang="cs-CZ" sz="4000" dirty="0">
                <a:latin typeface="+mn-lt"/>
              </a:rPr>
              <a:t> </a:t>
            </a:r>
            <a:r>
              <a:rPr lang="cs-CZ" sz="4000" dirty="0" smtClean="0"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91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vlastní zdroje</a:t>
            </a:r>
          </a:p>
          <a:p>
            <a:pPr lvl="0"/>
            <a:r>
              <a:rPr lang="cs-CZ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cs-CZ" dirty="0">
                <a:solidFill>
                  <a:prstClr val="black"/>
                </a:solidFill>
              </a:rPr>
              <a:t> – kliparty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</a:t>
            </a:r>
            <a:r>
              <a:rPr lang="cs-CZ" i="1" dirty="0" smtClean="0">
                <a:solidFill>
                  <a:prstClr val="black"/>
                </a:solidFill>
              </a:rPr>
              <a:t>ročník</a:t>
            </a:r>
            <a:r>
              <a:rPr lang="cs-CZ" dirty="0" smtClean="0">
                <a:solidFill>
                  <a:prstClr val="black"/>
                </a:solidFill>
              </a:rPr>
              <a:t>., </a:t>
            </a:r>
            <a:r>
              <a:rPr lang="cs-CZ" dirty="0">
                <a:solidFill>
                  <a:prstClr val="black"/>
                </a:solidFill>
              </a:rPr>
              <a:t>1. vyd. Praha: Septima, 1996. ISBN 80-85801-71-X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  <a:p>
            <a:r>
              <a:rPr lang="cs-CZ" dirty="0" smtClean="0"/>
              <a:t>MATUŠKOVÁ, A., </a:t>
            </a:r>
            <a:r>
              <a:rPr lang="cs-CZ" i="1" dirty="0" smtClean="0"/>
              <a:t>LIDÉ KOLEM NÁS</a:t>
            </a:r>
            <a:r>
              <a:rPr lang="cs-CZ" dirty="0" smtClean="0"/>
              <a:t>, 1. vyd. Praha: Česká geografická společnost, s. r. o., 2009. ISBN 978-80-86034-86-7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394</Words>
  <Application>Microsoft Office PowerPoint</Application>
  <PresentationFormat>Předvádění na obrazovce (4:3)</PresentationFormat>
  <Paragraphs>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NÁZEV ŠKOLY: Střední odborné učiliště a Základní škola AUTOR: Bc. Lucie Chojnová NÁZEV: VY_32_INOVACE_03_Člověk a řád společnosti TÉMA SADY: Občanská výchova DATUM: 10. září 2011 ČÍSLO PROJEKTU: CZ.1.07/1.4.00/21.0477</vt:lpstr>
      <vt:lpstr>Žijete   v zemi, kde mají   všichni lidé stejná   práva?</vt:lpstr>
      <vt:lpstr>- Každý člověk, tedy i malé dítě, má určitá práva.</vt:lpstr>
      <vt:lpstr>- Právo na život – zajišťují zákony země, ve které člověk žije.</vt:lpstr>
      <vt:lpstr>- Je to například Všeobecná deklarace lidských práv z roku 1948 nebo Úmluva o právech dítěte z roku 1989.</vt:lpstr>
      <vt:lpstr>Mezi nejdůležitější lidská práva patří dále:</vt:lpstr>
      <vt:lpstr> . Právo na ochranu cti, dobré    pověsti a jména</vt:lpstr>
      <vt:lpstr>Pokuste se vysvětlit, co každé z těchto práv znamená?</vt:lpstr>
      <vt:lpstr>Některá práva jsou pro nás spojena i s určitou povinností.</vt:lpstr>
      <vt:lpstr>V naší zemi máme právo na vzdělání, ale také povinnost navštěvovat základní školu a snažit se o dobrý prospěch.</vt:lpstr>
      <vt:lpstr>Máme právo na zdravotní péči a to je spojeno s povinností pečovat o své zdraví.</vt:lpstr>
      <vt:lpstr>V rozvojových zemích mají děti problémy se zabezpečením základních životních potřeb, jako je výživa a vzdělání. Mnohdy je tam využívána dětská práce. Životy některých z nich mohou být ohroženy válkami a jinými nepokoji.</vt:lpstr>
      <vt:lpstr>Prezentace aplikace PowerPoint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79</cp:revision>
  <dcterms:created xsi:type="dcterms:W3CDTF">2012-04-21T07:06:25Z</dcterms:created>
  <dcterms:modified xsi:type="dcterms:W3CDTF">2012-08-28T08:52:11Z</dcterms:modified>
</cp:coreProperties>
</file>