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67" r:id="rId3"/>
    <p:sldId id="256" r:id="rId4"/>
    <p:sldId id="259" r:id="rId5"/>
    <p:sldId id="262" r:id="rId6"/>
    <p:sldId id="263" r:id="rId7"/>
    <p:sldId id="260" r:id="rId8"/>
    <p:sldId id="261" r:id="rId9"/>
    <p:sldId id="264" r:id="rId10"/>
    <p:sldId id="25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142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VY_32_INOVACE_08_02_05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05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22.5.2012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8.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Procenta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Slovní </a:t>
            </a:r>
            <a:r>
              <a:rPr lang="cs-CZ" b="1" dirty="0">
                <a:solidFill>
                  <a:srgbClr val="000000"/>
                </a:solidFill>
                <a:latin typeface="Book Antiqua" pitchFamily="18" charset="0"/>
              </a:rPr>
              <a:t>úlohy – 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procenta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val="1163227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Procvičení schopnost využití znalosti pojmu procento a jejich aplikace ve slovních úlohách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Výpočet počtu procent, základu a procentové části,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uplatnění znalostí výpočtů ve slovních úlohách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využití:	</a:t>
            </a: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znalosti postupů z kapitoly procenta na řešení slovních úloh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procento, základ, procentová část, počet procent, slovní úlohy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209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Procenta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Základní pojmy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Procento	1% = </a:t>
            </a:r>
            <a:r>
              <a:rPr lang="cs-CZ" dirty="0" err="1" smtClean="0">
                <a:latin typeface="Bookman Old Style" pitchFamily="18" charset="0"/>
              </a:rPr>
              <a:t>1</a:t>
            </a:r>
            <a:r>
              <a:rPr lang="cs-CZ" dirty="0" smtClean="0">
                <a:latin typeface="Bookman Old Style" pitchFamily="18" charset="0"/>
              </a:rPr>
              <a:t>/100 celku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Základ	=	100%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Část (procentová část)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Počet procent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veuse" pitchFamily="2" charset="-18"/>
              </a:rPr>
              <a:t>rozcvička</a:t>
            </a:r>
            <a:endParaRPr lang="cs-CZ" dirty="0">
              <a:latin typeface="Baveuse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>
                <a:latin typeface="Bookman Old Style" pitchFamily="18" charset="0"/>
              </a:rPr>
              <a:t>Vypočítej procentovou část: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10% z 230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25% z 36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50% z 1200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dirty="0" smtClean="0">
                <a:solidFill>
                  <a:prstClr val="black"/>
                </a:solidFill>
                <a:latin typeface="Bookman Old Style" pitchFamily="18" charset="0"/>
              </a:rPr>
              <a:t>Vypočítej počet procent: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40 z 200 je ___ %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63 ze 126 je ___%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1250 z 1000 je ___%</a:t>
            </a:r>
          </a:p>
          <a:p>
            <a:pPr marL="514350" lvl="0" indent="-514350">
              <a:buNone/>
            </a:pPr>
            <a:r>
              <a:rPr lang="cs-CZ" sz="2800" dirty="0" smtClean="0">
                <a:solidFill>
                  <a:prstClr val="black"/>
                </a:solidFill>
                <a:latin typeface="Bookman Old Style" pitchFamily="18" charset="0"/>
              </a:rPr>
              <a:t>3.	Vypočítej základ, když: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5 % základu je 12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25 % základu je 220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400% základu je 1280</a:t>
            </a:r>
          </a:p>
          <a:p>
            <a:pPr marL="514350" lvl="0" indent="-514350">
              <a:buNone/>
            </a:pPr>
            <a:endParaRPr lang="cs-CZ" sz="2800" dirty="0" smtClean="0">
              <a:solidFill>
                <a:prstClr val="black"/>
              </a:solidFill>
              <a:latin typeface="Bookman Old Style" pitchFamily="18" charset="0"/>
            </a:endParaRPr>
          </a:p>
          <a:p>
            <a:pPr marL="914400" lvl="1" indent="-514350">
              <a:buNone/>
            </a:pPr>
            <a:endParaRPr lang="cs-CZ" sz="2400" dirty="0" smtClean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veuse" pitchFamily="2" charset="-18"/>
              </a:rPr>
              <a:t>Čím začít?</a:t>
            </a:r>
            <a:endParaRPr lang="cs-CZ" dirty="0">
              <a:latin typeface="Baveuse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 algn="ctr">
              <a:buNone/>
            </a:pPr>
            <a:r>
              <a:rPr lang="cs-CZ" sz="2800" dirty="0" smtClean="0">
                <a:solidFill>
                  <a:prstClr val="black"/>
                </a:solidFill>
                <a:latin typeface="Baveuse" pitchFamily="2" charset="-18"/>
              </a:rPr>
              <a:t>!!!! . . . . Nejdůležitější je . . . . !!!!</a:t>
            </a:r>
          </a:p>
          <a:p>
            <a:pPr marL="514350" lvl="0" indent="-514350" algn="ctr">
              <a:buNone/>
            </a:pPr>
            <a:r>
              <a:rPr lang="cs-CZ" sz="2800" dirty="0" smtClean="0">
                <a:solidFill>
                  <a:prstClr val="black"/>
                </a:solidFill>
                <a:latin typeface="Baveuse" pitchFamily="2" charset="-18"/>
              </a:rPr>
              <a:t>poznat co je základ. . . Tj. 100%</a:t>
            </a:r>
          </a:p>
          <a:p>
            <a:pPr marL="514350" lvl="0" indent="-514350">
              <a:buNone/>
            </a:pPr>
            <a:endParaRPr lang="cs-CZ" sz="2800" dirty="0" smtClean="0">
              <a:solidFill>
                <a:prstClr val="black"/>
              </a:solidFill>
              <a:latin typeface="Baveuse" pitchFamily="2" charset="-18"/>
            </a:endParaRPr>
          </a:p>
          <a:p>
            <a:pPr marL="514350" lvl="0" indent="-514350" algn="ctr">
              <a:buNone/>
            </a:pPr>
            <a:r>
              <a:rPr lang="cs-CZ" sz="2800" dirty="0" smtClean="0">
                <a:solidFill>
                  <a:prstClr val="black"/>
                </a:solidFill>
                <a:latin typeface="Baveuse" pitchFamily="2" charset="-18"/>
              </a:rPr>
              <a:t>!!! . . . Nezapomeň . . . !!!</a:t>
            </a:r>
          </a:p>
          <a:p>
            <a:pPr marL="514350" lvl="0" indent="-514350" algn="ctr">
              <a:buNone/>
            </a:pPr>
            <a:r>
              <a:rPr lang="cs-CZ" sz="2800" dirty="0" smtClean="0">
                <a:solidFill>
                  <a:prstClr val="black"/>
                </a:solidFill>
                <a:latin typeface="Baveuse" pitchFamily="2" charset="-18"/>
              </a:rPr>
              <a:t>Pořádně a důkladně přečíst zadání</a:t>
            </a:r>
          </a:p>
          <a:p>
            <a:pPr marL="514350" lvl="0" indent="-514350" algn="ctr">
              <a:buNone/>
            </a:pPr>
            <a:endParaRPr lang="cs-CZ" sz="2800" dirty="0" smtClean="0">
              <a:solidFill>
                <a:prstClr val="black"/>
              </a:solidFill>
              <a:latin typeface="Baveuse" pitchFamily="2" charset="-18"/>
            </a:endParaRPr>
          </a:p>
          <a:p>
            <a:pPr marL="514350" lvl="0" indent="-514350" algn="ctr">
              <a:buNone/>
            </a:pPr>
            <a:r>
              <a:rPr lang="cs-CZ" sz="2800" dirty="0" smtClean="0">
                <a:solidFill>
                  <a:prstClr val="black"/>
                </a:solidFill>
                <a:latin typeface="Baveuse" pitchFamily="2" charset="-18"/>
              </a:rPr>
              <a:t>!! . . . Rozmysli si . . . !!</a:t>
            </a:r>
          </a:p>
          <a:p>
            <a:pPr marL="514350" lvl="0" indent="-514350" algn="ctr">
              <a:buNone/>
            </a:pPr>
            <a:r>
              <a:rPr lang="cs-CZ" sz="2800" dirty="0" smtClean="0">
                <a:solidFill>
                  <a:prstClr val="black"/>
                </a:solidFill>
                <a:latin typeface="Baveuse" pitchFamily="2" charset="-18"/>
              </a:rPr>
              <a:t>Jak zněla otázka</a:t>
            </a:r>
          </a:p>
          <a:p>
            <a:pPr marL="914400" lvl="1" indent="-514350">
              <a:buNone/>
            </a:pPr>
            <a:endParaRPr lang="cs-CZ" sz="2400" dirty="0" smtClean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1430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Ve třídě je 13 chlapců a 17 dívek. Kolik % žáků tvoří dívky.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000240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Nejlepší je použít k řešení trojčlenku.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1. Zápis:		17 dívek . . . x %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	30 žáků . . . 100 %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2. Řešení:	x = 100 . 17 : 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	x = 56,66 %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3. Odpověď: Ve třídě je 56,66 % dívek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sp>
        <p:nvSpPr>
          <p:cNvPr id="20" name="Šipka dolů 19"/>
          <p:cNvSpPr/>
          <p:nvPr/>
        </p:nvSpPr>
        <p:spPr>
          <a:xfrm>
            <a:off x="6429388" y="3714752"/>
            <a:ext cx="45719" cy="57150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ů 20"/>
          <p:cNvSpPr/>
          <p:nvPr/>
        </p:nvSpPr>
        <p:spPr>
          <a:xfrm>
            <a:off x="3071802" y="3714752"/>
            <a:ext cx="45719" cy="57150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0001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Mléko obsahuje 2,5 % tuku. Kolik g tuku je v 1 kg mléka? 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000240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714620"/>
            <a:ext cx="8229600" cy="3929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	</a:t>
            </a:r>
            <a:r>
              <a:rPr lang="cs-CZ" sz="2600" dirty="0" smtClean="0">
                <a:latin typeface="Bookman Old Style" pitchFamily="18" charset="0"/>
              </a:rPr>
              <a:t>Zápis:		100 % . . . . 1kg = 1000g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		 2,5 % . . . . . . . . . . . </a:t>
            </a:r>
            <a:r>
              <a:rPr lang="cs-CZ" sz="2600" dirty="0" smtClean="0">
                <a:latin typeface="Bookman Old Style" pitchFamily="18" charset="0"/>
              </a:rPr>
              <a:t>x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g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baseline="0" dirty="0">
                <a:latin typeface="Bookman Old Style" pitchFamily="18" charset="0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2.	Výpočet:		x = 1000.2,5 : 100 = 25 g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3.	Odpověď: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	V 1 kg mléka je 25 gramů tuku.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sp>
        <p:nvSpPr>
          <p:cNvPr id="21" name="Šipka dolů 20"/>
          <p:cNvSpPr/>
          <p:nvPr/>
        </p:nvSpPr>
        <p:spPr>
          <a:xfrm rot="10800000">
            <a:off x="4143372" y="3000372"/>
            <a:ext cx="45719" cy="57150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 rot="10800000">
            <a:off x="8215338" y="3071810"/>
            <a:ext cx="45719" cy="57150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č.3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0001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Jaká byla původní cena dámských bot, jestliže po 30 % slevě stály 1.190 Kč?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000240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714620"/>
            <a:ext cx="8229600" cy="3929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	</a:t>
            </a:r>
            <a:r>
              <a:rPr lang="cs-CZ" sz="2600" dirty="0" smtClean="0">
                <a:latin typeface="Bookman Old Style" pitchFamily="18" charset="0"/>
              </a:rPr>
              <a:t>Zápis:		70 % . . . . . . . 1.190 Kč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		100 % . . . . . . . . . </a:t>
            </a:r>
            <a:r>
              <a:rPr lang="cs-CZ" sz="2600" dirty="0" smtClean="0">
                <a:latin typeface="Bookman Old Style" pitchFamily="18" charset="0"/>
              </a:rPr>
              <a:t>x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Kč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baseline="0" dirty="0">
                <a:latin typeface="Bookman Old Style" pitchFamily="18" charset="0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2.	Výpočet:		x = 1.190.100: 70 = 1.700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3.	Odpověď: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	Původní cena bot je 1.700 Kč.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sp>
        <p:nvSpPr>
          <p:cNvPr id="21" name="Šipka dolů 20"/>
          <p:cNvSpPr/>
          <p:nvPr/>
        </p:nvSpPr>
        <p:spPr>
          <a:xfrm rot="10800000">
            <a:off x="4000496" y="3000372"/>
            <a:ext cx="45719" cy="57150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 rot="10800000">
            <a:off x="8215338" y="2928934"/>
            <a:ext cx="45719" cy="571504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Příklady k řešení: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Z 35 žáků má 11 žáků dvojku z matematiky. Kolik je to %.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Původní rozpočet 4 mil. Kč na stavbu domu byl překročen o 235.000 Kč. O kolik % byl rozpočet překročen?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Tričko po slevě 25 % stojí 450 Kč. O kolik je tričko levnější než před slevou.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 pomazánkovém másle je 33 % tuku. Kolik tuku je v 150 g krabičce?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Aby žák dostal z matematiky na vysvědčení výbornou, musí získat ze všech testů alespoň 85 % bodů. Kolik bodů z celkových 130 musí získat </a:t>
            </a:r>
            <a:r>
              <a:rPr lang="cs-CZ" dirty="0" err="1" smtClean="0">
                <a:latin typeface="Bookman Old Style" pitchFamily="18" charset="0"/>
              </a:rPr>
              <a:t>jedničkář</a:t>
            </a:r>
            <a:r>
              <a:rPr lang="cs-CZ" dirty="0" smtClean="0">
                <a:latin typeface="Bookman Old Style" pitchFamily="18" charset="0"/>
              </a:rPr>
              <a:t>?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Řešení: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Z 35 žáků má 11 žáků dvojku z matematiky. Kolik je to %.	</a:t>
            </a:r>
            <a:r>
              <a:rPr lang="cs-CZ" b="1" dirty="0" smtClean="0">
                <a:latin typeface="Bookman Old Style" pitchFamily="18" charset="0"/>
              </a:rPr>
              <a:t>(31,43 %)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Původní rozpočet 4 mil. Kč na stavbu domu byl překročen o 235.000 Kč. O kolik % byl rozpočet překročen?	</a:t>
            </a:r>
            <a:r>
              <a:rPr lang="cs-CZ" b="1" dirty="0" smtClean="0">
                <a:latin typeface="Bookman Old Style" pitchFamily="18" charset="0"/>
              </a:rPr>
              <a:t>(Rozpočet byl překročen o 5,875 %)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Tričko po slevě 25 % stojí 450 Kč. O kolik je tričko levnější než před slevou.	</a:t>
            </a:r>
            <a:r>
              <a:rPr lang="cs-CZ" b="1" dirty="0" smtClean="0">
                <a:latin typeface="Bookman Old Style" pitchFamily="18" charset="0"/>
              </a:rPr>
              <a:t>(Tričko je levnější o 150 Kč)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 pomazánkovém másle je 33 % tuku. Kolik tuku je v 150 g krabičce?		</a:t>
            </a:r>
            <a:r>
              <a:rPr lang="cs-CZ" b="1" dirty="0" smtClean="0">
                <a:latin typeface="Bookman Old Style" pitchFamily="18" charset="0"/>
              </a:rPr>
              <a:t>(49,5 g tuku)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Aby žák dostal z matematiky na vysvědčení výbornou, musí získat ze všech testů alespoň 85 % bodů. Kolik bodů z celkových 130 musí získat </a:t>
            </a:r>
            <a:r>
              <a:rPr lang="cs-CZ" dirty="0" err="1" smtClean="0">
                <a:latin typeface="Bookman Old Style" pitchFamily="18" charset="0"/>
              </a:rPr>
              <a:t>jedničkář</a:t>
            </a:r>
            <a:r>
              <a:rPr lang="cs-CZ" dirty="0" smtClean="0">
                <a:latin typeface="Bookman Old Style" pitchFamily="18" charset="0"/>
              </a:rPr>
              <a:t>?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b="1" dirty="0" smtClean="0">
                <a:latin typeface="Bookman Old Style" pitchFamily="18" charset="0"/>
              </a:rPr>
              <a:t>(85 % = 110,5 bodů…minimum je 111 bodů)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</TotalTime>
  <Words>266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Procenta</vt:lpstr>
      <vt:lpstr>Základní pojmy</vt:lpstr>
      <vt:lpstr>rozcvička</vt:lpstr>
      <vt:lpstr>Čím začít?</vt:lpstr>
      <vt:lpstr>Vzorový příklad č.1</vt:lpstr>
      <vt:lpstr>Vzorový příklad č.2</vt:lpstr>
      <vt:lpstr>Vzorový příklad č.3</vt:lpstr>
      <vt:lpstr>Příklady k řešení:</vt:lpstr>
      <vt:lpstr>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klimes</cp:lastModifiedBy>
  <cp:revision>19</cp:revision>
  <dcterms:created xsi:type="dcterms:W3CDTF">2012-06-11T15:25:58Z</dcterms:created>
  <dcterms:modified xsi:type="dcterms:W3CDTF">2012-08-27T09:44:05Z</dcterms:modified>
</cp:coreProperties>
</file>