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3" r:id="rId2"/>
    <p:sldId id="264" r:id="rId3"/>
    <p:sldId id="256" r:id="rId4"/>
    <p:sldId id="259" r:id="rId5"/>
    <p:sldId id="265" r:id="rId6"/>
    <p:sldId id="266" r:id="rId7"/>
    <p:sldId id="257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06" autoAdjust="0"/>
  </p:normalViewPr>
  <p:slideViewPr>
    <p:cSldViewPr>
      <p:cViewPr>
        <p:scale>
          <a:sx n="118" d="100"/>
          <a:sy n="118" d="100"/>
        </p:scale>
        <p:origin x="-1422" y="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5E6B4-0BF7-45C8-A87F-4CB7BE37744C}" type="datetimeFigureOut">
              <a:rPr lang="cs-CZ" smtClean="0"/>
              <a:pPr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BBDFE-046D-4BCF-AE7B-DECB10B20E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1177428" y="404664"/>
            <a:ext cx="7150556" cy="2433944"/>
            <a:chOff x="1108710" y="260648"/>
            <a:chExt cx="7150556" cy="2433944"/>
          </a:xfrm>
        </p:grpSpPr>
        <p:sp>
          <p:nvSpPr>
            <p:cNvPr id="7" name="TextovéPole 6"/>
            <p:cNvSpPr txBox="1"/>
            <p:nvPr/>
          </p:nvSpPr>
          <p:spPr>
            <a:xfrm>
              <a:off x="1977390" y="2306531"/>
              <a:ext cx="5230336" cy="388061"/>
            </a:xfrm>
            <a:prstGeom prst="rect">
              <a:avLst/>
            </a:prstGeom>
            <a:noFill/>
          </p:spPr>
          <p:txBody>
            <a:bodyPr vert="horz" wrap="square" lIns="79507" tIns="39754" rIns="79507" bIns="39754" rtlCol="0">
              <a:spAutoFit/>
            </a:bodyPr>
            <a:lstStyle/>
            <a:p>
              <a:r>
                <a:rPr lang="cs-CZ" sz="2000" dirty="0">
                  <a:solidFill>
                    <a:schemeClr val="bg1"/>
                  </a:solidFill>
                  <a:latin typeface="Book Antiqua" pitchFamily="18" charset="0"/>
                </a:rPr>
                <a:t>CZ.1.07/1.4.00/21.2634 "Učíme se moderně"</a:t>
              </a:r>
            </a:p>
          </p:txBody>
        </p:sp>
        <p:grpSp>
          <p:nvGrpSpPr>
            <p:cNvPr id="8" name="Skupina 7"/>
            <p:cNvGrpSpPr/>
            <p:nvPr/>
          </p:nvGrpSpPr>
          <p:grpSpPr>
            <a:xfrm>
              <a:off x="1108710" y="260648"/>
              <a:ext cx="7150556" cy="1899164"/>
              <a:chOff x="1097280" y="86346"/>
              <a:chExt cx="7150556" cy="1899164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431625" y="86346"/>
                <a:ext cx="6280750" cy="541949"/>
              </a:xfrm>
              <a:prstGeom prst="rect">
                <a:avLst/>
              </a:prstGeom>
              <a:noFill/>
            </p:spPr>
            <p:txBody>
              <a:bodyPr vert="horz" wrap="square" lIns="79507" tIns="39754" rIns="79507" bIns="39754" rtlCol="0">
                <a:spAutoFit/>
              </a:bodyPr>
              <a:lstStyle/>
              <a:p>
                <a:r>
                  <a:rPr lang="cs-CZ" sz="2000" dirty="0">
                    <a:solidFill>
                      <a:srgbClr val="FFFFFF"/>
                    </a:solidFill>
                    <a:latin typeface="Book Antiqua" pitchFamily="18" charset="0"/>
                  </a:rPr>
                  <a:t>Digitální učební </a:t>
                </a:r>
                <a:r>
                  <a:rPr lang="cs-CZ" sz="2000" dirty="0" smtClean="0">
                    <a:solidFill>
                      <a:srgbClr val="FFFFFF"/>
                    </a:solidFill>
                    <a:latin typeface="Book Antiqua" pitchFamily="18" charset="0"/>
                  </a:rPr>
                  <a:t>materiál </a:t>
                </a:r>
                <a:r>
                  <a:rPr lang="cs-CZ" sz="2000" dirty="0">
                    <a:solidFill>
                      <a:srgbClr val="FFFFFF"/>
                    </a:solidFill>
                    <a:latin typeface="Book Antiqua" pitchFamily="18" charset="0"/>
                  </a:rPr>
                  <a:t>zpracovaný v rámci projektu</a:t>
                </a:r>
              </a:p>
              <a:p>
                <a:endParaRPr lang="cs-CZ" sz="1000" dirty="0">
                  <a:solidFill>
                    <a:srgbClr val="FFFFFF"/>
                  </a:solidFill>
                  <a:latin typeface="Arial - 16"/>
                </a:endParaRPr>
              </a:p>
            </p:txBody>
          </p:sp>
          <p:grpSp>
            <p:nvGrpSpPr>
              <p:cNvPr id="10" name="Skupina 9"/>
              <p:cNvGrpSpPr/>
              <p:nvPr/>
            </p:nvGrpSpPr>
            <p:grpSpPr>
              <a:xfrm>
                <a:off x="1097280" y="689366"/>
                <a:ext cx="7150556" cy="1296144"/>
                <a:chOff x="1165860" y="692696"/>
                <a:chExt cx="7150556" cy="1296144"/>
              </a:xfrm>
            </p:grpSpPr>
            <p:sp>
              <p:nvSpPr>
                <p:cNvPr id="11" name="Obdélník 10"/>
                <p:cNvSpPr/>
                <p:nvPr/>
              </p:nvSpPr>
              <p:spPr>
                <a:xfrm>
                  <a:off x="1165860" y="692696"/>
                  <a:ext cx="7150556" cy="1296144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pic>
              <p:nvPicPr>
                <p:cNvPr id="12" name="Obrázek 11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68730" y="840842"/>
                  <a:ext cx="6853657" cy="999852"/>
                </a:xfrm>
                <a:prstGeom prst="rect">
                  <a:avLst/>
                </a:prstGeom>
                <a:solidFill>
                  <a:scrgbClr r="0" g="0" b="0">
                    <a:alpha val="0"/>
                  </a:scrgbClr>
                </a:solidFill>
              </p:spPr>
            </p:pic>
          </p:grpSp>
        </p:grpSp>
      </p:grpSp>
      <p:sp>
        <p:nvSpPr>
          <p:cNvPr id="13" name="Obdélník 12"/>
          <p:cNvSpPr/>
          <p:nvPr/>
        </p:nvSpPr>
        <p:spPr>
          <a:xfrm>
            <a:off x="539552" y="283860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Šablona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	III/2 </a:t>
            </a:r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Inovace a zkvalitnění výuky prostřednictvím ICT (DUM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)</a:t>
            </a:r>
          </a:p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Sada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	</a:t>
            </a:r>
            <a:r>
              <a:rPr lang="cs-CZ" b="1" dirty="0" smtClean="0">
                <a:latin typeface="Book Antiqua" pitchFamily="18" charset="0"/>
              </a:rPr>
              <a:t>VY_32_INOVACE_08_02_07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dirty="0">
                <a:solidFill>
                  <a:srgbClr val="000000"/>
                </a:solidFill>
                <a:latin typeface="Book Antiqua" pitchFamily="18" charset="0"/>
              </a:rPr>
              <a:t>DUM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:		07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3861049"/>
            <a:ext cx="8604448" cy="2727163"/>
          </a:xfrm>
          <a:prstGeom prst="rect">
            <a:avLst/>
          </a:prstGeom>
          <a:noFill/>
        </p:spPr>
        <p:txBody>
          <a:bodyPr vert="horz" wrap="square" lIns="79507" tIns="39754" rIns="79507" bIns="39754" rtlCol="0">
            <a:spAutoFit/>
          </a:bodyPr>
          <a:lstStyle/>
          <a:p>
            <a:r>
              <a:rPr lang="cs-CZ" dirty="0" smtClean="0">
                <a:latin typeface="Book Antiqua" pitchFamily="18" charset="0"/>
              </a:rPr>
              <a:t>Datum </a:t>
            </a:r>
            <a:r>
              <a:rPr lang="cs-CZ" dirty="0">
                <a:latin typeface="Book Antiqua" pitchFamily="18" charset="0"/>
              </a:rPr>
              <a:t>ověření ve výuce:</a:t>
            </a:r>
            <a:r>
              <a:rPr lang="cs-CZ" b="1" dirty="0">
                <a:latin typeface="Book Antiqua" pitchFamily="18" charset="0"/>
              </a:rPr>
              <a:t>	</a:t>
            </a:r>
            <a:r>
              <a:rPr lang="cs-CZ" b="1" dirty="0" smtClean="0">
                <a:latin typeface="Book Antiqua" pitchFamily="18" charset="0"/>
              </a:rPr>
              <a:t>22.2.2012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Ročník:</a:t>
            </a:r>
            <a:r>
              <a:rPr lang="cs-CZ" b="1" dirty="0">
                <a:latin typeface="Book Antiqua" pitchFamily="18" charset="0"/>
              </a:rPr>
              <a:t>		</a:t>
            </a:r>
            <a:r>
              <a:rPr lang="cs-CZ" b="1" dirty="0" smtClean="0">
                <a:latin typeface="Book Antiqua" pitchFamily="18" charset="0"/>
              </a:rPr>
              <a:t>	9.</a:t>
            </a:r>
            <a:r>
              <a:rPr lang="cs-CZ" b="1" dirty="0">
                <a:latin typeface="Book Antiqua" pitchFamily="18" charset="0"/>
              </a:rPr>
              <a:t>					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Jméno autora: 		</a:t>
            </a:r>
            <a:r>
              <a:rPr lang="cs-CZ" dirty="0" smtClean="0">
                <a:latin typeface="Book Antiqua" pitchFamily="18" charset="0"/>
              </a:rPr>
              <a:t>Jan </a:t>
            </a:r>
            <a:r>
              <a:rPr lang="cs-CZ" dirty="0">
                <a:latin typeface="Book Antiqua" pitchFamily="18" charset="0"/>
              </a:rPr>
              <a:t>Klimeš</a:t>
            </a:r>
          </a:p>
          <a:p>
            <a:r>
              <a:rPr lang="cs-CZ" dirty="0">
                <a:latin typeface="Book Antiqua" pitchFamily="18" charset="0"/>
              </a:rPr>
              <a:t>Vzdělávací oblast:	</a:t>
            </a:r>
            <a:r>
              <a:rPr lang="cs-CZ" dirty="0" smtClean="0">
                <a:latin typeface="Book Antiqua" pitchFamily="18" charset="0"/>
              </a:rPr>
              <a:t>Matematika </a:t>
            </a:r>
            <a:r>
              <a:rPr lang="cs-CZ" dirty="0">
                <a:latin typeface="Book Antiqua" pitchFamily="18" charset="0"/>
              </a:rPr>
              <a:t>a její aplikace </a:t>
            </a:r>
          </a:p>
          <a:p>
            <a:r>
              <a:rPr lang="cs-CZ" dirty="0">
                <a:latin typeface="Book Antiqua" pitchFamily="18" charset="0"/>
              </a:rPr>
              <a:t>Tematická oblast:		</a:t>
            </a:r>
            <a:r>
              <a:rPr lang="cs-CZ" dirty="0" smtClean="0">
                <a:solidFill>
                  <a:srgbClr val="000000"/>
                </a:solidFill>
                <a:latin typeface="Book Antiqua" pitchFamily="18" charset="0"/>
              </a:rPr>
              <a:t>Řešení slovních úloh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Vzdělávací </a:t>
            </a:r>
            <a:r>
              <a:rPr lang="cs-CZ" dirty="0">
                <a:latin typeface="Book Antiqua" pitchFamily="18" charset="0"/>
              </a:rPr>
              <a:t>obor:		Matematika</a:t>
            </a:r>
            <a:r>
              <a:rPr lang="cs-CZ" b="1" dirty="0">
                <a:latin typeface="Book Antiqua" pitchFamily="18" charset="0"/>
              </a:rPr>
              <a:t>		</a:t>
            </a:r>
            <a:endParaRPr lang="cs-CZ" dirty="0"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Téma:		</a:t>
            </a:r>
            <a:r>
              <a:rPr lang="cs-CZ" dirty="0" smtClean="0">
                <a:latin typeface="Book Antiqua" pitchFamily="18" charset="0"/>
              </a:rPr>
              <a:t>	</a:t>
            </a:r>
            <a:r>
              <a:rPr lang="cs-CZ" b="1" dirty="0" smtClean="0">
                <a:solidFill>
                  <a:srgbClr val="000000"/>
                </a:solidFill>
                <a:latin typeface="Book Antiqua" pitchFamily="18" charset="0"/>
              </a:rPr>
              <a:t>Slovní úlohy o pohyby </a:t>
            </a:r>
            <a:r>
              <a:rPr lang="cs-CZ" b="1" dirty="0" smtClean="0">
                <a:solidFill>
                  <a:srgbClr val="000000"/>
                </a:solidFill>
                <a:latin typeface="Book Antiqua" pitchFamily="18" charset="0"/>
              </a:rPr>
              <a:t>– složitější </a:t>
            </a:r>
          </a:p>
          <a:p>
            <a:r>
              <a:rPr lang="cs-CZ" b="1" dirty="0">
                <a:solidFill>
                  <a:srgbClr val="000000"/>
                </a:solidFill>
                <a:latin typeface="Book Antiqua" pitchFamily="18" charset="0"/>
              </a:rPr>
              <a:t>	</a:t>
            </a:r>
            <a:r>
              <a:rPr lang="cs-CZ" b="1" dirty="0" smtClean="0">
                <a:solidFill>
                  <a:srgbClr val="000000"/>
                </a:solidFill>
                <a:latin typeface="Book Antiqua" pitchFamily="18" charset="0"/>
              </a:rPr>
              <a:t>		(pohyb dvou objektů)</a:t>
            </a:r>
            <a:endParaRPr lang="cs-CZ" b="1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dirty="0">
                <a:latin typeface="Book Antiqua" pitchFamily="18" charset="0"/>
              </a:rPr>
              <a:t>		</a:t>
            </a:r>
            <a:endParaRPr lang="cs-CZ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cs-CZ" sz="1000" dirty="0" smtClean="0">
                <a:solidFill>
                  <a:srgbClr val="000000"/>
                </a:solidFill>
                <a:latin typeface="Arial - 16"/>
              </a:rPr>
              <a:t>	</a:t>
            </a:r>
            <a:endParaRPr lang="cs-CZ" sz="1000" dirty="0">
              <a:solidFill>
                <a:srgbClr val="000000"/>
              </a:solidFill>
              <a:latin typeface="Arial - 16"/>
            </a:endParaRPr>
          </a:p>
        </p:txBody>
      </p:sp>
    </p:spTree>
    <p:extLst>
      <p:ext uri="{BB962C8B-B14F-4D97-AF65-F5344CB8AC3E}">
        <p14:creationId xmlns:p14="http://schemas.microsoft.com/office/powerpoint/2010/main" val="3773103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5298" y="1268760"/>
            <a:ext cx="907300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>
                <a:latin typeface="Book Antiqua" pitchFamily="18" charset="0"/>
              </a:rPr>
              <a:t>Podrobnější </a:t>
            </a:r>
            <a:r>
              <a:rPr lang="cs-CZ" sz="1400" b="1" dirty="0">
                <a:latin typeface="Book Antiqua" pitchFamily="18" charset="0"/>
              </a:rPr>
              <a:t>popis, co je cílem a obsahem</a:t>
            </a:r>
            <a:r>
              <a:rPr lang="cs-CZ" sz="1400" b="1" dirty="0" smtClean="0">
                <a:latin typeface="Book Antiqua" pitchFamily="18" charset="0"/>
              </a:rPr>
              <a:t>:</a:t>
            </a:r>
          </a:p>
          <a:p>
            <a:r>
              <a:rPr lang="cs-CZ" sz="1400" dirty="0" smtClean="0">
                <a:latin typeface="Book Antiqua" pitchFamily="18" charset="0"/>
              </a:rPr>
              <a:t>	Aplikace základního vzorce pro rovnoměrný přímočarý pohyb v jednoduchých slovních úlohách</a:t>
            </a:r>
          </a:p>
          <a:p>
            <a:endParaRPr lang="cs-CZ" sz="1400" dirty="0">
              <a:latin typeface="Book Antiqua" pitchFamily="18" charset="0"/>
            </a:endParaRPr>
          </a:p>
          <a:p>
            <a:r>
              <a:rPr lang="cs-CZ" sz="1400" b="1" dirty="0" smtClean="0">
                <a:latin typeface="Book Antiqua" pitchFamily="18" charset="0"/>
              </a:rPr>
              <a:t>Konkrétně</a:t>
            </a:r>
            <a:r>
              <a:rPr lang="cs-CZ" sz="1400" b="1" dirty="0">
                <a:latin typeface="Book Antiqua" pitchFamily="18" charset="0"/>
              </a:rPr>
              <a:t>:	</a:t>
            </a:r>
            <a:endParaRPr lang="cs-CZ" sz="1400" dirty="0" smtClean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Výpočet dráhy, rychlosti nebo času </a:t>
            </a:r>
          </a:p>
          <a:p>
            <a:r>
              <a:rPr lang="cs-CZ" sz="1400" b="1" dirty="0" smtClean="0">
                <a:latin typeface="Book Antiqua" pitchFamily="18" charset="0"/>
              </a:rPr>
              <a:t>Způsob </a:t>
            </a:r>
            <a:r>
              <a:rPr lang="cs-CZ" sz="1400" b="1" dirty="0">
                <a:latin typeface="Book Antiqua" pitchFamily="18" charset="0"/>
              </a:rPr>
              <a:t>využití:	</a:t>
            </a:r>
            <a:endParaRPr lang="cs-CZ" sz="1400" b="1" dirty="0" smtClean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Vyučující předvede základní postupy řešení na typických úlohách.</a:t>
            </a:r>
          </a:p>
          <a:p>
            <a:r>
              <a:rPr lang="cs-CZ" sz="1400" dirty="0">
                <a:latin typeface="Book Antiqua" pitchFamily="18" charset="0"/>
              </a:rPr>
              <a:t>	</a:t>
            </a:r>
            <a:r>
              <a:rPr lang="cs-CZ" sz="1400" dirty="0" smtClean="0">
                <a:latin typeface="Book Antiqua" pitchFamily="18" charset="0"/>
              </a:rPr>
              <a:t>Poté </a:t>
            </a:r>
            <a:r>
              <a:rPr lang="cs-CZ" sz="1400" b="1" dirty="0" smtClean="0">
                <a:latin typeface="Book Antiqua" pitchFamily="18" charset="0"/>
              </a:rPr>
              <a:t>ž</a:t>
            </a:r>
            <a:r>
              <a:rPr lang="cs-CZ" sz="1400" dirty="0" smtClean="0">
                <a:latin typeface="Book Antiqua" pitchFamily="18" charset="0"/>
              </a:rPr>
              <a:t>áci </a:t>
            </a:r>
            <a:r>
              <a:rPr lang="cs-CZ" sz="1400" dirty="0">
                <a:latin typeface="Book Antiqua" pitchFamily="18" charset="0"/>
              </a:rPr>
              <a:t>obdrží zadání </a:t>
            </a:r>
            <a:r>
              <a:rPr lang="cs-CZ" sz="1400" dirty="0" smtClean="0">
                <a:latin typeface="Book Antiqua" pitchFamily="18" charset="0"/>
              </a:rPr>
              <a:t>dalších podobných příkladů a společně nebo samostatně je řeší.</a:t>
            </a:r>
          </a:p>
          <a:p>
            <a:r>
              <a:rPr lang="cs-CZ" sz="1400" dirty="0" smtClean="0">
                <a:latin typeface="Book Antiqua" pitchFamily="18" charset="0"/>
              </a:rPr>
              <a:t>	Správné </a:t>
            </a:r>
            <a:r>
              <a:rPr lang="cs-CZ" sz="1400" dirty="0">
                <a:latin typeface="Book Antiqua" pitchFamily="18" charset="0"/>
              </a:rPr>
              <a:t>řešení lze </a:t>
            </a:r>
            <a:r>
              <a:rPr lang="cs-CZ" sz="1400" dirty="0" smtClean="0">
                <a:latin typeface="Book Antiqua" pitchFamily="18" charset="0"/>
              </a:rPr>
              <a:t>poté vysvětlit </a:t>
            </a:r>
            <a:r>
              <a:rPr lang="cs-CZ" sz="1400" dirty="0">
                <a:latin typeface="Book Antiqua" pitchFamily="18" charset="0"/>
              </a:rPr>
              <a:t>za využití interaktivní </a:t>
            </a:r>
            <a:r>
              <a:rPr lang="cs-CZ" sz="1400" dirty="0" smtClean="0">
                <a:latin typeface="Book Antiqua" pitchFamily="18" charset="0"/>
              </a:rPr>
              <a:t>tabule nebo projektoru.</a:t>
            </a:r>
          </a:p>
          <a:p>
            <a:endParaRPr lang="cs-CZ" sz="1400" dirty="0" smtClean="0">
              <a:latin typeface="Book Antiqua" pitchFamily="18" charset="0"/>
            </a:endParaRPr>
          </a:p>
          <a:p>
            <a:r>
              <a:rPr lang="cs-CZ" sz="1400" b="1" dirty="0" smtClean="0">
                <a:latin typeface="Book Antiqua" pitchFamily="18" charset="0"/>
              </a:rPr>
              <a:t>Čas:</a:t>
            </a:r>
            <a:r>
              <a:rPr lang="cs-CZ" sz="1400" dirty="0" smtClean="0">
                <a:latin typeface="Book Antiqua" pitchFamily="18" charset="0"/>
              </a:rPr>
              <a:t>	Vyučovací hodina (lze upravit dle vyspělosti žáků)</a:t>
            </a:r>
            <a:endParaRPr lang="cs-CZ" sz="1400" dirty="0">
              <a:latin typeface="Book Antiqua" pitchFamily="18" charset="0"/>
            </a:endParaRPr>
          </a:p>
          <a:p>
            <a:endParaRPr lang="cs-CZ" sz="1400" b="1" dirty="0" smtClean="0">
              <a:latin typeface="Book Antiqua" pitchFamily="18" charset="0"/>
            </a:endParaRPr>
          </a:p>
          <a:p>
            <a:r>
              <a:rPr lang="cs-CZ" sz="1400" b="1" dirty="0" smtClean="0">
                <a:latin typeface="Book Antiqua" pitchFamily="18" charset="0"/>
              </a:rPr>
              <a:t>Očekávané </a:t>
            </a:r>
            <a:r>
              <a:rPr lang="cs-CZ" sz="1400" b="1" dirty="0">
                <a:latin typeface="Book Antiqua" pitchFamily="18" charset="0"/>
              </a:rPr>
              <a:t>výstupy:</a:t>
            </a:r>
            <a:endParaRPr lang="cs-CZ" sz="1400" dirty="0">
              <a:latin typeface="Book Antiqua" pitchFamily="18" charset="0"/>
            </a:endParaRPr>
          </a:p>
          <a:p>
            <a:r>
              <a:rPr lang="cs-CZ" sz="1400" dirty="0" smtClean="0">
                <a:latin typeface="Book Antiqua" pitchFamily="18" charset="0"/>
              </a:rPr>
              <a:t>	Žáci jsou schopni aplikovat </a:t>
            </a:r>
            <a:r>
              <a:rPr lang="cs-CZ" sz="1400" dirty="0">
                <a:latin typeface="Book Antiqua" pitchFamily="18" charset="0"/>
              </a:rPr>
              <a:t>znalost pojmu </a:t>
            </a:r>
            <a:r>
              <a:rPr lang="cs-CZ" sz="1400" dirty="0" smtClean="0">
                <a:latin typeface="Book Antiqua" pitchFamily="18" charset="0"/>
              </a:rPr>
              <a:t>měřítko mapy při řešení slovních úloh a v praxi</a:t>
            </a:r>
          </a:p>
          <a:p>
            <a:endParaRPr lang="cs-CZ" sz="1400" dirty="0">
              <a:latin typeface="Book Antiqua" pitchFamily="18" charset="0"/>
            </a:endParaRPr>
          </a:p>
          <a:p>
            <a:r>
              <a:rPr lang="cs-CZ" sz="1400" b="1" dirty="0">
                <a:latin typeface="Book Antiqua" pitchFamily="18" charset="0"/>
              </a:rPr>
              <a:t>Druh výukového zdroje:</a:t>
            </a:r>
            <a:endParaRPr lang="cs-CZ" sz="1400" dirty="0">
              <a:latin typeface="Book Antiqua" pitchFamily="18" charset="0"/>
            </a:endParaRPr>
          </a:p>
          <a:p>
            <a:r>
              <a:rPr lang="cs-CZ" sz="1400" dirty="0" smtClean="0">
                <a:latin typeface="Book Antiqua" pitchFamily="18" charset="0"/>
              </a:rPr>
              <a:t>	Výukový </a:t>
            </a:r>
            <a:r>
              <a:rPr lang="cs-CZ" sz="1400" dirty="0">
                <a:latin typeface="Book Antiqua" pitchFamily="18" charset="0"/>
              </a:rPr>
              <a:t>software a interaktivní tabule</a:t>
            </a:r>
          </a:p>
          <a:p>
            <a:r>
              <a:rPr lang="cs-CZ" sz="1400" b="1" dirty="0">
                <a:latin typeface="Book Antiqua" pitchFamily="18" charset="0"/>
              </a:rPr>
              <a:t>Klíčová slova:</a:t>
            </a:r>
            <a:endParaRPr lang="cs-CZ" sz="1400" dirty="0">
              <a:latin typeface="Book Antiqua" pitchFamily="18" charset="0"/>
            </a:endParaRPr>
          </a:p>
          <a:p>
            <a:r>
              <a:rPr lang="cs-CZ" dirty="0" smtClean="0">
                <a:latin typeface="Book Antiqua" pitchFamily="18" charset="0"/>
              </a:rPr>
              <a:t>	pohyb, rychlost, dráha, čas, slovní úlohy</a:t>
            </a:r>
            <a:endParaRPr lang="cs-CZ" dirty="0">
              <a:latin typeface="Book Antiqua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75856" y="404664"/>
            <a:ext cx="2592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>
                <a:latin typeface="Book Antiqua" pitchFamily="18" charset="0"/>
              </a:rPr>
              <a:t>ANOTACE</a:t>
            </a:r>
            <a:r>
              <a:rPr lang="cs-CZ" b="1" dirty="0"/>
              <a:t>	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8409" y="6021288"/>
            <a:ext cx="88667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Book Antiqua" pitchFamily="18" charset="0"/>
              </a:rPr>
              <a:t>Škola:	</a:t>
            </a:r>
            <a:endParaRPr lang="cs-CZ" dirty="0">
              <a:latin typeface="Book Antiqua" pitchFamily="18" charset="0"/>
            </a:endParaRPr>
          </a:p>
          <a:p>
            <a:r>
              <a:rPr lang="cs-CZ" b="1" dirty="0">
                <a:latin typeface="Book Antiqua" pitchFamily="18" charset="0"/>
              </a:rPr>
              <a:t>Základní škola Brno, Tuháčkova 25, příspěvková organizace </a:t>
            </a:r>
            <a:endParaRPr lang="cs-CZ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760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latin typeface="Bookman Old Style" pitchFamily="18" charset="0"/>
              </a:rPr>
              <a:t>Pohyb 2</a:t>
            </a:r>
            <a:endParaRPr lang="cs-CZ" sz="7200" b="1" dirty="0">
              <a:latin typeface="Bookman Old Style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Bookman Old Style" pitchFamily="18" charset="0"/>
              </a:rPr>
              <a:t>Složitější slovní úlohy</a:t>
            </a:r>
          </a:p>
          <a:p>
            <a:r>
              <a:rPr lang="cs-CZ" sz="1600" dirty="0" smtClean="0">
                <a:solidFill>
                  <a:schemeClr val="tx1"/>
                </a:solidFill>
                <a:latin typeface="Bookman Old Style" pitchFamily="18" charset="0"/>
              </a:rPr>
              <a:t>Vzorové řešení + příklady k řešení</a:t>
            </a:r>
            <a:endParaRPr lang="cs-CZ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Bookman Old Style" pitchFamily="18" charset="0"/>
              </a:rPr>
              <a:t>Základní pojmy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Bookman Old Style" pitchFamily="18" charset="0"/>
              </a:rPr>
              <a:t>Rychlost pohybu . . . .  . v</a:t>
            </a:r>
          </a:p>
          <a:p>
            <a:pPr marL="0" indent="0">
              <a:buNone/>
            </a:pPr>
            <a:r>
              <a:rPr lang="cs-CZ" dirty="0">
                <a:latin typeface="Bookman Old Style" pitchFamily="18" charset="0"/>
              </a:rPr>
              <a:t>	</a:t>
            </a:r>
            <a:r>
              <a:rPr lang="cs-CZ" dirty="0" smtClean="0">
                <a:latin typeface="Bookman Old Style" pitchFamily="18" charset="0"/>
              </a:rPr>
              <a:t>jednotky . . . . m/s; km/h</a:t>
            </a:r>
          </a:p>
          <a:p>
            <a:r>
              <a:rPr lang="cs-CZ" dirty="0" smtClean="0">
                <a:latin typeface="Bookman Old Style" pitchFamily="18" charset="0"/>
              </a:rPr>
              <a:t>Čas (doba pohybu) . . . . t</a:t>
            </a:r>
          </a:p>
          <a:p>
            <a:pPr marL="0" indent="0">
              <a:buNone/>
            </a:pPr>
            <a:r>
              <a:rPr lang="cs-CZ" dirty="0">
                <a:latin typeface="Bookman Old Style" pitchFamily="18" charset="0"/>
              </a:rPr>
              <a:t>	</a:t>
            </a:r>
            <a:r>
              <a:rPr lang="cs-CZ" dirty="0" smtClean="0">
                <a:latin typeface="Bookman Old Style" pitchFamily="18" charset="0"/>
              </a:rPr>
              <a:t>jednotky . . . . h; min; s</a:t>
            </a:r>
          </a:p>
          <a:p>
            <a:r>
              <a:rPr lang="cs-CZ" dirty="0" smtClean="0">
                <a:latin typeface="Bookman Old Style" pitchFamily="18" charset="0"/>
              </a:rPr>
              <a:t>Dráha (vzdálenost) . . . . s</a:t>
            </a: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	jednotky . . . . m; km</a:t>
            </a:r>
          </a:p>
          <a:p>
            <a:pPr marL="0" indent="0">
              <a:buNone/>
            </a:pPr>
            <a:endParaRPr lang="cs-CZ" dirty="0" smtClean="0">
              <a:latin typeface="Bookman Old Style" pitchFamily="18" charset="0"/>
            </a:endParaRPr>
          </a:p>
          <a:p>
            <a:r>
              <a:rPr lang="cs-CZ" dirty="0" smtClean="0">
                <a:latin typeface="Bookman Old Style" pitchFamily="18" charset="0"/>
              </a:rPr>
              <a:t>Základní vztah:</a:t>
            </a:r>
          </a:p>
          <a:p>
            <a:pPr>
              <a:buNone/>
            </a:pPr>
            <a:r>
              <a:rPr lang="cs-CZ" dirty="0" smtClean="0">
                <a:latin typeface="Bookman Old Style" pitchFamily="18" charset="0"/>
              </a:rPr>
              <a:t>	</a:t>
            </a:r>
          </a:p>
          <a:p>
            <a:pPr algn="ctr">
              <a:buNone/>
            </a:pPr>
            <a:r>
              <a:rPr lang="cs-CZ" sz="6400" b="1" dirty="0" smtClean="0">
                <a:latin typeface="Bookman Old Style" pitchFamily="18" charset="0"/>
              </a:rPr>
              <a:t>s = v ∙ t</a:t>
            </a:r>
            <a:endParaRPr lang="cs-CZ" sz="6400" b="1" dirty="0" smtClean="0">
              <a:latin typeface="Baveuse" pitchFamily="2" charset="-18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131840" y="5013176"/>
            <a:ext cx="2880320" cy="864096"/>
          </a:xfrm>
          <a:prstGeom prst="rect">
            <a:avLst/>
          </a:prstGeom>
          <a:noFill/>
          <a:ln w="762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Vzorový příklad č.1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000108"/>
            <a:ext cx="8229600" cy="14287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latin typeface="Calisto MT" pitchFamily="18" charset="0"/>
              </a:rPr>
              <a:t>	</a:t>
            </a:r>
            <a:r>
              <a:rPr lang="cs-CZ" sz="2600" dirty="0" smtClean="0">
                <a:latin typeface="Bookman Old Style" pitchFamily="18" charset="0"/>
              </a:rPr>
              <a:t>Vlak z A do B jede rychlostí 60 km/h, proti němu jede po stejné trati vlak rychlostí 45 km/h. Jak daleko od A je místo, kde se minou, je-li vzdálenost z A do B 84 km a vlaky vyjely současně?</a:t>
            </a:r>
          </a:p>
          <a:p>
            <a:pPr>
              <a:buNone/>
            </a:pPr>
            <a:endParaRPr lang="cs-CZ" sz="2600" dirty="0">
              <a:latin typeface="Bookman Old Style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00034" y="2285992"/>
            <a:ext cx="8229600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Řešení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85720" y="2928934"/>
            <a:ext cx="8858280" cy="3714776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sto MT" pitchFamily="18" charset="0"/>
                <a:ea typeface="+mn-ea"/>
                <a:cs typeface="+mn-cs"/>
              </a:rPr>
              <a:t>				</a:t>
            </a: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Bookman Old Style" pitchFamily="18" charset="0"/>
              </a:rPr>
              <a:t>s</a:t>
            </a:r>
            <a:r>
              <a:rPr kumimoji="0" lang="cs-CZ" sz="6000" b="1" i="0" u="none" strike="noStrike" kern="1200" cap="none" spc="0" normalizeH="0" baseline="-2500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Bookman Old Style" pitchFamily="18" charset="0"/>
              </a:rPr>
              <a:t>1			</a:t>
            </a:r>
            <a:r>
              <a:rPr kumimoji="0" lang="cs-CZ" sz="6000" b="1" i="0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Bookman Old Style" pitchFamily="18" charset="0"/>
              </a:rPr>
              <a:t>    </a:t>
            </a:r>
            <a:r>
              <a:rPr lang="cs-CZ" sz="6000" b="1" dirty="0" smtClean="0">
                <a:solidFill>
                  <a:srgbClr val="00B0F0"/>
                </a:solidFill>
                <a:latin typeface="Bookman Old Style" pitchFamily="18" charset="0"/>
              </a:rPr>
              <a:t>s</a:t>
            </a:r>
            <a:r>
              <a:rPr lang="cs-CZ" sz="6000" b="1" baseline="-25000" dirty="0" smtClean="0">
                <a:solidFill>
                  <a:srgbClr val="00B0F0"/>
                </a:solidFill>
                <a:latin typeface="Bookman Old Style" pitchFamily="18" charset="0"/>
              </a:rPr>
              <a:t>2</a:t>
            </a:r>
            <a:endParaRPr lang="cs-CZ" sz="6000" b="1" baseline="-25000" dirty="0">
              <a:solidFill>
                <a:srgbClr val="00B0F0"/>
              </a:solidFill>
              <a:latin typeface="Bookman Old Style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6000" b="1" i="0" u="none" strike="noStrike" kern="1200" cap="none" spc="0" normalizeH="0" baseline="-2500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Bookman Old Style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dirty="0" smtClean="0">
                <a:latin typeface="Calisto MT" pitchFamily="18" charset="0"/>
              </a:rPr>
              <a:t>1.vlak								2.vlak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4200" b="1" dirty="0" smtClean="0">
              <a:latin typeface="Bookman Old Style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4200" b="1" dirty="0" smtClean="0">
                <a:latin typeface="Bookman Old Style" pitchFamily="18" charset="0"/>
              </a:rPr>
              <a:t>s</a:t>
            </a:r>
            <a:r>
              <a:rPr lang="cs-CZ" sz="4200" b="1" baseline="-25000" dirty="0" smtClean="0">
                <a:latin typeface="Bookman Old Style" pitchFamily="18" charset="0"/>
              </a:rPr>
              <a:t>1</a:t>
            </a:r>
            <a:r>
              <a:rPr lang="cs-CZ" sz="4200" b="1" dirty="0" smtClean="0">
                <a:latin typeface="Bookman Old Style" pitchFamily="18" charset="0"/>
              </a:rPr>
              <a:t> + s</a:t>
            </a:r>
            <a:r>
              <a:rPr lang="cs-CZ" sz="4200" b="1" baseline="-25000" dirty="0" smtClean="0">
                <a:latin typeface="Bookman Old Style" pitchFamily="18" charset="0"/>
              </a:rPr>
              <a:t>2</a:t>
            </a:r>
            <a:r>
              <a:rPr lang="cs-CZ" sz="4200" b="1" dirty="0" smtClean="0">
                <a:latin typeface="Bookman Old Style" pitchFamily="18" charset="0"/>
              </a:rPr>
              <a:t> = 84 km</a:t>
            </a:r>
            <a:endParaRPr lang="cs-CZ" sz="4200" b="1" dirty="0">
              <a:latin typeface="Bookman Old Style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	v</a:t>
            </a:r>
            <a:r>
              <a:rPr kumimoji="0" lang="cs-CZ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1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 = 60 km/h 					v</a:t>
            </a:r>
            <a:r>
              <a:rPr kumimoji="0" lang="cs-CZ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2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 = 45 km/h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dirty="0" smtClean="0">
                <a:latin typeface="Bookman Old Style" pitchFamily="18" charset="0"/>
              </a:rPr>
              <a:t>	t</a:t>
            </a:r>
            <a:r>
              <a:rPr lang="cs-CZ" sz="3200" baseline="-25000" dirty="0" smtClean="0">
                <a:latin typeface="Bookman Old Style" pitchFamily="18" charset="0"/>
              </a:rPr>
              <a:t>1 </a:t>
            </a:r>
            <a:r>
              <a:rPr lang="cs-CZ" sz="3200" dirty="0" smtClean="0">
                <a:latin typeface="Bookman Old Style" pitchFamily="18" charset="0"/>
              </a:rPr>
              <a:t>= x					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	t</a:t>
            </a:r>
            <a:r>
              <a:rPr kumimoji="0" lang="cs-CZ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2 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= x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dirty="0">
                <a:latin typeface="Bookman Old Style" pitchFamily="18" charset="0"/>
              </a:rPr>
              <a:t>	</a:t>
            </a:r>
            <a:r>
              <a:rPr lang="cs-CZ" sz="3200" dirty="0" smtClean="0">
                <a:latin typeface="Bookman Old Style" pitchFamily="18" charset="0"/>
              </a:rPr>
              <a:t>s</a:t>
            </a:r>
            <a:r>
              <a:rPr lang="cs-CZ" sz="3200" baseline="-25000" dirty="0" smtClean="0">
                <a:latin typeface="Bookman Old Style" pitchFamily="18" charset="0"/>
              </a:rPr>
              <a:t>1</a:t>
            </a:r>
            <a:r>
              <a:rPr lang="cs-CZ" sz="3200" dirty="0" smtClean="0">
                <a:latin typeface="Bookman Old Style" pitchFamily="18" charset="0"/>
              </a:rPr>
              <a:t> = 60∙x						s</a:t>
            </a:r>
            <a:r>
              <a:rPr lang="cs-CZ" sz="3200" baseline="-25000" dirty="0" smtClean="0">
                <a:latin typeface="Bookman Old Style" pitchFamily="18" charset="0"/>
              </a:rPr>
              <a:t>2</a:t>
            </a:r>
            <a:r>
              <a:rPr lang="cs-CZ" sz="3200" dirty="0" smtClean="0">
                <a:latin typeface="Bookman Old Style" pitchFamily="18" charset="0"/>
              </a:rPr>
              <a:t> = 45 ∙x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					60x + 45x= 84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dirty="0" smtClean="0">
                <a:latin typeface="Bookman Old Style" pitchFamily="18" charset="0"/>
              </a:rPr>
              <a:t>					105x 	= 84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					x 	= 84:105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dirty="0">
                <a:latin typeface="Bookman Old Style" pitchFamily="18" charset="0"/>
              </a:rPr>
              <a:t>	</a:t>
            </a:r>
            <a:r>
              <a:rPr lang="cs-CZ" sz="3200" dirty="0" smtClean="0">
                <a:latin typeface="Bookman Old Style" pitchFamily="18" charset="0"/>
              </a:rPr>
              <a:t>				x 	= 0,8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3200" dirty="0" smtClean="0">
                <a:latin typeface="Bookman Old Style" pitchFamily="18" charset="0"/>
              </a:rPr>
              <a:t>	s</a:t>
            </a:r>
            <a:r>
              <a:rPr lang="cs-CZ" sz="3200" baseline="-25000" dirty="0" smtClean="0">
                <a:latin typeface="Bookman Old Style" pitchFamily="18" charset="0"/>
              </a:rPr>
              <a:t>1</a:t>
            </a:r>
            <a:r>
              <a:rPr lang="cs-CZ" sz="3200" dirty="0" smtClean="0">
                <a:latin typeface="Bookman Old Style" pitchFamily="18" charset="0"/>
              </a:rPr>
              <a:t> = 60 ∙ 0,8 = 48 km			</a:t>
            </a:r>
            <a:r>
              <a:rPr lang="cs-CZ" sz="3200" dirty="0">
                <a:latin typeface="Bookman Old Style" pitchFamily="18" charset="0"/>
              </a:rPr>
              <a:t>	</a:t>
            </a:r>
            <a:r>
              <a:rPr lang="cs-CZ" sz="3200" dirty="0" smtClean="0">
                <a:latin typeface="Bookman Old Style" pitchFamily="18" charset="0"/>
              </a:rPr>
              <a:t>	s</a:t>
            </a:r>
            <a:r>
              <a:rPr lang="cs-CZ" sz="3200" baseline="-25000" dirty="0" smtClean="0">
                <a:latin typeface="Bookman Old Style" pitchFamily="18" charset="0"/>
              </a:rPr>
              <a:t>2</a:t>
            </a:r>
            <a:r>
              <a:rPr lang="cs-CZ" sz="3200" dirty="0" smtClean="0">
                <a:latin typeface="Bookman Old Style" pitchFamily="18" charset="0"/>
              </a:rPr>
              <a:t> </a:t>
            </a:r>
            <a:r>
              <a:rPr lang="cs-CZ" sz="3200" dirty="0">
                <a:latin typeface="Bookman Old Style" pitchFamily="18" charset="0"/>
              </a:rPr>
              <a:t>= </a:t>
            </a:r>
            <a:r>
              <a:rPr lang="cs-CZ" sz="3200" dirty="0" smtClean="0">
                <a:latin typeface="Bookman Old Style" pitchFamily="18" charset="0"/>
              </a:rPr>
              <a:t>45 </a:t>
            </a:r>
            <a:r>
              <a:rPr lang="cs-CZ" sz="3200" dirty="0">
                <a:latin typeface="Bookman Old Style" pitchFamily="18" charset="0"/>
              </a:rPr>
              <a:t>∙ 0,8 = </a:t>
            </a:r>
            <a:r>
              <a:rPr lang="cs-CZ" sz="3200" dirty="0" smtClean="0">
                <a:latin typeface="Bookman Old Style" pitchFamily="18" charset="0"/>
              </a:rPr>
              <a:t>36 </a:t>
            </a:r>
            <a:r>
              <a:rPr lang="cs-CZ" sz="3200" dirty="0">
                <a:latin typeface="Bookman Old Style" pitchFamily="18" charset="0"/>
              </a:rPr>
              <a:t>km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sto MT" pitchFamily="18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sto MT" pitchFamily="18" charset="0"/>
                <a:ea typeface="+mn-ea"/>
                <a:cs typeface="+mn-cs"/>
              </a:rPr>
              <a:t>	</a:t>
            </a:r>
            <a:r>
              <a:rPr kumimoji="0" lang="cs-CZ" sz="5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</a:rPr>
              <a:t>Vlaky se minou 48 km od místa A.</a:t>
            </a:r>
          </a:p>
        </p:txBody>
      </p:sp>
      <p:cxnSp>
        <p:nvCxnSpPr>
          <p:cNvPr id="9" name="Přímá spojnice se šipkou 8"/>
          <p:cNvCxnSpPr/>
          <p:nvPr/>
        </p:nvCxnSpPr>
        <p:spPr>
          <a:xfrm flipH="1" flipV="1">
            <a:off x="5004048" y="3356992"/>
            <a:ext cx="2592288" cy="19792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331640" y="3356992"/>
            <a:ext cx="3672408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0197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Vzorový příklad č.2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000108"/>
            <a:ext cx="8229600" cy="14287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latin typeface="Calisto MT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Petr vyrazil na kole na chatu v 8:00 rychlostí 20 km/h. Za hodinu a půl vyrazil za ním tatínek autem rychlostí 50 km/h. na chalupu dorazili současně. V kolik hodin dorazili na chalupu a jak je daleko.</a:t>
            </a:r>
            <a:endParaRPr lang="cs-CZ" sz="2600" dirty="0" smtClean="0">
              <a:latin typeface="Bookman Old Style" pitchFamily="18" charset="0"/>
            </a:endParaRPr>
          </a:p>
          <a:p>
            <a:pPr>
              <a:buNone/>
            </a:pPr>
            <a:endParaRPr lang="cs-CZ" sz="2600" dirty="0">
              <a:latin typeface="Bookman Old Style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00034" y="2285992"/>
            <a:ext cx="8229600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Řešení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28596" y="2928934"/>
            <a:ext cx="8229600" cy="3714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sto MT" pitchFamily="18" charset="0"/>
                <a:ea typeface="+mn-ea"/>
                <a:cs typeface="+mn-cs"/>
              </a:rPr>
              <a:t>	</a:t>
            </a:r>
            <a:endParaRPr kumimoji="0" lang="cs-CZ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28596" y="3094431"/>
            <a:ext cx="8229600" cy="364693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cs-CZ" dirty="0" smtClean="0">
                <a:latin typeface="Calisto MT" pitchFamily="18" charset="0"/>
              </a:rPr>
              <a:t>	</a:t>
            </a:r>
            <a:r>
              <a:rPr lang="cs-CZ" dirty="0" smtClean="0">
                <a:latin typeface="Bookman Old Style" pitchFamily="18" charset="0"/>
              </a:rPr>
              <a:t>s</a:t>
            </a:r>
            <a:r>
              <a:rPr lang="cs-CZ" baseline="-25000" dirty="0" smtClean="0">
                <a:latin typeface="Bookman Old Style" pitchFamily="18" charset="0"/>
              </a:rPr>
              <a:t>1</a:t>
            </a:r>
          </a:p>
          <a:p>
            <a:pPr>
              <a:buFont typeface="Arial" pitchFamily="34" charset="0"/>
              <a:buNone/>
            </a:pPr>
            <a:r>
              <a:rPr lang="cs-CZ" sz="2000" dirty="0" smtClean="0">
                <a:latin typeface="Calisto MT" pitchFamily="18" charset="0"/>
              </a:rPr>
              <a:t>							</a:t>
            </a:r>
            <a:r>
              <a:rPr lang="cs-CZ" sz="4100" b="1" dirty="0" smtClean="0">
                <a:latin typeface="Calisto MT" pitchFamily="18" charset="0"/>
              </a:rPr>
              <a:t>s</a:t>
            </a:r>
            <a:r>
              <a:rPr lang="cs-CZ" sz="4100" b="1" baseline="-25000" dirty="0" smtClean="0">
                <a:latin typeface="Calisto MT" pitchFamily="18" charset="0"/>
              </a:rPr>
              <a:t>1</a:t>
            </a:r>
            <a:r>
              <a:rPr lang="cs-CZ" sz="4100" b="1" dirty="0" smtClean="0">
                <a:latin typeface="Calisto MT" pitchFamily="18" charset="0"/>
              </a:rPr>
              <a:t> = s</a:t>
            </a:r>
            <a:r>
              <a:rPr lang="cs-CZ" sz="4100" b="1" baseline="-25000" dirty="0" smtClean="0">
                <a:latin typeface="Calisto MT" pitchFamily="18" charset="0"/>
              </a:rPr>
              <a:t>2</a:t>
            </a:r>
            <a:endParaRPr lang="cs-CZ" sz="4100" b="1" baseline="-25000" dirty="0">
              <a:latin typeface="Calisto MT" pitchFamily="18" charset="0"/>
            </a:endParaRPr>
          </a:p>
          <a:p>
            <a:pPr>
              <a:buNone/>
            </a:pPr>
            <a:r>
              <a:rPr lang="cs-CZ" sz="2000" dirty="0" smtClean="0">
                <a:latin typeface="Calisto MT" pitchFamily="18" charset="0"/>
              </a:rPr>
              <a:t>	</a:t>
            </a:r>
            <a:r>
              <a:rPr lang="cs-CZ" sz="3300" dirty="0" smtClean="0">
                <a:latin typeface="Bookman Old Style" pitchFamily="18" charset="0"/>
              </a:rPr>
              <a:t>s</a:t>
            </a:r>
            <a:r>
              <a:rPr lang="cs-CZ" sz="3300" baseline="-25000" dirty="0" smtClean="0">
                <a:latin typeface="Bookman Old Style" pitchFamily="18" charset="0"/>
              </a:rPr>
              <a:t>2</a:t>
            </a:r>
            <a:endParaRPr lang="cs-CZ" sz="3300" baseline="-25000" dirty="0">
              <a:latin typeface="Bookman Old Style" pitchFamily="18" charset="0"/>
            </a:endParaRPr>
          </a:p>
          <a:p>
            <a:pPr>
              <a:buFont typeface="Arial" pitchFamily="34" charset="0"/>
              <a:buNone/>
            </a:pPr>
            <a:endParaRPr lang="cs-CZ" sz="2000" dirty="0" smtClean="0">
              <a:latin typeface="Calisto MT" pitchFamily="18" charset="0"/>
            </a:endParaRPr>
          </a:p>
          <a:p>
            <a:pPr>
              <a:buFont typeface="Arial" pitchFamily="34" charset="0"/>
              <a:buNone/>
            </a:pPr>
            <a:r>
              <a:rPr lang="cs-CZ" sz="2000" dirty="0" smtClean="0">
                <a:latin typeface="Bookman Old Style" pitchFamily="18" charset="0"/>
              </a:rPr>
              <a:t>Jirka na kole:				Tatínek autem:	v = 50 km/h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v</a:t>
            </a:r>
            <a:r>
              <a:rPr lang="cs-CZ" sz="2000" baseline="-25000" dirty="0" smtClean="0">
                <a:latin typeface="Bookman Old Style" pitchFamily="18" charset="0"/>
              </a:rPr>
              <a:t>1</a:t>
            </a:r>
            <a:r>
              <a:rPr lang="cs-CZ" sz="2000" dirty="0" smtClean="0">
                <a:latin typeface="Bookman Old Style" pitchFamily="18" charset="0"/>
              </a:rPr>
              <a:t> = 20 km/h					v</a:t>
            </a:r>
            <a:r>
              <a:rPr lang="cs-CZ" sz="2000" baseline="-25000" dirty="0" smtClean="0">
                <a:latin typeface="Bookman Old Style" pitchFamily="18" charset="0"/>
              </a:rPr>
              <a:t>2</a:t>
            </a:r>
            <a:r>
              <a:rPr lang="cs-CZ" sz="2000" dirty="0" smtClean="0">
                <a:latin typeface="Bookman Old Style" pitchFamily="18" charset="0"/>
              </a:rPr>
              <a:t> = 50 km/h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t</a:t>
            </a:r>
            <a:r>
              <a:rPr lang="cs-CZ" sz="2000" baseline="-25000" dirty="0" smtClean="0">
                <a:latin typeface="Bookman Old Style" pitchFamily="18" charset="0"/>
              </a:rPr>
              <a:t>1</a:t>
            </a:r>
            <a:r>
              <a:rPr lang="cs-CZ" sz="2000" dirty="0" smtClean="0">
                <a:latin typeface="Bookman Old Style" pitchFamily="18" charset="0"/>
              </a:rPr>
              <a:t> = x						t</a:t>
            </a:r>
            <a:r>
              <a:rPr lang="cs-CZ" sz="2000" baseline="-25000" dirty="0" smtClean="0">
                <a:latin typeface="Bookman Old Style" pitchFamily="18" charset="0"/>
              </a:rPr>
              <a:t>2</a:t>
            </a:r>
            <a:r>
              <a:rPr lang="cs-CZ" sz="2000" dirty="0" smtClean="0">
                <a:latin typeface="Bookman Old Style" pitchFamily="18" charset="0"/>
              </a:rPr>
              <a:t> = x – 1,5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s</a:t>
            </a:r>
            <a:r>
              <a:rPr lang="cs-CZ" sz="2000" baseline="-25000" dirty="0" smtClean="0">
                <a:latin typeface="Bookman Old Style" pitchFamily="18" charset="0"/>
              </a:rPr>
              <a:t>1</a:t>
            </a:r>
            <a:r>
              <a:rPr lang="cs-CZ" sz="2000" dirty="0" smtClean="0">
                <a:latin typeface="Bookman Old Style" pitchFamily="18" charset="0"/>
              </a:rPr>
              <a:t> = 20x					s</a:t>
            </a:r>
            <a:r>
              <a:rPr lang="cs-CZ" sz="2000" baseline="-25000" dirty="0" smtClean="0">
                <a:latin typeface="Bookman Old Style" pitchFamily="18" charset="0"/>
              </a:rPr>
              <a:t>2</a:t>
            </a:r>
            <a:r>
              <a:rPr lang="cs-CZ" sz="2000" dirty="0" smtClean="0">
                <a:latin typeface="Bookman Old Style" pitchFamily="18" charset="0"/>
              </a:rPr>
              <a:t> = 50(x-1,5)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		20x 	= 50(x-1,5)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		20x	= 50x – 75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		20x – 50x	= - 75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		- 30x	= -75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		x	= 2,5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s</a:t>
            </a:r>
            <a:r>
              <a:rPr lang="cs-CZ" sz="2000" baseline="-25000" dirty="0" smtClean="0">
                <a:latin typeface="Bookman Old Style" pitchFamily="18" charset="0"/>
              </a:rPr>
              <a:t>1</a:t>
            </a:r>
            <a:r>
              <a:rPr lang="cs-CZ" sz="2000" dirty="0" smtClean="0">
                <a:latin typeface="Bookman Old Style" pitchFamily="18" charset="0"/>
              </a:rPr>
              <a:t> = 20 ∙ 2,5 = 50 					s</a:t>
            </a:r>
            <a:r>
              <a:rPr lang="cs-CZ" sz="2000" baseline="-25000" dirty="0" smtClean="0">
                <a:latin typeface="Bookman Old Style" pitchFamily="18" charset="0"/>
              </a:rPr>
              <a:t>2</a:t>
            </a:r>
            <a:r>
              <a:rPr lang="cs-CZ" sz="2000" dirty="0" smtClean="0">
                <a:latin typeface="Bookman Old Style" pitchFamily="18" charset="0"/>
              </a:rPr>
              <a:t> = 50(2,5 – 1,5) = 50 ∙ 1 = 50</a:t>
            </a:r>
          </a:p>
          <a:p>
            <a:pPr>
              <a:buFont typeface="Arial" pitchFamily="34" charset="0"/>
              <a:buNone/>
            </a:pPr>
            <a:r>
              <a:rPr lang="cs-CZ" sz="2000" dirty="0">
                <a:latin typeface="Bookman Old Style" pitchFamily="18" charset="0"/>
              </a:rPr>
              <a:t>	</a:t>
            </a:r>
            <a:r>
              <a:rPr lang="cs-CZ" sz="2000" dirty="0" smtClean="0">
                <a:latin typeface="Bookman Old Style" pitchFamily="18" charset="0"/>
              </a:rPr>
              <a:t>		</a:t>
            </a:r>
          </a:p>
          <a:p>
            <a:pPr>
              <a:buFont typeface="Arial" pitchFamily="34" charset="0"/>
              <a:buNone/>
            </a:pPr>
            <a:r>
              <a:rPr lang="cs-CZ" sz="2000" dirty="0" smtClean="0">
                <a:latin typeface="Bookman Old Style" pitchFamily="18" charset="0"/>
              </a:rPr>
              <a:t>			</a:t>
            </a:r>
            <a:r>
              <a:rPr lang="cs-CZ" sz="2000" b="1" dirty="0" smtClean="0">
                <a:latin typeface="Bookman Old Style" pitchFamily="18" charset="0"/>
              </a:rPr>
              <a:t>Odpověď:	</a:t>
            </a:r>
            <a:r>
              <a:rPr lang="cs-CZ" sz="2000" dirty="0" smtClean="0">
                <a:latin typeface="Bookman Old Style" pitchFamily="18" charset="0"/>
              </a:rPr>
              <a:t>Jirkovi bude cesta na chalupu trvat 3 hodiny.</a:t>
            </a:r>
            <a:endParaRPr lang="cs-CZ" sz="2000" b="1" dirty="0">
              <a:latin typeface="Bookman Old Style" pitchFamily="18" charset="0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1331640" y="3356992"/>
            <a:ext cx="3672408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1331640" y="3861048"/>
            <a:ext cx="3672408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432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Bookman Old Style" pitchFamily="18" charset="0"/>
              </a:rPr>
              <a:t>Příklady k řešení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Autobus po dálnici z Brna do Prahy vyjel v 7:00 rychlostí 100 km/h. V 7:15 vyrazil stejnou trasou z Brna motocyklista rychlostí 120 km/h. Jak daleko od Brna byl autobus předjet?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Martin vyrazil na zábavu do sousední vesnice pěšky rychlostí 6 km/h. Půl hodiny po něm vyrazil František na kole rychlostí 14 km/h. Jak daleko je sousední vesnice, jestliže do ní dorazili oba dva současně?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Nákladní vlak z České Třebové vyjel ve 4:30 rychlostí 50km/h. V 5:15 vyjel po stejné trati rychlík rychlostí 80 Km/h. V kolik hodin rychlík předjede nákladní vlak?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Jakou rychlostí jede vlak? Karel změřil, že 15 vagónu soupravy kolem něj projelo za 1 minutu a </a:t>
            </a:r>
            <a:r>
              <a:rPr lang="cs-CZ" dirty="0" err="1" smtClean="0">
                <a:latin typeface="Bookman Old Style" pitchFamily="18" charset="0"/>
              </a:rPr>
              <a:t>vá</a:t>
            </a:r>
            <a:r>
              <a:rPr lang="cs-CZ" dirty="0" smtClean="0">
                <a:latin typeface="Bookman Old Style" pitchFamily="18" charset="0"/>
              </a:rPr>
              <a:t>, že jeden vagón je dlouhý 40 metrů.</a:t>
            </a:r>
            <a:endParaRPr lang="cs-CZ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Bookman Old Style" pitchFamily="18" charset="0"/>
              </a:rPr>
              <a:t>Příklady k řešení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s</a:t>
            </a:r>
            <a:r>
              <a:rPr lang="cs-CZ" baseline="-25000" dirty="0" smtClean="0">
                <a:latin typeface="Bookman Old Style" pitchFamily="18" charset="0"/>
              </a:rPr>
              <a:t>1</a:t>
            </a:r>
            <a:r>
              <a:rPr lang="cs-CZ" dirty="0" smtClean="0">
                <a:latin typeface="Bookman Old Style" pitchFamily="18" charset="0"/>
              </a:rPr>
              <a:t> =s</a:t>
            </a:r>
            <a:r>
              <a:rPr lang="cs-CZ" baseline="-25000" dirty="0" smtClean="0">
                <a:latin typeface="Bookman Old Style" pitchFamily="18" charset="0"/>
              </a:rPr>
              <a:t>2</a:t>
            </a:r>
            <a:r>
              <a:rPr lang="cs-CZ" dirty="0" smtClean="0">
                <a:latin typeface="Bookman Old Style" pitchFamily="18" charset="0"/>
              </a:rPr>
              <a:t>  100x = 120(x – 0,25) x =1,5 h 		</a:t>
            </a:r>
            <a:r>
              <a:rPr lang="cs-CZ" b="1" u="sng" dirty="0" smtClean="0">
                <a:latin typeface="Bookman Old Style" pitchFamily="18" charset="0"/>
              </a:rPr>
              <a:t>s =150 km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latin typeface="Bookman Old Style" pitchFamily="18" charset="0"/>
              </a:rPr>
              <a:t>s</a:t>
            </a:r>
            <a:r>
              <a:rPr lang="cs-CZ" baseline="-25000" dirty="0">
                <a:latin typeface="Bookman Old Style" pitchFamily="18" charset="0"/>
              </a:rPr>
              <a:t>1</a:t>
            </a:r>
            <a:r>
              <a:rPr lang="cs-CZ" dirty="0">
                <a:latin typeface="Bookman Old Style" pitchFamily="18" charset="0"/>
              </a:rPr>
              <a:t> =s</a:t>
            </a:r>
            <a:r>
              <a:rPr lang="cs-CZ" baseline="-25000" dirty="0">
                <a:latin typeface="Bookman Old Style" pitchFamily="18" charset="0"/>
              </a:rPr>
              <a:t>2</a:t>
            </a:r>
            <a:r>
              <a:rPr lang="cs-CZ" dirty="0">
                <a:latin typeface="Bookman Old Style" pitchFamily="18" charset="0"/>
              </a:rPr>
              <a:t> </a:t>
            </a:r>
            <a:r>
              <a:rPr lang="cs-CZ" dirty="0" smtClean="0">
                <a:latin typeface="Bookman Old Style" pitchFamily="18" charset="0"/>
              </a:rPr>
              <a:t>	6x = 14(x – 0,5)	x = 0,875 h		</a:t>
            </a:r>
            <a:r>
              <a:rPr lang="cs-CZ" b="1" u="sng" dirty="0" smtClean="0">
                <a:latin typeface="Bookman Old Style" pitchFamily="18" charset="0"/>
              </a:rPr>
              <a:t>s =5,25 km</a:t>
            </a:r>
            <a:r>
              <a:rPr lang="cs-CZ" dirty="0" smtClean="0">
                <a:latin typeface="Bookman Old Style" pitchFamily="18" charset="0"/>
              </a:rPr>
              <a:t>	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>
                <a:latin typeface="Bookman Old Style" pitchFamily="18" charset="0"/>
              </a:rPr>
              <a:t>s</a:t>
            </a:r>
            <a:r>
              <a:rPr lang="cs-CZ" baseline="-25000" dirty="0">
                <a:latin typeface="Bookman Old Style" pitchFamily="18" charset="0"/>
              </a:rPr>
              <a:t>1</a:t>
            </a:r>
            <a:r>
              <a:rPr lang="cs-CZ" dirty="0">
                <a:latin typeface="Bookman Old Style" pitchFamily="18" charset="0"/>
              </a:rPr>
              <a:t> =s</a:t>
            </a:r>
            <a:r>
              <a:rPr lang="cs-CZ" baseline="-25000" dirty="0">
                <a:latin typeface="Bookman Old Style" pitchFamily="18" charset="0"/>
              </a:rPr>
              <a:t>2</a:t>
            </a:r>
            <a:r>
              <a:rPr lang="cs-CZ" dirty="0">
                <a:latin typeface="Bookman Old Style" pitchFamily="18" charset="0"/>
              </a:rPr>
              <a:t>  </a:t>
            </a:r>
            <a:r>
              <a:rPr lang="cs-CZ" dirty="0" smtClean="0">
                <a:latin typeface="Bookman Old Style" pitchFamily="18" charset="0"/>
              </a:rPr>
              <a:t>50x </a:t>
            </a:r>
            <a:r>
              <a:rPr lang="cs-CZ" dirty="0">
                <a:latin typeface="Bookman Old Style" pitchFamily="18" charset="0"/>
              </a:rPr>
              <a:t>= </a:t>
            </a:r>
            <a:r>
              <a:rPr lang="cs-CZ" dirty="0" smtClean="0">
                <a:latin typeface="Bookman Old Style" pitchFamily="18" charset="0"/>
              </a:rPr>
              <a:t>80(x </a:t>
            </a:r>
            <a:r>
              <a:rPr lang="cs-CZ" dirty="0">
                <a:latin typeface="Bookman Old Style" pitchFamily="18" charset="0"/>
              </a:rPr>
              <a:t>– </a:t>
            </a:r>
            <a:r>
              <a:rPr lang="cs-CZ" dirty="0" smtClean="0">
                <a:latin typeface="Bookman Old Style" pitchFamily="18" charset="0"/>
              </a:rPr>
              <a:t>0,75</a:t>
            </a:r>
            <a:r>
              <a:rPr lang="cs-CZ" dirty="0">
                <a:latin typeface="Bookman Old Style" pitchFamily="18" charset="0"/>
              </a:rPr>
              <a:t>) x </a:t>
            </a:r>
            <a:r>
              <a:rPr lang="cs-CZ" dirty="0" smtClean="0">
                <a:latin typeface="Bookman Old Style" pitchFamily="18" charset="0"/>
              </a:rPr>
              <a:t>=2 </a:t>
            </a:r>
            <a:r>
              <a:rPr lang="cs-CZ" dirty="0">
                <a:latin typeface="Bookman Old Style" pitchFamily="18" charset="0"/>
              </a:rPr>
              <a:t>h 		</a:t>
            </a:r>
            <a:r>
              <a:rPr lang="cs-CZ" b="1" u="sng" dirty="0">
                <a:latin typeface="Bookman Old Style" pitchFamily="18" charset="0"/>
              </a:rPr>
              <a:t>s </a:t>
            </a:r>
            <a:r>
              <a:rPr lang="cs-CZ" b="1" u="sng" dirty="0" smtClean="0">
                <a:latin typeface="Bookman Old Style" pitchFamily="18" charset="0"/>
              </a:rPr>
              <a:t>=100 km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Bookman Old Style" pitchFamily="18" charset="0"/>
              </a:rPr>
              <a:t>15 vagónů = 15 ∙ 40 = 600 m = s		v = s:t</a:t>
            </a:r>
          </a:p>
          <a:p>
            <a:pPr marL="800100" lvl="2" indent="0">
              <a:buNone/>
            </a:pPr>
            <a:r>
              <a:rPr lang="cs-CZ" dirty="0">
                <a:latin typeface="Bookman Old Style" pitchFamily="18" charset="0"/>
              </a:rPr>
              <a:t>	</a:t>
            </a:r>
            <a:r>
              <a:rPr lang="cs-CZ" dirty="0" smtClean="0">
                <a:latin typeface="Bookman Old Style" pitchFamily="18" charset="0"/>
              </a:rPr>
              <a:t>v = 600 : 60 = 10 m/s = </a:t>
            </a:r>
            <a:r>
              <a:rPr lang="cs-CZ" b="1" u="sng" dirty="0" smtClean="0">
                <a:latin typeface="Bookman Old Style" pitchFamily="18" charset="0"/>
              </a:rPr>
              <a:t>36 km/h. </a:t>
            </a:r>
            <a:endParaRPr lang="cs-CZ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869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418</TotalTime>
  <Words>211</Words>
  <Application>Microsoft Office PowerPoint</Application>
  <PresentationFormat>Předvádění na obrazovce (4:3)</PresentationFormat>
  <Paragraphs>101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Pohyb 2</vt:lpstr>
      <vt:lpstr>Základní pojmy</vt:lpstr>
      <vt:lpstr>Vzorový příklad č.1</vt:lpstr>
      <vt:lpstr>Vzorový příklad č.2</vt:lpstr>
      <vt:lpstr>Příklady k řešení</vt:lpstr>
      <vt:lpstr>Příklady k 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Computer</dc:creator>
  <cp:lastModifiedBy>klimes</cp:lastModifiedBy>
  <cp:revision>29</cp:revision>
  <dcterms:created xsi:type="dcterms:W3CDTF">2012-06-11T15:25:58Z</dcterms:created>
  <dcterms:modified xsi:type="dcterms:W3CDTF">2012-08-27T09:46:30Z</dcterms:modified>
</cp:coreProperties>
</file>