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59" r:id="rId15"/>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5B1A735B-DD3F-4A99-AD9C-1C511886BE69}" type="datetimeFigureOut">
              <a:rPr lang="cs-CZ"/>
              <a:pPr>
                <a:defRPr/>
              </a:pPr>
              <a:t>28.8.2012</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684D2C10-7D49-4284-A898-579972F74CE2}" type="slidenum">
              <a:rPr lang="cs-CZ"/>
              <a:pPr>
                <a:defRPr/>
              </a:pPr>
              <a:t>‹#›</a:t>
            </a:fld>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DF24A221-0BD1-4690-A333-C68C52A3A293}" type="datetimeFigureOut">
              <a:rPr lang="cs-CZ"/>
              <a:pPr>
                <a:defRPr/>
              </a:pPr>
              <a:t>28.8.2012</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269D4CAC-E778-4527-8F2C-8F49D5D8EBAD}" type="slidenum">
              <a:rPr lang="cs-CZ"/>
              <a:pPr>
                <a:defRPr/>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2BCEDB38-22A9-43EA-8D34-4A6B35308068}" type="datetimeFigureOut">
              <a:rPr lang="cs-CZ"/>
              <a:pPr>
                <a:defRPr/>
              </a:pPr>
              <a:t>28.8.2012</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FEC8E365-C7D5-4B5D-BA99-7EBDCC726C9A}" type="slidenum">
              <a:rPr lang="cs-CZ"/>
              <a:pPr>
                <a:defRPr/>
              </a:pPr>
              <a:t>‹#›</a:t>
            </a:fld>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0EC8C837-D2DE-4E3F-B417-FFBF9E1BFB51}" type="datetimeFigureOut">
              <a:rPr lang="cs-CZ"/>
              <a:pPr>
                <a:defRPr/>
              </a:pPr>
              <a:t>28.8.2012</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D389D8D1-5145-4036-BC62-D338DECA62C5}" type="slidenum">
              <a:rPr lang="cs-CZ"/>
              <a:pPr>
                <a:defRPr/>
              </a:pPr>
              <a:t>‹#›</a:t>
            </a:fld>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A17A6CEC-EAB2-4BC4-8A84-A38B7F59CAE8}" type="datetimeFigureOut">
              <a:rPr lang="cs-CZ"/>
              <a:pPr>
                <a:defRPr/>
              </a:pPr>
              <a:t>28.8.2012</a:t>
            </a:fld>
            <a:endParaRPr lang="cs-CZ" dirty="0"/>
          </a:p>
        </p:txBody>
      </p:sp>
      <p:sp>
        <p:nvSpPr>
          <p:cNvPr id="8" name="Zástupný symbol pro zápatí 4"/>
          <p:cNvSpPr>
            <a:spLocks noGrp="1"/>
          </p:cNvSpPr>
          <p:nvPr>
            <p:ph type="ftr" sz="quarter" idx="11"/>
          </p:nvPr>
        </p:nvSpPr>
        <p:spPr/>
        <p:txBody>
          <a:bodyPr/>
          <a:lstStyle>
            <a:lvl1pPr>
              <a:defRPr/>
            </a:lvl1pPr>
          </a:lstStyle>
          <a:p>
            <a:pPr>
              <a:defRPr/>
            </a:pPr>
            <a:endParaRPr lang="cs-CZ" dirty="0"/>
          </a:p>
        </p:txBody>
      </p:sp>
      <p:sp>
        <p:nvSpPr>
          <p:cNvPr id="9" name="Zástupný symbol pro číslo snímku 5"/>
          <p:cNvSpPr>
            <a:spLocks noGrp="1"/>
          </p:cNvSpPr>
          <p:nvPr>
            <p:ph type="sldNum" sz="quarter" idx="12"/>
          </p:nvPr>
        </p:nvSpPr>
        <p:spPr/>
        <p:txBody>
          <a:bodyPr/>
          <a:lstStyle>
            <a:lvl1pPr>
              <a:defRPr/>
            </a:lvl1pPr>
          </a:lstStyle>
          <a:p>
            <a:pPr>
              <a:defRPr/>
            </a:pPr>
            <a:fld id="{986A905A-7223-492D-9A6B-5FC4645A6F7C}" type="slidenum">
              <a:rPr lang="cs-CZ"/>
              <a:pPr>
                <a:defRPr/>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9B5EC586-7C92-4DCB-88D5-5210492341F6}" type="datetimeFigureOut">
              <a:rPr lang="cs-CZ"/>
              <a:pPr>
                <a:defRPr/>
              </a:pPr>
              <a:t>28.8.2012</a:t>
            </a:fld>
            <a:endParaRPr lang="cs-CZ" dirty="0"/>
          </a:p>
        </p:txBody>
      </p:sp>
      <p:sp>
        <p:nvSpPr>
          <p:cNvPr id="4" name="Zástupný symbol pro zápatí 4"/>
          <p:cNvSpPr>
            <a:spLocks noGrp="1"/>
          </p:cNvSpPr>
          <p:nvPr>
            <p:ph type="ftr" sz="quarter" idx="11"/>
          </p:nvPr>
        </p:nvSpPr>
        <p:spPr/>
        <p:txBody>
          <a:bodyPr/>
          <a:lstStyle>
            <a:lvl1pPr>
              <a:defRPr/>
            </a:lvl1pPr>
          </a:lstStyle>
          <a:p>
            <a:pPr>
              <a:defRPr/>
            </a:pPr>
            <a:endParaRPr lang="cs-CZ" dirty="0"/>
          </a:p>
        </p:txBody>
      </p:sp>
      <p:sp>
        <p:nvSpPr>
          <p:cNvPr id="5" name="Zástupný symbol pro číslo snímku 5"/>
          <p:cNvSpPr>
            <a:spLocks noGrp="1"/>
          </p:cNvSpPr>
          <p:nvPr>
            <p:ph type="sldNum" sz="quarter" idx="12"/>
          </p:nvPr>
        </p:nvSpPr>
        <p:spPr/>
        <p:txBody>
          <a:bodyPr/>
          <a:lstStyle>
            <a:lvl1pPr>
              <a:defRPr/>
            </a:lvl1pPr>
          </a:lstStyle>
          <a:p>
            <a:pPr>
              <a:defRPr/>
            </a:pPr>
            <a:fld id="{6F29856B-7AEA-4277-9459-B6634A2080FF}" type="slidenum">
              <a:rPr lang="cs-CZ"/>
              <a:pPr>
                <a:defRPr/>
              </a:pPr>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1A9E719B-673A-4FC7-82AD-1B1C3CD8252B}" type="datetimeFigureOut">
              <a:rPr lang="cs-CZ"/>
              <a:pPr>
                <a:defRPr/>
              </a:pPr>
              <a:t>28.8.2012</a:t>
            </a:fld>
            <a:endParaRPr lang="cs-CZ" dirty="0"/>
          </a:p>
        </p:txBody>
      </p:sp>
      <p:sp>
        <p:nvSpPr>
          <p:cNvPr id="3" name="Zástupný symbol pro zápatí 4"/>
          <p:cNvSpPr>
            <a:spLocks noGrp="1"/>
          </p:cNvSpPr>
          <p:nvPr>
            <p:ph type="ftr" sz="quarter" idx="11"/>
          </p:nvPr>
        </p:nvSpPr>
        <p:spPr/>
        <p:txBody>
          <a:bodyPr/>
          <a:lstStyle>
            <a:lvl1pPr>
              <a:defRPr/>
            </a:lvl1pPr>
          </a:lstStyle>
          <a:p>
            <a:pPr>
              <a:defRPr/>
            </a:pPr>
            <a:endParaRPr lang="cs-CZ" dirty="0"/>
          </a:p>
        </p:txBody>
      </p:sp>
      <p:sp>
        <p:nvSpPr>
          <p:cNvPr id="4" name="Zástupný symbol pro číslo snímku 5"/>
          <p:cNvSpPr>
            <a:spLocks noGrp="1"/>
          </p:cNvSpPr>
          <p:nvPr>
            <p:ph type="sldNum" sz="quarter" idx="12"/>
          </p:nvPr>
        </p:nvSpPr>
        <p:spPr/>
        <p:txBody>
          <a:bodyPr/>
          <a:lstStyle>
            <a:lvl1pPr>
              <a:defRPr/>
            </a:lvl1pPr>
          </a:lstStyle>
          <a:p>
            <a:pPr>
              <a:defRPr/>
            </a:pPr>
            <a:fld id="{7BB6F772-CE63-43B4-9F67-09D9EE1EB941}" type="slidenum">
              <a:rPr lang="cs-CZ"/>
              <a:pPr>
                <a:defRPr/>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FA5FB9A9-26ED-4909-9029-C187D75FE53B}" type="datetimeFigureOut">
              <a:rPr lang="cs-CZ"/>
              <a:pPr>
                <a:defRPr/>
              </a:pPr>
              <a:t>28.8.2012</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4AFEA639-4093-49EC-8CAC-9BAD900BF6E7}" type="slidenum">
              <a:rPr lang="cs-CZ"/>
              <a:pPr>
                <a:defRPr/>
              </a:pPr>
              <a:t>‹#›</a:t>
            </a:fld>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E13C0430-1814-4C5B-9308-729F80D72E2F}" type="datetimeFigureOut">
              <a:rPr lang="cs-CZ"/>
              <a:pPr>
                <a:defRPr/>
              </a:pPr>
              <a:t>28.8.2012</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dirty="0"/>
          </a:p>
        </p:txBody>
      </p:sp>
      <p:sp>
        <p:nvSpPr>
          <p:cNvPr id="7" name="Zástupný symbol pro číslo snímku 5"/>
          <p:cNvSpPr>
            <a:spLocks noGrp="1"/>
          </p:cNvSpPr>
          <p:nvPr>
            <p:ph type="sldNum" sz="quarter" idx="12"/>
          </p:nvPr>
        </p:nvSpPr>
        <p:spPr/>
        <p:txBody>
          <a:bodyPr/>
          <a:lstStyle>
            <a:lvl1pPr>
              <a:defRPr/>
            </a:lvl1pPr>
          </a:lstStyle>
          <a:p>
            <a:pPr>
              <a:defRPr/>
            </a:pPr>
            <a:fld id="{33CF9CF8-D28E-4195-BF1D-B8AA0BC04CDF}" type="slidenum">
              <a:rPr lang="cs-CZ"/>
              <a:pPr>
                <a:defRPr/>
              </a:pPr>
              <a:t>‹#›</a:t>
            </a:fld>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418B7EBC-6FE5-4DD0-B051-73A9F4239725}" type="datetimeFigureOut">
              <a:rPr lang="cs-CZ"/>
              <a:pPr>
                <a:defRPr/>
              </a:pPr>
              <a:t>28.8.2012</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585A2D9A-118A-4852-817B-A3268A4DB3FE}" type="slidenum">
              <a:rPr lang="cs-CZ"/>
              <a:pPr>
                <a:defRPr/>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0C4FF6EC-9583-4B12-8975-B017B323F008}" type="datetimeFigureOut">
              <a:rPr lang="cs-CZ"/>
              <a:pPr>
                <a:defRPr/>
              </a:pPr>
              <a:t>28.8.2012</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dirty="0"/>
          </a:p>
        </p:txBody>
      </p:sp>
      <p:sp>
        <p:nvSpPr>
          <p:cNvPr id="6" name="Zástupný symbol pro číslo snímku 5"/>
          <p:cNvSpPr>
            <a:spLocks noGrp="1"/>
          </p:cNvSpPr>
          <p:nvPr>
            <p:ph type="sldNum" sz="quarter" idx="12"/>
          </p:nvPr>
        </p:nvSpPr>
        <p:spPr/>
        <p:txBody>
          <a:bodyPr/>
          <a:lstStyle>
            <a:lvl1pPr>
              <a:defRPr/>
            </a:lvl1pPr>
          </a:lstStyle>
          <a:p>
            <a:pPr>
              <a:defRPr/>
            </a:pPr>
            <a:fld id="{B022CD8A-9EBE-4BA7-B8BB-E75F42061457}" type="slidenum">
              <a:rPr lang="cs-CZ"/>
              <a:pPr>
                <a:defRPr/>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24E8DF75-6967-44CD-A869-86193B62279B}" type="datetimeFigureOut">
              <a:rPr lang="cs-CZ"/>
              <a:pPr>
                <a:defRPr/>
              </a:pPr>
              <a:t>28.8.2012</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91C1A0FE-39D5-4F54-9165-14676849D729}" type="slidenum">
              <a:rPr lang="cs-CZ"/>
              <a:pPr>
                <a:defRPr/>
              </a:pPr>
              <a:t>‹#›</a:t>
            </a:fld>
            <a:endParaRPr lang="cs-CZ"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hyperlink" Target="http://office.microsof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Nadpis 1"/>
          <p:cNvSpPr>
            <a:spLocks noGrp="1"/>
          </p:cNvSpPr>
          <p:nvPr>
            <p:ph type="ctrTitle"/>
          </p:nvPr>
        </p:nvSpPr>
        <p:spPr>
          <a:xfrm>
            <a:off x="684213" y="1628775"/>
            <a:ext cx="8351837" cy="2592388"/>
          </a:xfrm>
        </p:spPr>
        <p:txBody>
          <a:bodyPr/>
          <a:lstStyle/>
          <a:p>
            <a:pPr algn="l"/>
            <a:r>
              <a:rPr lang="cs-CZ" sz="2800" dirty="0" smtClean="0"/>
              <a:t>NÁZEV ŠKOLY: Střední odborné učiliště a Základní škola</a:t>
            </a:r>
            <a:br>
              <a:rPr lang="cs-CZ" sz="2800" dirty="0" smtClean="0"/>
            </a:br>
            <a:r>
              <a:rPr lang="cs-CZ" sz="2800" dirty="0" smtClean="0"/>
              <a:t>AUTOR: Bc. Lucie Chojnová</a:t>
            </a:r>
            <a:br>
              <a:rPr lang="cs-CZ" sz="2800" dirty="0" smtClean="0"/>
            </a:br>
            <a:r>
              <a:rPr lang="cs-CZ" sz="2800" dirty="0" smtClean="0"/>
              <a:t>NÁZEV: VY_32_INOVACE_04_Demokracie</a:t>
            </a:r>
            <a:br>
              <a:rPr lang="cs-CZ" sz="2800" dirty="0" smtClean="0"/>
            </a:br>
            <a:r>
              <a:rPr lang="cs-CZ" sz="2800" dirty="0" smtClean="0"/>
              <a:t>TÉMA SADY: </a:t>
            </a:r>
            <a:r>
              <a:rPr lang="cs-CZ" sz="2800" smtClean="0"/>
              <a:t>Občanská </a:t>
            </a:r>
            <a:r>
              <a:rPr lang="cs-CZ" sz="2800" smtClean="0"/>
              <a:t>výchova</a:t>
            </a:r>
            <a:r>
              <a:rPr lang="cs-CZ" sz="2800" dirty="0" smtClean="0"/>
              <a:t/>
            </a:r>
            <a:br>
              <a:rPr lang="cs-CZ" sz="2800" dirty="0" smtClean="0"/>
            </a:br>
            <a:r>
              <a:rPr lang="cs-CZ" sz="2800" dirty="0" smtClean="0"/>
              <a:t>DATUM: 12. září 2011</a:t>
            </a:r>
            <a:br>
              <a:rPr lang="cs-CZ" sz="2800" dirty="0" smtClean="0"/>
            </a:br>
            <a:r>
              <a:rPr lang="cs-CZ" sz="2800" dirty="0" smtClean="0"/>
              <a:t>ČÍSLO PROJEKTU: CZ.1.07/1.4.00/21.0477</a:t>
            </a:r>
          </a:p>
        </p:txBody>
      </p:sp>
      <p:sp>
        <p:nvSpPr>
          <p:cNvPr id="3" name="Podnadpis 2"/>
          <p:cNvSpPr>
            <a:spLocks noGrp="1"/>
          </p:cNvSpPr>
          <p:nvPr>
            <p:ph type="subTitle" idx="1"/>
          </p:nvPr>
        </p:nvSpPr>
        <p:spPr>
          <a:xfrm>
            <a:off x="755577" y="5013325"/>
            <a:ext cx="7632774" cy="1295400"/>
          </a:xfrm>
        </p:spPr>
        <p:txBody>
          <a:bodyPr rtlCol="0">
            <a:normAutofit/>
          </a:bodyPr>
          <a:lstStyle/>
          <a:p>
            <a:pPr algn="just" fontAlgn="auto">
              <a:spcAft>
                <a:spcPts val="0"/>
              </a:spcAft>
              <a:buFont typeface="Arial" pitchFamily="34" charset="0"/>
              <a:buNone/>
              <a:defRPr/>
            </a:pPr>
            <a:r>
              <a:rPr lang="cs-CZ" sz="2600" dirty="0">
                <a:solidFill>
                  <a:schemeClr val="tx1"/>
                </a:solidFill>
              </a:rPr>
              <a:t>ANOTACE:  Materiál je určen pro žáky </a:t>
            </a:r>
            <a:r>
              <a:rPr lang="cs-CZ" sz="2600" dirty="0" smtClean="0">
                <a:solidFill>
                  <a:schemeClr val="tx1"/>
                </a:solidFill>
              </a:rPr>
              <a:t>9. </a:t>
            </a:r>
            <a:r>
              <a:rPr lang="cs-CZ" sz="2600" dirty="0">
                <a:solidFill>
                  <a:schemeClr val="tx1"/>
                </a:solidFill>
              </a:rPr>
              <a:t>ročníku, </a:t>
            </a:r>
            <a:r>
              <a:rPr lang="cs-CZ" sz="2600" dirty="0" smtClean="0">
                <a:solidFill>
                  <a:schemeClr val="tx1"/>
                </a:solidFill>
              </a:rPr>
              <a:t>praktické školy,  jako prezentace.</a:t>
            </a:r>
            <a:endParaRPr lang="cs-CZ" sz="2600" dirty="0">
              <a:solidFill>
                <a:schemeClr val="tx1"/>
              </a:solidFill>
            </a:endParaRPr>
          </a:p>
          <a:p>
            <a:pPr algn="just" fontAlgn="auto">
              <a:spcAft>
                <a:spcPts val="0"/>
              </a:spcAft>
              <a:buFont typeface="Arial" pitchFamily="34" charset="0"/>
              <a:buNone/>
              <a:defRPr/>
            </a:pPr>
            <a:endParaRPr lang="cs-CZ" dirty="0"/>
          </a:p>
        </p:txBody>
      </p:sp>
      <p:pic>
        <p:nvPicPr>
          <p:cNvPr id="13315" name="Picture 4" descr="eu_loga"/>
          <p:cNvPicPr>
            <a:picLocks noChangeAspect="1" noChangeArrowheads="1"/>
          </p:cNvPicPr>
          <p:nvPr/>
        </p:nvPicPr>
        <p:blipFill>
          <a:blip r:embed="rId2"/>
          <a:srcRect/>
          <a:stretch>
            <a:fillRect/>
          </a:stretch>
        </p:blipFill>
        <p:spPr bwMode="auto">
          <a:xfrm>
            <a:off x="1981200" y="152400"/>
            <a:ext cx="5543550" cy="1352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484784"/>
            <a:ext cx="8229600" cy="1143000"/>
          </a:xfrm>
        </p:spPr>
        <p:txBody>
          <a:bodyPr/>
          <a:lstStyle/>
          <a:p>
            <a:r>
              <a:rPr lang="cs-CZ" sz="9600" dirty="0" smtClean="0">
                <a:solidFill>
                  <a:srgbClr val="C00000"/>
                </a:solidFill>
                <a:latin typeface="Aharoni" pitchFamily="2" charset="-79"/>
                <a:cs typeface="Aharoni" pitchFamily="2" charset="-79"/>
              </a:rPr>
              <a:t>DEMOKRACIE</a:t>
            </a:r>
            <a:endParaRPr lang="cs-CZ" sz="9600" dirty="0">
              <a:solidFill>
                <a:srgbClr val="C00000"/>
              </a:solidFill>
              <a:latin typeface="Aharoni" pitchFamily="2" charset="-79"/>
              <a:cs typeface="Aharoni" pitchFamily="2" charset="-79"/>
            </a:endParaRPr>
          </a:p>
        </p:txBody>
      </p:sp>
      <p:pic>
        <p:nvPicPr>
          <p:cNvPr id="1026" name="Picture 2" descr="C:\Users\Lucie\AppData\Local\Microsoft\Windows\Temporary Internet Files\Content.IE5\SFB0X6VD\MC90035174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03848" y="3212977"/>
            <a:ext cx="2880320" cy="2952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590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80">
                                          <p:stCondLst>
                                            <p:cond delay="0"/>
                                          </p:stCondLst>
                                        </p:cTn>
                                        <p:tgtEl>
                                          <p:spTgt spid="1026"/>
                                        </p:tgtEl>
                                      </p:cBhvr>
                                    </p:animEffect>
                                    <p:anim calcmode="lin" valueType="num">
                                      <p:cBhvr>
                                        <p:cTn id="14"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9" dur="26">
                                          <p:stCondLst>
                                            <p:cond delay="650"/>
                                          </p:stCondLst>
                                        </p:cTn>
                                        <p:tgtEl>
                                          <p:spTgt spid="1026"/>
                                        </p:tgtEl>
                                      </p:cBhvr>
                                      <p:to x="100000" y="60000"/>
                                    </p:animScale>
                                    <p:animScale>
                                      <p:cBhvr>
                                        <p:cTn id="20" dur="166" decel="50000">
                                          <p:stCondLst>
                                            <p:cond delay="676"/>
                                          </p:stCondLst>
                                        </p:cTn>
                                        <p:tgtEl>
                                          <p:spTgt spid="1026"/>
                                        </p:tgtEl>
                                      </p:cBhvr>
                                      <p:to x="100000" y="100000"/>
                                    </p:animScale>
                                    <p:animScale>
                                      <p:cBhvr>
                                        <p:cTn id="21" dur="26">
                                          <p:stCondLst>
                                            <p:cond delay="1312"/>
                                          </p:stCondLst>
                                        </p:cTn>
                                        <p:tgtEl>
                                          <p:spTgt spid="1026"/>
                                        </p:tgtEl>
                                      </p:cBhvr>
                                      <p:to x="100000" y="80000"/>
                                    </p:animScale>
                                    <p:animScale>
                                      <p:cBhvr>
                                        <p:cTn id="22" dur="166" decel="50000">
                                          <p:stCondLst>
                                            <p:cond delay="1338"/>
                                          </p:stCondLst>
                                        </p:cTn>
                                        <p:tgtEl>
                                          <p:spTgt spid="1026"/>
                                        </p:tgtEl>
                                      </p:cBhvr>
                                      <p:to x="100000" y="100000"/>
                                    </p:animScale>
                                    <p:animScale>
                                      <p:cBhvr>
                                        <p:cTn id="23" dur="26">
                                          <p:stCondLst>
                                            <p:cond delay="1642"/>
                                          </p:stCondLst>
                                        </p:cTn>
                                        <p:tgtEl>
                                          <p:spTgt spid="1026"/>
                                        </p:tgtEl>
                                      </p:cBhvr>
                                      <p:to x="100000" y="90000"/>
                                    </p:animScale>
                                    <p:animScale>
                                      <p:cBhvr>
                                        <p:cTn id="24" dur="166" decel="50000">
                                          <p:stCondLst>
                                            <p:cond delay="1668"/>
                                          </p:stCondLst>
                                        </p:cTn>
                                        <p:tgtEl>
                                          <p:spTgt spid="1026"/>
                                        </p:tgtEl>
                                      </p:cBhvr>
                                      <p:to x="100000" y="100000"/>
                                    </p:animScale>
                                    <p:animScale>
                                      <p:cBhvr>
                                        <p:cTn id="25" dur="26">
                                          <p:stCondLst>
                                            <p:cond delay="1808"/>
                                          </p:stCondLst>
                                        </p:cTn>
                                        <p:tgtEl>
                                          <p:spTgt spid="1026"/>
                                        </p:tgtEl>
                                      </p:cBhvr>
                                      <p:to x="100000" y="95000"/>
                                    </p:animScale>
                                    <p:animScale>
                                      <p:cBhvr>
                                        <p:cTn id="26"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1772816"/>
            <a:ext cx="8964488" cy="1143000"/>
          </a:xfrm>
        </p:spPr>
        <p:txBody>
          <a:bodyPr/>
          <a:lstStyle/>
          <a:p>
            <a:pPr algn="l"/>
            <a:r>
              <a:rPr lang="cs-CZ" sz="5400" dirty="0" smtClean="0">
                <a:latin typeface="+mn-lt"/>
              </a:rPr>
              <a:t>- Převážná část lidských dějin prošla ve znamení </a:t>
            </a:r>
            <a:r>
              <a:rPr lang="cs-CZ" sz="5400" dirty="0" smtClean="0">
                <a:solidFill>
                  <a:srgbClr val="C00000"/>
                </a:solidFill>
                <a:latin typeface="+mn-lt"/>
              </a:rPr>
              <a:t>rozdělení lidí </a:t>
            </a:r>
            <a:r>
              <a:rPr lang="cs-CZ" sz="5400" dirty="0" smtClean="0">
                <a:latin typeface="+mn-lt"/>
              </a:rPr>
              <a:t>na </a:t>
            </a:r>
            <a:r>
              <a:rPr lang="cs-CZ" sz="5400" u="sng" dirty="0" smtClean="0">
                <a:latin typeface="+mn-lt"/>
              </a:rPr>
              <a:t>svobodné</a:t>
            </a:r>
            <a:r>
              <a:rPr lang="cs-CZ" sz="5400" dirty="0" smtClean="0">
                <a:latin typeface="+mn-lt"/>
              </a:rPr>
              <a:t> a </a:t>
            </a:r>
            <a:r>
              <a:rPr lang="cs-CZ" sz="5400" u="sng" dirty="0" smtClean="0">
                <a:latin typeface="+mn-lt"/>
              </a:rPr>
              <a:t>nesvobodné</a:t>
            </a:r>
            <a:r>
              <a:rPr lang="cs-CZ" sz="5400" dirty="0" smtClean="0">
                <a:latin typeface="+mn-lt"/>
              </a:rPr>
              <a:t>, na </a:t>
            </a:r>
            <a:r>
              <a:rPr lang="cs-CZ" sz="5400" u="sng" dirty="0" smtClean="0">
                <a:latin typeface="+mn-lt"/>
              </a:rPr>
              <a:t>bezprávné </a:t>
            </a:r>
            <a:r>
              <a:rPr lang="cs-CZ" sz="5400" dirty="0" smtClean="0">
                <a:latin typeface="+mn-lt"/>
              </a:rPr>
              <a:t>a na ty, kteří </a:t>
            </a:r>
            <a:r>
              <a:rPr lang="cs-CZ" sz="5400" u="sng" dirty="0" smtClean="0">
                <a:latin typeface="+mn-lt"/>
              </a:rPr>
              <a:t>mohli rozhodovat.</a:t>
            </a:r>
            <a:endParaRPr lang="cs-CZ" sz="5400" u="sng" dirty="0">
              <a:latin typeface="+mn-lt"/>
            </a:endParaRPr>
          </a:p>
        </p:txBody>
      </p:sp>
      <p:pic>
        <p:nvPicPr>
          <p:cNvPr id="2050" name="Picture 2" descr="C:\Users\Lucie\AppData\Local\Microsoft\Windows\Temporary Internet Files\Content.IE5\Z6QZ204O\MC900441980[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9" y="3645024"/>
            <a:ext cx="3456383"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06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580">
                                          <p:stCondLst>
                                            <p:cond delay="0"/>
                                          </p:stCondLst>
                                        </p:cTn>
                                        <p:tgtEl>
                                          <p:spTgt spid="2050"/>
                                        </p:tgtEl>
                                      </p:cBhvr>
                                    </p:animEffect>
                                    <p:anim calcmode="lin" valueType="num">
                                      <p:cBhvr>
                                        <p:cTn id="1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9" dur="26">
                                          <p:stCondLst>
                                            <p:cond delay="650"/>
                                          </p:stCondLst>
                                        </p:cTn>
                                        <p:tgtEl>
                                          <p:spTgt spid="2050"/>
                                        </p:tgtEl>
                                      </p:cBhvr>
                                      <p:to x="100000" y="60000"/>
                                    </p:animScale>
                                    <p:animScale>
                                      <p:cBhvr>
                                        <p:cTn id="20" dur="166" decel="50000">
                                          <p:stCondLst>
                                            <p:cond delay="676"/>
                                          </p:stCondLst>
                                        </p:cTn>
                                        <p:tgtEl>
                                          <p:spTgt spid="2050"/>
                                        </p:tgtEl>
                                      </p:cBhvr>
                                      <p:to x="100000" y="100000"/>
                                    </p:animScale>
                                    <p:animScale>
                                      <p:cBhvr>
                                        <p:cTn id="21" dur="26">
                                          <p:stCondLst>
                                            <p:cond delay="1312"/>
                                          </p:stCondLst>
                                        </p:cTn>
                                        <p:tgtEl>
                                          <p:spTgt spid="2050"/>
                                        </p:tgtEl>
                                      </p:cBhvr>
                                      <p:to x="100000" y="80000"/>
                                    </p:animScale>
                                    <p:animScale>
                                      <p:cBhvr>
                                        <p:cTn id="22" dur="166" decel="50000">
                                          <p:stCondLst>
                                            <p:cond delay="1338"/>
                                          </p:stCondLst>
                                        </p:cTn>
                                        <p:tgtEl>
                                          <p:spTgt spid="2050"/>
                                        </p:tgtEl>
                                      </p:cBhvr>
                                      <p:to x="100000" y="100000"/>
                                    </p:animScale>
                                    <p:animScale>
                                      <p:cBhvr>
                                        <p:cTn id="23" dur="26">
                                          <p:stCondLst>
                                            <p:cond delay="1642"/>
                                          </p:stCondLst>
                                        </p:cTn>
                                        <p:tgtEl>
                                          <p:spTgt spid="2050"/>
                                        </p:tgtEl>
                                      </p:cBhvr>
                                      <p:to x="100000" y="90000"/>
                                    </p:animScale>
                                    <p:animScale>
                                      <p:cBhvr>
                                        <p:cTn id="24" dur="166" decel="50000">
                                          <p:stCondLst>
                                            <p:cond delay="1668"/>
                                          </p:stCondLst>
                                        </p:cTn>
                                        <p:tgtEl>
                                          <p:spTgt spid="2050"/>
                                        </p:tgtEl>
                                      </p:cBhvr>
                                      <p:to x="100000" y="100000"/>
                                    </p:animScale>
                                    <p:animScale>
                                      <p:cBhvr>
                                        <p:cTn id="25" dur="26">
                                          <p:stCondLst>
                                            <p:cond delay="1808"/>
                                          </p:stCondLst>
                                        </p:cTn>
                                        <p:tgtEl>
                                          <p:spTgt spid="2050"/>
                                        </p:tgtEl>
                                      </p:cBhvr>
                                      <p:to x="100000" y="95000"/>
                                    </p:animScale>
                                    <p:animScale>
                                      <p:cBhvr>
                                        <p:cTn id="26"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95226" y="2420888"/>
            <a:ext cx="8848774" cy="1143000"/>
          </a:xfrm>
        </p:spPr>
        <p:txBody>
          <a:bodyPr/>
          <a:lstStyle/>
          <a:p>
            <a:pPr algn="l"/>
            <a:r>
              <a:rPr lang="cs-CZ" sz="5400" dirty="0" smtClean="0">
                <a:latin typeface="+mn-lt"/>
              </a:rPr>
              <a:t>Teprve tehdy, když lidská společnost dospěla k </a:t>
            </a:r>
            <a:r>
              <a:rPr lang="cs-CZ" sz="5400" u="sng" dirty="0" smtClean="0">
                <a:latin typeface="+mn-lt"/>
              </a:rPr>
              <a:t>odstranění přehrad </a:t>
            </a:r>
            <a:r>
              <a:rPr lang="cs-CZ" sz="5400" dirty="0" smtClean="0">
                <a:latin typeface="+mn-lt"/>
              </a:rPr>
              <a:t>a </a:t>
            </a:r>
            <a:r>
              <a:rPr lang="cs-CZ" sz="5400" u="sng" dirty="0" smtClean="0">
                <a:latin typeface="+mn-lt"/>
              </a:rPr>
              <a:t>rozdílů</a:t>
            </a:r>
            <a:r>
              <a:rPr lang="cs-CZ" sz="5400" dirty="0" smtClean="0">
                <a:latin typeface="+mn-lt"/>
              </a:rPr>
              <a:t> a zrovnoprávnila lidi v možnosti účastnit se správy věcí veřejných, je možné mluvit o </a:t>
            </a:r>
            <a:r>
              <a:rPr lang="cs-CZ" sz="5400" u="sng" dirty="0" smtClean="0">
                <a:latin typeface="+mn-lt"/>
              </a:rPr>
              <a:t>vývoji k vládě lidu</a:t>
            </a:r>
            <a:r>
              <a:rPr lang="cs-CZ" sz="5400" dirty="0" smtClean="0">
                <a:latin typeface="+mn-lt"/>
              </a:rPr>
              <a:t>, </a:t>
            </a:r>
            <a:endParaRPr lang="cs-CZ" sz="5400" dirty="0">
              <a:latin typeface="+mn-lt"/>
            </a:endParaRPr>
          </a:p>
        </p:txBody>
      </p:sp>
      <p:sp>
        <p:nvSpPr>
          <p:cNvPr id="3" name="TextovéPole 2"/>
          <p:cNvSpPr txBox="1"/>
          <p:nvPr/>
        </p:nvSpPr>
        <p:spPr>
          <a:xfrm>
            <a:off x="2987824" y="5733256"/>
            <a:ext cx="6071855" cy="923330"/>
          </a:xfrm>
          <a:prstGeom prst="rect">
            <a:avLst/>
          </a:prstGeom>
          <a:noFill/>
        </p:spPr>
        <p:txBody>
          <a:bodyPr wrap="none" rtlCol="0">
            <a:spAutoFit/>
          </a:bodyPr>
          <a:lstStyle/>
          <a:p>
            <a:r>
              <a:rPr lang="cs-CZ" sz="5400" dirty="0" smtClean="0">
                <a:latin typeface="+mn-lt"/>
              </a:rPr>
              <a:t>….tedy k </a:t>
            </a:r>
            <a:r>
              <a:rPr lang="cs-CZ" sz="5400" b="1" dirty="0" smtClean="0">
                <a:solidFill>
                  <a:srgbClr val="C00000"/>
                </a:solidFill>
                <a:latin typeface="+mn-lt"/>
              </a:rPr>
              <a:t>demokracii.</a:t>
            </a:r>
            <a:endParaRPr lang="cs-CZ" sz="5400" b="1" dirty="0">
              <a:solidFill>
                <a:srgbClr val="C00000"/>
              </a:solidFill>
              <a:latin typeface="+mn-lt"/>
            </a:endParaRPr>
          </a:p>
        </p:txBody>
      </p:sp>
    </p:spTree>
    <p:extLst>
      <p:ext uri="{BB962C8B-B14F-4D97-AF65-F5344CB8AC3E}">
        <p14:creationId xmlns:p14="http://schemas.microsoft.com/office/powerpoint/2010/main" val="482225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80">
                                          <p:stCondLst>
                                            <p:cond delay="0"/>
                                          </p:stCondLst>
                                        </p:cTn>
                                        <p:tgtEl>
                                          <p:spTgt spid="3"/>
                                        </p:tgtEl>
                                      </p:cBhvr>
                                    </p:animEffect>
                                    <p:anim calcmode="lin" valueType="num">
                                      <p:cBhvr>
                                        <p:cTn id="14"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9" dur="26">
                                          <p:stCondLst>
                                            <p:cond delay="650"/>
                                          </p:stCondLst>
                                        </p:cTn>
                                        <p:tgtEl>
                                          <p:spTgt spid="3"/>
                                        </p:tgtEl>
                                      </p:cBhvr>
                                      <p:to x="100000" y="60000"/>
                                    </p:animScale>
                                    <p:animScale>
                                      <p:cBhvr>
                                        <p:cTn id="20" dur="166" decel="50000">
                                          <p:stCondLst>
                                            <p:cond delay="676"/>
                                          </p:stCondLst>
                                        </p:cTn>
                                        <p:tgtEl>
                                          <p:spTgt spid="3"/>
                                        </p:tgtEl>
                                      </p:cBhvr>
                                      <p:to x="100000" y="100000"/>
                                    </p:animScale>
                                    <p:animScale>
                                      <p:cBhvr>
                                        <p:cTn id="21" dur="26">
                                          <p:stCondLst>
                                            <p:cond delay="1312"/>
                                          </p:stCondLst>
                                        </p:cTn>
                                        <p:tgtEl>
                                          <p:spTgt spid="3"/>
                                        </p:tgtEl>
                                      </p:cBhvr>
                                      <p:to x="100000" y="80000"/>
                                    </p:animScale>
                                    <p:animScale>
                                      <p:cBhvr>
                                        <p:cTn id="22" dur="166" decel="50000">
                                          <p:stCondLst>
                                            <p:cond delay="1338"/>
                                          </p:stCondLst>
                                        </p:cTn>
                                        <p:tgtEl>
                                          <p:spTgt spid="3"/>
                                        </p:tgtEl>
                                      </p:cBhvr>
                                      <p:to x="100000" y="100000"/>
                                    </p:animScale>
                                    <p:animScale>
                                      <p:cBhvr>
                                        <p:cTn id="23" dur="26">
                                          <p:stCondLst>
                                            <p:cond delay="1642"/>
                                          </p:stCondLst>
                                        </p:cTn>
                                        <p:tgtEl>
                                          <p:spTgt spid="3"/>
                                        </p:tgtEl>
                                      </p:cBhvr>
                                      <p:to x="100000" y="90000"/>
                                    </p:animScale>
                                    <p:animScale>
                                      <p:cBhvr>
                                        <p:cTn id="24" dur="166" decel="50000">
                                          <p:stCondLst>
                                            <p:cond delay="1668"/>
                                          </p:stCondLst>
                                        </p:cTn>
                                        <p:tgtEl>
                                          <p:spTgt spid="3"/>
                                        </p:tgtEl>
                                      </p:cBhvr>
                                      <p:to x="100000" y="100000"/>
                                    </p:animScale>
                                    <p:animScale>
                                      <p:cBhvr>
                                        <p:cTn id="25" dur="26">
                                          <p:stCondLst>
                                            <p:cond delay="1808"/>
                                          </p:stCondLst>
                                        </p:cTn>
                                        <p:tgtEl>
                                          <p:spTgt spid="3"/>
                                        </p:tgtEl>
                                      </p:cBhvr>
                                      <p:to x="100000" y="95000"/>
                                    </p:animScale>
                                    <p:animScale>
                                      <p:cBhvr>
                                        <p:cTn id="26"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332656"/>
            <a:ext cx="8229600" cy="1143000"/>
          </a:xfrm>
        </p:spPr>
        <p:txBody>
          <a:bodyPr/>
          <a:lstStyle/>
          <a:p>
            <a:pPr algn="l"/>
            <a:r>
              <a:rPr lang="cs-CZ" sz="5400" u="sng" dirty="0" smtClean="0">
                <a:latin typeface="+mn-lt"/>
              </a:rPr>
              <a:t>Základy</a:t>
            </a:r>
            <a:r>
              <a:rPr lang="cs-CZ" sz="5400" dirty="0" smtClean="0">
                <a:latin typeface="+mn-lt"/>
              </a:rPr>
              <a:t> </a:t>
            </a:r>
            <a:r>
              <a:rPr lang="cs-CZ" sz="5400" b="1" dirty="0" smtClean="0">
                <a:solidFill>
                  <a:srgbClr val="C00000"/>
                </a:solidFill>
                <a:latin typeface="+mn-lt"/>
              </a:rPr>
              <a:t>demokracie</a:t>
            </a:r>
            <a:r>
              <a:rPr lang="cs-CZ" sz="5400" dirty="0" smtClean="0">
                <a:latin typeface="+mn-lt"/>
              </a:rPr>
              <a:t>, které prověřil čas, jsou</a:t>
            </a:r>
            <a:r>
              <a:rPr lang="cs-CZ" sz="5400" b="1" dirty="0" smtClean="0">
                <a:solidFill>
                  <a:srgbClr val="C00000"/>
                </a:solidFill>
                <a:latin typeface="+mn-lt"/>
              </a:rPr>
              <a:t>:</a:t>
            </a:r>
            <a:endParaRPr lang="cs-CZ" sz="5400" b="1" dirty="0">
              <a:solidFill>
                <a:srgbClr val="C00000"/>
              </a:solidFill>
              <a:latin typeface="+mn-lt"/>
            </a:endParaRPr>
          </a:p>
        </p:txBody>
      </p:sp>
      <p:sp>
        <p:nvSpPr>
          <p:cNvPr id="3" name="TextovéPole 2"/>
          <p:cNvSpPr txBox="1"/>
          <p:nvPr/>
        </p:nvSpPr>
        <p:spPr>
          <a:xfrm>
            <a:off x="226745" y="1988840"/>
            <a:ext cx="4259051" cy="923330"/>
          </a:xfrm>
          <a:prstGeom prst="rect">
            <a:avLst/>
          </a:prstGeom>
          <a:noFill/>
        </p:spPr>
        <p:txBody>
          <a:bodyPr wrap="none" rtlCol="0">
            <a:spAutoFit/>
          </a:bodyPr>
          <a:lstStyle/>
          <a:p>
            <a:r>
              <a:rPr lang="cs-CZ" sz="5400" b="1" dirty="0" smtClean="0">
                <a:solidFill>
                  <a:srgbClr val="C00000"/>
                </a:solidFill>
                <a:latin typeface="+mn-lt"/>
              </a:rPr>
              <a:t>.</a:t>
            </a:r>
            <a:r>
              <a:rPr lang="cs-CZ" sz="5400" dirty="0" smtClean="0">
                <a:solidFill>
                  <a:srgbClr val="C00000"/>
                </a:solidFill>
                <a:latin typeface="+mn-lt"/>
              </a:rPr>
              <a:t> Ústavní vláda</a:t>
            </a:r>
            <a:endParaRPr lang="cs-CZ" sz="5400" dirty="0">
              <a:solidFill>
                <a:srgbClr val="C00000"/>
              </a:solidFill>
              <a:latin typeface="+mn-lt"/>
            </a:endParaRPr>
          </a:p>
        </p:txBody>
      </p:sp>
      <p:sp>
        <p:nvSpPr>
          <p:cNvPr id="4" name="TextovéPole 3"/>
          <p:cNvSpPr txBox="1"/>
          <p:nvPr/>
        </p:nvSpPr>
        <p:spPr>
          <a:xfrm>
            <a:off x="1187624" y="3573016"/>
            <a:ext cx="7460440" cy="923330"/>
          </a:xfrm>
          <a:prstGeom prst="rect">
            <a:avLst/>
          </a:prstGeom>
          <a:noFill/>
        </p:spPr>
        <p:txBody>
          <a:bodyPr wrap="none" rtlCol="0">
            <a:spAutoFit/>
          </a:bodyPr>
          <a:lstStyle/>
          <a:p>
            <a:r>
              <a:rPr lang="cs-CZ" sz="5400" b="1" dirty="0" smtClean="0">
                <a:solidFill>
                  <a:srgbClr val="C00000"/>
                </a:solidFill>
                <a:latin typeface="+mn-lt"/>
              </a:rPr>
              <a:t>.</a:t>
            </a:r>
            <a:r>
              <a:rPr lang="cs-CZ" sz="5400" dirty="0" smtClean="0">
                <a:solidFill>
                  <a:srgbClr val="C00000"/>
                </a:solidFill>
                <a:latin typeface="+mn-lt"/>
              </a:rPr>
              <a:t> Dodržování lidských práv</a:t>
            </a:r>
            <a:endParaRPr lang="cs-CZ" sz="5400" dirty="0">
              <a:solidFill>
                <a:srgbClr val="C00000"/>
              </a:solidFill>
              <a:latin typeface="+mn-lt"/>
            </a:endParaRPr>
          </a:p>
        </p:txBody>
      </p:sp>
      <p:sp>
        <p:nvSpPr>
          <p:cNvPr id="5" name="TextovéPole 4"/>
          <p:cNvSpPr txBox="1"/>
          <p:nvPr/>
        </p:nvSpPr>
        <p:spPr>
          <a:xfrm>
            <a:off x="2084351" y="5342223"/>
            <a:ext cx="7085658" cy="923330"/>
          </a:xfrm>
          <a:prstGeom prst="rect">
            <a:avLst/>
          </a:prstGeom>
          <a:noFill/>
        </p:spPr>
        <p:txBody>
          <a:bodyPr wrap="none" rtlCol="0">
            <a:spAutoFit/>
          </a:bodyPr>
          <a:lstStyle/>
          <a:p>
            <a:r>
              <a:rPr lang="cs-CZ" sz="5400" b="1" dirty="0" smtClean="0">
                <a:solidFill>
                  <a:srgbClr val="C00000"/>
                </a:solidFill>
                <a:latin typeface="+mn-lt"/>
              </a:rPr>
              <a:t>.</a:t>
            </a:r>
            <a:r>
              <a:rPr lang="cs-CZ" sz="5400" dirty="0" smtClean="0">
                <a:solidFill>
                  <a:srgbClr val="C00000"/>
                </a:solidFill>
                <a:latin typeface="+mn-lt"/>
              </a:rPr>
              <a:t> Rovnost před zákonem.</a:t>
            </a:r>
            <a:endParaRPr lang="cs-CZ" sz="5400" dirty="0">
              <a:solidFill>
                <a:srgbClr val="C00000"/>
              </a:solidFill>
              <a:latin typeface="+mn-lt"/>
            </a:endParaRPr>
          </a:p>
        </p:txBody>
      </p:sp>
    </p:spTree>
    <p:extLst>
      <p:ext uri="{BB962C8B-B14F-4D97-AF65-F5344CB8AC3E}">
        <p14:creationId xmlns:p14="http://schemas.microsoft.com/office/powerpoint/2010/main" val="2048752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4" presetClass="emph" presetSubtype="0" fill="hold" grpId="0" nodeType="clickEffect">
                                  <p:stCondLst>
                                    <p:cond delay="0"/>
                                  </p:stCondLst>
                                  <p:iterate type="lt">
                                    <p:tmPct val="10000"/>
                                  </p:iterate>
                                  <p:childTnLst>
                                    <p:animMotion origin="layout" path="M 0.0 0.0 L 0.0 -0.07213" pathEditMode="relative" ptsTypes="">
                                      <p:cBhvr>
                                        <p:cTn id="12" dur="250" accel="50000" decel="50000" autoRev="1" fill="hold">
                                          <p:stCondLst>
                                            <p:cond delay="0"/>
                                          </p:stCondLst>
                                        </p:cTn>
                                        <p:tgtEl>
                                          <p:spTgt spid="3"/>
                                        </p:tgtEl>
                                        <p:attrNameLst>
                                          <p:attrName>ppt_x</p:attrName>
                                          <p:attrName>ppt_y</p:attrName>
                                        </p:attrNameLst>
                                      </p:cBhvr>
                                    </p:animMotion>
                                    <p:animRot by="1500000">
                                      <p:cBhvr>
                                        <p:cTn id="13" dur="125" fill="hold">
                                          <p:stCondLst>
                                            <p:cond delay="0"/>
                                          </p:stCondLst>
                                        </p:cTn>
                                        <p:tgtEl>
                                          <p:spTgt spid="3"/>
                                        </p:tgtEl>
                                        <p:attrNameLst>
                                          <p:attrName>r</p:attrName>
                                        </p:attrNameLst>
                                      </p:cBhvr>
                                    </p:animRot>
                                    <p:animRot by="-1500000">
                                      <p:cBhvr>
                                        <p:cTn id="14" dur="125" fill="hold">
                                          <p:stCondLst>
                                            <p:cond delay="125"/>
                                          </p:stCondLst>
                                        </p:cTn>
                                        <p:tgtEl>
                                          <p:spTgt spid="3"/>
                                        </p:tgtEl>
                                        <p:attrNameLst>
                                          <p:attrName>r</p:attrName>
                                        </p:attrNameLst>
                                      </p:cBhvr>
                                    </p:animRot>
                                    <p:animRot by="-1500000">
                                      <p:cBhvr>
                                        <p:cTn id="15" dur="125" fill="hold">
                                          <p:stCondLst>
                                            <p:cond delay="250"/>
                                          </p:stCondLst>
                                        </p:cTn>
                                        <p:tgtEl>
                                          <p:spTgt spid="3"/>
                                        </p:tgtEl>
                                        <p:attrNameLst>
                                          <p:attrName>r</p:attrName>
                                        </p:attrNameLst>
                                      </p:cBhvr>
                                    </p:animRot>
                                    <p:animRot by="1500000">
                                      <p:cBhvr>
                                        <p:cTn id="16" dur="125" fill="hold">
                                          <p:stCondLst>
                                            <p:cond delay="375"/>
                                          </p:stCondLst>
                                        </p:cTn>
                                        <p:tgtEl>
                                          <p:spTgt spid="3"/>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34" presetClass="emph" presetSubtype="0" fill="hold" grpId="0" nodeType="clickEffect">
                                  <p:stCondLst>
                                    <p:cond delay="0"/>
                                  </p:stCondLst>
                                  <p:iterate type="lt">
                                    <p:tmPct val="10000"/>
                                  </p:iterate>
                                  <p:childTnLst>
                                    <p:animMotion origin="layout" path="M 0.0 0.0 L 0.0 -0.07213" pathEditMode="relative" ptsTypes="">
                                      <p:cBhvr>
                                        <p:cTn id="20" dur="250" accel="50000" decel="50000" autoRev="1" fill="hold">
                                          <p:stCondLst>
                                            <p:cond delay="0"/>
                                          </p:stCondLst>
                                        </p:cTn>
                                        <p:tgtEl>
                                          <p:spTgt spid="4"/>
                                        </p:tgtEl>
                                        <p:attrNameLst>
                                          <p:attrName>ppt_x</p:attrName>
                                          <p:attrName>ppt_y</p:attrName>
                                        </p:attrNameLst>
                                      </p:cBhvr>
                                    </p:animMotion>
                                    <p:animRot by="1500000">
                                      <p:cBhvr>
                                        <p:cTn id="21" dur="125" fill="hold">
                                          <p:stCondLst>
                                            <p:cond delay="0"/>
                                          </p:stCondLst>
                                        </p:cTn>
                                        <p:tgtEl>
                                          <p:spTgt spid="4"/>
                                        </p:tgtEl>
                                        <p:attrNameLst>
                                          <p:attrName>r</p:attrName>
                                        </p:attrNameLst>
                                      </p:cBhvr>
                                    </p:animRot>
                                    <p:animRot by="-1500000">
                                      <p:cBhvr>
                                        <p:cTn id="22" dur="125" fill="hold">
                                          <p:stCondLst>
                                            <p:cond delay="125"/>
                                          </p:stCondLst>
                                        </p:cTn>
                                        <p:tgtEl>
                                          <p:spTgt spid="4"/>
                                        </p:tgtEl>
                                        <p:attrNameLst>
                                          <p:attrName>r</p:attrName>
                                        </p:attrNameLst>
                                      </p:cBhvr>
                                    </p:animRot>
                                    <p:animRot by="-1500000">
                                      <p:cBhvr>
                                        <p:cTn id="23" dur="125" fill="hold">
                                          <p:stCondLst>
                                            <p:cond delay="250"/>
                                          </p:stCondLst>
                                        </p:cTn>
                                        <p:tgtEl>
                                          <p:spTgt spid="4"/>
                                        </p:tgtEl>
                                        <p:attrNameLst>
                                          <p:attrName>r</p:attrName>
                                        </p:attrNameLst>
                                      </p:cBhvr>
                                    </p:animRot>
                                    <p:animRot by="1500000">
                                      <p:cBhvr>
                                        <p:cTn id="24" dur="125" fill="hold">
                                          <p:stCondLst>
                                            <p:cond delay="375"/>
                                          </p:stCondLst>
                                        </p:cTn>
                                        <p:tgtEl>
                                          <p:spTgt spid="4"/>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34" presetClass="emph" presetSubtype="0" fill="hold" grpId="0" nodeType="clickEffect">
                                  <p:stCondLst>
                                    <p:cond delay="0"/>
                                  </p:stCondLst>
                                  <p:iterate type="lt">
                                    <p:tmPct val="10000"/>
                                  </p:iterate>
                                  <p:childTnLst>
                                    <p:animMotion origin="layout" path="M 0.0 0.0 L 0.0 -0.07213" pathEditMode="relative" ptsTypes="">
                                      <p:cBhvr>
                                        <p:cTn id="28" dur="250" accel="50000" decel="50000" autoRev="1" fill="hold">
                                          <p:stCondLst>
                                            <p:cond delay="0"/>
                                          </p:stCondLst>
                                        </p:cTn>
                                        <p:tgtEl>
                                          <p:spTgt spid="5"/>
                                        </p:tgtEl>
                                        <p:attrNameLst>
                                          <p:attrName>ppt_x</p:attrName>
                                          <p:attrName>ppt_y</p:attrName>
                                        </p:attrNameLst>
                                      </p:cBhvr>
                                    </p:animMotion>
                                    <p:animRot by="1500000">
                                      <p:cBhvr>
                                        <p:cTn id="29" dur="125" fill="hold">
                                          <p:stCondLst>
                                            <p:cond delay="0"/>
                                          </p:stCondLst>
                                        </p:cTn>
                                        <p:tgtEl>
                                          <p:spTgt spid="5"/>
                                        </p:tgtEl>
                                        <p:attrNameLst>
                                          <p:attrName>r</p:attrName>
                                        </p:attrNameLst>
                                      </p:cBhvr>
                                    </p:animRot>
                                    <p:animRot by="-1500000">
                                      <p:cBhvr>
                                        <p:cTn id="30" dur="125" fill="hold">
                                          <p:stCondLst>
                                            <p:cond delay="125"/>
                                          </p:stCondLst>
                                        </p:cTn>
                                        <p:tgtEl>
                                          <p:spTgt spid="5"/>
                                        </p:tgtEl>
                                        <p:attrNameLst>
                                          <p:attrName>r</p:attrName>
                                        </p:attrNameLst>
                                      </p:cBhvr>
                                    </p:animRot>
                                    <p:animRot by="-1500000">
                                      <p:cBhvr>
                                        <p:cTn id="31" dur="125" fill="hold">
                                          <p:stCondLst>
                                            <p:cond delay="250"/>
                                          </p:stCondLst>
                                        </p:cTn>
                                        <p:tgtEl>
                                          <p:spTgt spid="5"/>
                                        </p:tgtEl>
                                        <p:attrNameLst>
                                          <p:attrName>r</p:attrName>
                                        </p:attrNameLst>
                                      </p:cBhvr>
                                    </p:animRot>
                                    <p:animRot by="1500000">
                                      <p:cBhvr>
                                        <p:cTn id="32" dur="125" fill="hold">
                                          <p:stCondLst>
                                            <p:cond delay="375"/>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7504" y="980728"/>
            <a:ext cx="8229600" cy="1143000"/>
          </a:xfrm>
        </p:spPr>
        <p:txBody>
          <a:bodyPr/>
          <a:lstStyle/>
          <a:p>
            <a:pPr algn="l"/>
            <a:r>
              <a:rPr lang="cs-CZ" sz="5400" dirty="0" smtClean="0">
                <a:latin typeface="+mn-lt"/>
              </a:rPr>
              <a:t>Co se děje ve třídě </a:t>
            </a:r>
            <a:br>
              <a:rPr lang="cs-CZ" sz="5400" dirty="0" smtClean="0">
                <a:latin typeface="+mn-lt"/>
              </a:rPr>
            </a:br>
            <a:r>
              <a:rPr lang="cs-CZ" sz="5400" dirty="0" smtClean="0">
                <a:latin typeface="+mn-lt"/>
              </a:rPr>
              <a:t>na obrázku?</a:t>
            </a:r>
            <a:endParaRPr lang="cs-CZ" sz="5400" dirty="0">
              <a:latin typeface="+mn-lt"/>
            </a:endParaRPr>
          </a:p>
        </p:txBody>
      </p:sp>
      <p:pic>
        <p:nvPicPr>
          <p:cNvPr id="3075" name="Picture 3" descr="C:\Users\Lucie\AppData\Local\Microsoft\Windows\Temporary Internet Files\Content.IE5\MD5YQW23\MC90034334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17" y="2852936"/>
            <a:ext cx="3888435" cy="367240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Lucie\AppData\Local\Microsoft\Windows\Temporary Internet Files\Content.IE5\SFB0X6VD\MC900434411[3].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1962" y="117474"/>
            <a:ext cx="1936501" cy="2159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339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2000"/>
                                        <p:tgtEl>
                                          <p:spTgt spid="3076"/>
                                        </p:tgtEl>
                                      </p:cBhvr>
                                    </p:animEffect>
                                    <p:anim calcmode="lin" valueType="num">
                                      <p:cBhvr>
                                        <p:cTn id="8" dur="2000" fill="hold"/>
                                        <p:tgtEl>
                                          <p:spTgt spid="3076"/>
                                        </p:tgtEl>
                                        <p:attrNameLst>
                                          <p:attrName>ppt_w</p:attrName>
                                        </p:attrNameLst>
                                      </p:cBhvr>
                                      <p:tavLst>
                                        <p:tav tm="0" fmla="#ppt_w*sin(2.5*pi*$)">
                                          <p:val>
                                            <p:fltVal val="0"/>
                                          </p:val>
                                        </p:tav>
                                        <p:tav tm="100000">
                                          <p:val>
                                            <p:fltVal val="1"/>
                                          </p:val>
                                        </p:tav>
                                      </p:tavLst>
                                    </p:anim>
                                    <p:anim calcmode="lin" valueType="num">
                                      <p:cBhvr>
                                        <p:cTn id="9" dur="2000" fill="hold"/>
                                        <p:tgtEl>
                                          <p:spTgt spid="307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barn(inVertical)">
                                      <p:cBhvr>
                                        <p:cTn id="20"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2420888"/>
            <a:ext cx="8229600" cy="1143000"/>
          </a:xfrm>
        </p:spPr>
        <p:txBody>
          <a:bodyPr/>
          <a:lstStyle/>
          <a:p>
            <a:pPr algn="l"/>
            <a:r>
              <a:rPr lang="cs-CZ" sz="5400" dirty="0" smtClean="0">
                <a:latin typeface="+mn-lt"/>
              </a:rPr>
              <a:t>- </a:t>
            </a:r>
            <a:r>
              <a:rPr lang="cs-CZ" sz="4000" dirty="0" smtClean="0">
                <a:latin typeface="+mn-lt"/>
              </a:rPr>
              <a:t>Jestliže se chceme o něčem </a:t>
            </a:r>
            <a:r>
              <a:rPr lang="cs-CZ" sz="4000" u="sng" dirty="0" smtClean="0">
                <a:latin typeface="+mn-lt"/>
              </a:rPr>
              <a:t>dohodnout</a:t>
            </a:r>
            <a:r>
              <a:rPr lang="cs-CZ" sz="4000" dirty="0" smtClean="0">
                <a:latin typeface="+mn-lt"/>
              </a:rPr>
              <a:t>, často využíváme </a:t>
            </a:r>
            <a:r>
              <a:rPr lang="cs-CZ" sz="4000" dirty="0" smtClean="0">
                <a:solidFill>
                  <a:srgbClr val="C00000"/>
                </a:solidFill>
                <a:latin typeface="+mn-lt"/>
              </a:rPr>
              <a:t>hlasování</a:t>
            </a:r>
            <a:r>
              <a:rPr lang="cs-CZ" sz="4000" dirty="0" smtClean="0">
                <a:latin typeface="+mn-lt"/>
              </a:rPr>
              <a:t>. Velmi snadno tak zjistíme, kolik osob </a:t>
            </a:r>
            <a:r>
              <a:rPr lang="cs-CZ" sz="4000" u="sng" dirty="0" smtClean="0">
                <a:latin typeface="+mn-lt"/>
              </a:rPr>
              <a:t>je pro návrh</a:t>
            </a:r>
            <a:r>
              <a:rPr lang="cs-CZ" sz="4000" dirty="0" smtClean="0">
                <a:latin typeface="+mn-lt"/>
              </a:rPr>
              <a:t>, nebo </a:t>
            </a:r>
            <a:r>
              <a:rPr lang="cs-CZ" sz="4000" u="sng" dirty="0" smtClean="0">
                <a:latin typeface="+mn-lt"/>
              </a:rPr>
              <a:t>proti návrhu</a:t>
            </a:r>
            <a:r>
              <a:rPr lang="cs-CZ" sz="4000" dirty="0" smtClean="0">
                <a:latin typeface="+mn-lt"/>
              </a:rPr>
              <a:t>. Někteří </a:t>
            </a:r>
            <a:r>
              <a:rPr lang="cs-CZ" sz="4000" u="sng" dirty="0" smtClean="0">
                <a:latin typeface="+mn-lt"/>
              </a:rPr>
              <a:t>nerozhodní</a:t>
            </a:r>
            <a:r>
              <a:rPr lang="cs-CZ" sz="4000" dirty="0" smtClean="0">
                <a:latin typeface="+mn-lt"/>
              </a:rPr>
              <a:t> se mohou </a:t>
            </a:r>
            <a:r>
              <a:rPr lang="cs-CZ" sz="4000" dirty="0" smtClean="0">
                <a:solidFill>
                  <a:srgbClr val="C00000"/>
                </a:solidFill>
                <a:latin typeface="+mn-lt"/>
              </a:rPr>
              <a:t>zdržet hlasování</a:t>
            </a:r>
            <a:r>
              <a:rPr lang="cs-CZ" sz="4000" dirty="0" smtClean="0">
                <a:latin typeface="+mn-lt"/>
              </a:rPr>
              <a:t>. Při </a:t>
            </a:r>
            <a:r>
              <a:rPr lang="cs-CZ" sz="4000" dirty="0" smtClean="0">
                <a:solidFill>
                  <a:srgbClr val="C00000"/>
                </a:solidFill>
                <a:latin typeface="+mn-lt"/>
              </a:rPr>
              <a:t>hlasování</a:t>
            </a:r>
            <a:r>
              <a:rPr lang="cs-CZ" sz="4000" dirty="0" smtClean="0">
                <a:latin typeface="+mn-lt"/>
              </a:rPr>
              <a:t> je </a:t>
            </a:r>
            <a:r>
              <a:rPr lang="cs-CZ" sz="4000" u="sng" dirty="0" smtClean="0">
                <a:latin typeface="+mn-lt"/>
              </a:rPr>
              <a:t>přijat</a:t>
            </a:r>
            <a:r>
              <a:rPr lang="cs-CZ" sz="4000" dirty="0" smtClean="0">
                <a:latin typeface="+mn-lt"/>
              </a:rPr>
              <a:t> </a:t>
            </a:r>
            <a:r>
              <a:rPr lang="cs-CZ" sz="4000" u="sng" dirty="0" smtClean="0">
                <a:latin typeface="+mn-lt"/>
              </a:rPr>
              <a:t>návrh</a:t>
            </a:r>
            <a:r>
              <a:rPr lang="cs-CZ" sz="4000" dirty="0" smtClean="0">
                <a:latin typeface="+mn-lt"/>
              </a:rPr>
              <a:t>, pro který bylo </a:t>
            </a:r>
            <a:r>
              <a:rPr lang="cs-CZ" sz="4000" u="sng" dirty="0" smtClean="0">
                <a:latin typeface="+mn-lt"/>
              </a:rPr>
              <a:t>více hlasů</a:t>
            </a:r>
            <a:r>
              <a:rPr lang="cs-CZ" sz="4000" dirty="0" smtClean="0">
                <a:latin typeface="+mn-lt"/>
              </a:rPr>
              <a:t>. Je tedy </a:t>
            </a:r>
            <a:r>
              <a:rPr lang="cs-CZ" sz="4000" u="sng" dirty="0" smtClean="0">
                <a:latin typeface="+mn-lt"/>
              </a:rPr>
              <a:t>uplatněno mínění </a:t>
            </a:r>
            <a:r>
              <a:rPr lang="cs-CZ" sz="4000" dirty="0" smtClean="0">
                <a:latin typeface="+mn-lt"/>
              </a:rPr>
              <a:t>(přání, vůle) </a:t>
            </a:r>
            <a:r>
              <a:rPr lang="cs-CZ" sz="4000" u="sng" dirty="0" smtClean="0">
                <a:latin typeface="+mn-lt"/>
              </a:rPr>
              <a:t>většiny.</a:t>
            </a:r>
            <a:endParaRPr lang="cs-CZ" sz="4000" u="sng" dirty="0">
              <a:latin typeface="+mn-lt"/>
            </a:endParaRPr>
          </a:p>
        </p:txBody>
      </p:sp>
    </p:spTree>
    <p:extLst>
      <p:ext uri="{BB962C8B-B14F-4D97-AF65-F5344CB8AC3E}">
        <p14:creationId xmlns:p14="http://schemas.microsoft.com/office/powerpoint/2010/main" val="143580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79512" y="908720"/>
            <a:ext cx="8229600" cy="1143000"/>
          </a:xfrm>
        </p:spPr>
        <p:txBody>
          <a:bodyPr/>
          <a:lstStyle/>
          <a:p>
            <a:pPr algn="l"/>
            <a:r>
              <a:rPr lang="cs-CZ" sz="4000" u="sng" dirty="0" smtClean="0">
                <a:latin typeface="+mn-lt"/>
              </a:rPr>
              <a:t>Menšina</a:t>
            </a:r>
            <a:r>
              <a:rPr lang="cs-CZ" sz="4000" dirty="0" smtClean="0">
                <a:latin typeface="+mn-lt"/>
              </a:rPr>
              <a:t> se musí podřídit. Takovému postupu říkáme, že je </a:t>
            </a:r>
            <a:r>
              <a:rPr lang="cs-CZ" sz="4000" b="1" dirty="0" smtClean="0">
                <a:solidFill>
                  <a:srgbClr val="C00000"/>
                </a:solidFill>
                <a:latin typeface="+mn-lt"/>
              </a:rPr>
              <a:t>demokratický.</a:t>
            </a:r>
            <a:r>
              <a:rPr lang="cs-CZ" sz="4000" b="1" dirty="0" smtClean="0">
                <a:solidFill>
                  <a:srgbClr val="FF0000"/>
                </a:solidFill>
                <a:latin typeface="+mn-lt"/>
              </a:rPr>
              <a:t> </a:t>
            </a:r>
            <a:r>
              <a:rPr lang="cs-CZ" sz="4000" dirty="0" smtClean="0">
                <a:latin typeface="+mn-lt"/>
              </a:rPr>
              <a:t>Slovo </a:t>
            </a:r>
            <a:r>
              <a:rPr lang="cs-CZ" sz="4000" b="1" dirty="0" smtClean="0">
                <a:solidFill>
                  <a:srgbClr val="C00000"/>
                </a:solidFill>
                <a:latin typeface="+mn-lt"/>
              </a:rPr>
              <a:t>demokracie</a:t>
            </a:r>
            <a:r>
              <a:rPr lang="cs-CZ" sz="4000" dirty="0" smtClean="0">
                <a:latin typeface="+mn-lt"/>
              </a:rPr>
              <a:t> pochází z řečtiny a v překladu znamená právě </a:t>
            </a:r>
            <a:r>
              <a:rPr lang="cs-CZ" sz="4000" dirty="0" smtClean="0">
                <a:solidFill>
                  <a:srgbClr val="C00000"/>
                </a:solidFill>
                <a:latin typeface="+mn-lt"/>
              </a:rPr>
              <a:t>vládu lidu.</a:t>
            </a:r>
            <a:endParaRPr lang="cs-CZ" sz="4000" dirty="0">
              <a:solidFill>
                <a:srgbClr val="C00000"/>
              </a:solidFill>
              <a:latin typeface="+mn-lt"/>
            </a:endParaRPr>
          </a:p>
        </p:txBody>
      </p:sp>
      <p:pic>
        <p:nvPicPr>
          <p:cNvPr id="4098" name="Picture 2" descr="C:\Program Files (x86)\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68144" y="3284984"/>
            <a:ext cx="2808312"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522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fade">
                                      <p:cBhvr>
                                        <p:cTn id="13" dur="2000"/>
                                        <p:tgtEl>
                                          <p:spTgt spid="4098"/>
                                        </p:tgtEl>
                                      </p:cBhvr>
                                    </p:animEffect>
                                    <p:anim calcmode="lin" valueType="num">
                                      <p:cBhvr>
                                        <p:cTn id="14" dur="2000" fill="hold"/>
                                        <p:tgtEl>
                                          <p:spTgt spid="4098"/>
                                        </p:tgtEl>
                                        <p:attrNameLst>
                                          <p:attrName>ppt_w</p:attrName>
                                        </p:attrNameLst>
                                      </p:cBhvr>
                                      <p:tavLst>
                                        <p:tav tm="0" fmla="#ppt_w*sin(2.5*pi*$)">
                                          <p:val>
                                            <p:fltVal val="0"/>
                                          </p:val>
                                        </p:tav>
                                        <p:tav tm="100000">
                                          <p:val>
                                            <p:fltVal val="1"/>
                                          </p:val>
                                        </p:tav>
                                      </p:tavLst>
                                    </p:anim>
                                    <p:anim calcmode="lin" valueType="num">
                                      <p:cBhvr>
                                        <p:cTn id="15" dur="20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982" y="1501810"/>
            <a:ext cx="8229600" cy="1143000"/>
          </a:xfrm>
        </p:spPr>
        <p:txBody>
          <a:bodyPr/>
          <a:lstStyle/>
          <a:p>
            <a:pPr algn="l"/>
            <a:r>
              <a:rPr lang="cs-CZ" sz="5400" b="1" dirty="0" smtClean="0">
                <a:solidFill>
                  <a:srgbClr val="C00000"/>
                </a:solidFill>
                <a:latin typeface="+mn-lt"/>
              </a:rPr>
              <a:t>Demokracie</a:t>
            </a:r>
            <a:r>
              <a:rPr lang="cs-CZ" sz="5400" dirty="0" smtClean="0">
                <a:solidFill>
                  <a:srgbClr val="C00000"/>
                </a:solidFill>
                <a:latin typeface="+mn-lt"/>
              </a:rPr>
              <a:t> </a:t>
            </a:r>
            <a:r>
              <a:rPr lang="cs-CZ" sz="5400" dirty="0" smtClean="0">
                <a:latin typeface="+mn-lt"/>
              </a:rPr>
              <a:t>má </a:t>
            </a:r>
            <a:r>
              <a:rPr lang="cs-CZ" sz="5400" u="sng" dirty="0" smtClean="0">
                <a:latin typeface="+mn-lt"/>
              </a:rPr>
              <a:t>dvě základní podoby:</a:t>
            </a:r>
            <a:endParaRPr lang="cs-CZ" sz="5400" u="sng" dirty="0">
              <a:latin typeface="+mn-lt"/>
            </a:endParaRPr>
          </a:p>
        </p:txBody>
      </p:sp>
      <p:sp>
        <p:nvSpPr>
          <p:cNvPr id="4" name="TextovéPole 3"/>
          <p:cNvSpPr txBox="1"/>
          <p:nvPr/>
        </p:nvSpPr>
        <p:spPr>
          <a:xfrm>
            <a:off x="-180528" y="2644810"/>
            <a:ext cx="314510" cy="707886"/>
          </a:xfrm>
          <a:prstGeom prst="rect">
            <a:avLst/>
          </a:prstGeom>
          <a:noFill/>
        </p:spPr>
        <p:txBody>
          <a:bodyPr wrap="none" rtlCol="0">
            <a:spAutoFit/>
          </a:bodyPr>
          <a:lstStyle/>
          <a:p>
            <a:r>
              <a:rPr lang="cs-CZ" sz="4000" dirty="0" smtClean="0">
                <a:latin typeface="+mn-lt"/>
              </a:rPr>
              <a:t>.</a:t>
            </a:r>
            <a:endParaRPr lang="cs-CZ" sz="4000" dirty="0">
              <a:latin typeface="+mn-lt"/>
            </a:endParaRPr>
          </a:p>
        </p:txBody>
      </p:sp>
      <p:pic>
        <p:nvPicPr>
          <p:cNvPr id="5122" name="Picture 2" descr="C:\Users\Lucie\AppData\Local\Microsoft\Windows\Temporary Internet Files\Content.IE5\Z6QZ204O\MC90033261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2644810"/>
            <a:ext cx="2520280" cy="366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38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2000"/>
                                        <p:tgtEl>
                                          <p:spTgt spid="5122"/>
                                        </p:tgtEl>
                                      </p:cBhvr>
                                    </p:animEffect>
                                    <p:anim calcmode="lin" valueType="num">
                                      <p:cBhvr>
                                        <p:cTn id="8" dur="2000" fill="hold"/>
                                        <p:tgtEl>
                                          <p:spTgt spid="5122"/>
                                        </p:tgtEl>
                                        <p:attrNameLst>
                                          <p:attrName>ppt_w</p:attrName>
                                        </p:attrNameLst>
                                      </p:cBhvr>
                                      <p:tavLst>
                                        <p:tav tm="0" fmla="#ppt_w*sin(2.5*pi*$)">
                                          <p:val>
                                            <p:fltVal val="0"/>
                                          </p:val>
                                        </p:tav>
                                        <p:tav tm="100000">
                                          <p:val>
                                            <p:fltVal val="1"/>
                                          </p:val>
                                        </p:tav>
                                      </p:tavLst>
                                    </p:anim>
                                    <p:anim calcmode="lin" valueType="num">
                                      <p:cBhvr>
                                        <p:cTn id="9" dur="2000" fill="hold"/>
                                        <p:tgtEl>
                                          <p:spTgt spid="512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16632" y="404664"/>
            <a:ext cx="8229600" cy="1143000"/>
          </a:xfrm>
        </p:spPr>
        <p:txBody>
          <a:bodyPr/>
          <a:lstStyle/>
          <a:p>
            <a:pPr lvl="0"/>
            <a:r>
              <a:rPr lang="cs-CZ" sz="5400" b="1" dirty="0">
                <a:solidFill>
                  <a:srgbClr val="C00000"/>
                </a:solidFill>
                <a:ea typeface="+mn-ea"/>
                <a:cs typeface="+mn-cs"/>
              </a:rPr>
              <a:t>. Demokracie </a:t>
            </a:r>
            <a:r>
              <a:rPr lang="cs-CZ" sz="5400" u="sng" dirty="0" smtClean="0">
                <a:solidFill>
                  <a:prstClr val="black"/>
                </a:solidFill>
                <a:ea typeface="+mn-ea"/>
                <a:cs typeface="+mn-cs"/>
              </a:rPr>
              <a:t>přímá </a:t>
            </a:r>
            <a:r>
              <a:rPr lang="cs-CZ" sz="5400" dirty="0" smtClean="0">
                <a:solidFill>
                  <a:prstClr val="black"/>
                </a:solidFill>
                <a:ea typeface="+mn-ea"/>
                <a:cs typeface="+mn-cs"/>
              </a:rPr>
              <a:t>-</a:t>
            </a:r>
            <a:r>
              <a:rPr lang="cs-CZ" sz="5400" u="sng" dirty="0">
                <a:solidFill>
                  <a:prstClr val="black"/>
                </a:solidFill>
                <a:ea typeface="+mn-ea"/>
                <a:cs typeface="+mn-cs"/>
              </a:rPr>
              <a:t/>
            </a:r>
            <a:br>
              <a:rPr lang="cs-CZ" sz="5400" u="sng" dirty="0">
                <a:solidFill>
                  <a:prstClr val="black"/>
                </a:solidFill>
                <a:ea typeface="+mn-ea"/>
                <a:cs typeface="+mn-cs"/>
              </a:rPr>
            </a:br>
            <a:endParaRPr lang="cs-CZ" dirty="0"/>
          </a:p>
        </p:txBody>
      </p:sp>
      <p:sp>
        <p:nvSpPr>
          <p:cNvPr id="3" name="TextovéPole 2"/>
          <p:cNvSpPr txBox="1"/>
          <p:nvPr/>
        </p:nvSpPr>
        <p:spPr>
          <a:xfrm>
            <a:off x="-26926" y="1340768"/>
            <a:ext cx="9480096" cy="5016758"/>
          </a:xfrm>
          <a:prstGeom prst="rect">
            <a:avLst/>
          </a:prstGeom>
          <a:noFill/>
        </p:spPr>
        <p:txBody>
          <a:bodyPr wrap="none" rtlCol="0">
            <a:spAutoFit/>
          </a:bodyPr>
          <a:lstStyle/>
          <a:p>
            <a:pPr lvl="0"/>
            <a:r>
              <a:rPr lang="cs-CZ" sz="4000" dirty="0">
                <a:solidFill>
                  <a:prstClr val="black"/>
                </a:solidFill>
                <a:latin typeface="Calibri"/>
              </a:rPr>
              <a:t>- V ní se </a:t>
            </a:r>
            <a:r>
              <a:rPr lang="cs-CZ" sz="4000" dirty="0">
                <a:solidFill>
                  <a:srgbClr val="C00000"/>
                </a:solidFill>
                <a:latin typeface="Calibri"/>
              </a:rPr>
              <a:t>všichni občané </a:t>
            </a:r>
            <a:r>
              <a:rPr lang="cs-CZ" sz="4000" dirty="0">
                <a:solidFill>
                  <a:prstClr val="black"/>
                </a:solidFill>
                <a:latin typeface="Calibri"/>
              </a:rPr>
              <a:t>účastní </a:t>
            </a:r>
            <a:r>
              <a:rPr lang="cs-CZ" sz="4000" dirty="0" smtClean="0">
                <a:solidFill>
                  <a:prstClr val="black"/>
                </a:solidFill>
                <a:latin typeface="Calibri"/>
              </a:rPr>
              <a:t>tvorby</a:t>
            </a:r>
          </a:p>
          <a:p>
            <a:pPr lvl="0"/>
            <a:r>
              <a:rPr lang="cs-CZ" sz="4000" dirty="0" smtClean="0">
                <a:solidFill>
                  <a:prstClr val="black"/>
                </a:solidFill>
                <a:latin typeface="Calibri"/>
              </a:rPr>
              <a:t>   </a:t>
            </a:r>
            <a:r>
              <a:rPr lang="cs-CZ" sz="4000" dirty="0" smtClean="0">
                <a:solidFill>
                  <a:srgbClr val="C00000"/>
                </a:solidFill>
                <a:latin typeface="Calibri"/>
              </a:rPr>
              <a:t>veřejných rozhodnutí </a:t>
            </a:r>
            <a:r>
              <a:rPr lang="cs-CZ" sz="4000" u="sng" dirty="0" smtClean="0">
                <a:solidFill>
                  <a:prstClr val="black"/>
                </a:solidFill>
                <a:latin typeface="Calibri"/>
              </a:rPr>
              <a:t>přímo</a:t>
            </a:r>
            <a:r>
              <a:rPr lang="cs-CZ" sz="4000" dirty="0" smtClean="0">
                <a:solidFill>
                  <a:prstClr val="black"/>
                </a:solidFill>
                <a:latin typeface="Calibri"/>
              </a:rPr>
              <a:t> </a:t>
            </a:r>
            <a:r>
              <a:rPr lang="cs-CZ" sz="4000" u="sng" dirty="0" smtClean="0">
                <a:solidFill>
                  <a:prstClr val="black"/>
                </a:solidFill>
                <a:latin typeface="Calibri"/>
              </a:rPr>
              <a:t>bez</a:t>
            </a:r>
          </a:p>
          <a:p>
            <a:pPr lvl="0"/>
            <a:r>
              <a:rPr lang="cs-CZ" sz="4000" dirty="0" smtClean="0">
                <a:solidFill>
                  <a:prstClr val="black"/>
                </a:solidFill>
                <a:latin typeface="Calibri"/>
              </a:rPr>
              <a:t>   </a:t>
            </a:r>
            <a:r>
              <a:rPr lang="cs-CZ" sz="4000" u="sng" dirty="0" smtClean="0">
                <a:solidFill>
                  <a:prstClr val="black"/>
                </a:solidFill>
                <a:latin typeface="Calibri"/>
              </a:rPr>
              <a:t>volených</a:t>
            </a:r>
            <a:r>
              <a:rPr lang="cs-CZ" sz="4000" dirty="0" smtClean="0">
                <a:solidFill>
                  <a:prstClr val="black"/>
                </a:solidFill>
                <a:latin typeface="Calibri"/>
              </a:rPr>
              <a:t> nebo </a:t>
            </a:r>
            <a:r>
              <a:rPr lang="cs-CZ" sz="4000" u="sng" dirty="0" smtClean="0">
                <a:solidFill>
                  <a:prstClr val="black"/>
                </a:solidFill>
                <a:latin typeface="Calibri"/>
              </a:rPr>
              <a:t>jmenovaných zástupců.</a:t>
            </a:r>
          </a:p>
          <a:p>
            <a:pPr lvl="0"/>
            <a:r>
              <a:rPr lang="cs-CZ" sz="4000" dirty="0" smtClean="0">
                <a:solidFill>
                  <a:prstClr val="black"/>
                </a:solidFill>
                <a:latin typeface="Calibri"/>
              </a:rPr>
              <a:t>   To je možné jedině </a:t>
            </a:r>
            <a:r>
              <a:rPr lang="cs-CZ" sz="4000" dirty="0" smtClean="0">
                <a:solidFill>
                  <a:srgbClr val="C00000"/>
                </a:solidFill>
                <a:latin typeface="Calibri"/>
              </a:rPr>
              <a:t>v malém společenství</a:t>
            </a:r>
            <a:r>
              <a:rPr lang="cs-CZ" sz="4000" dirty="0" smtClean="0">
                <a:solidFill>
                  <a:prstClr val="black"/>
                </a:solidFill>
                <a:latin typeface="Calibri"/>
              </a:rPr>
              <a:t>, </a:t>
            </a:r>
          </a:p>
          <a:p>
            <a:pPr lvl="0"/>
            <a:r>
              <a:rPr lang="cs-CZ" sz="4000" dirty="0" smtClean="0">
                <a:solidFill>
                  <a:prstClr val="black"/>
                </a:solidFill>
                <a:latin typeface="Calibri"/>
              </a:rPr>
              <a:t>   </a:t>
            </a:r>
            <a:r>
              <a:rPr lang="cs-CZ" sz="4000" dirty="0">
                <a:solidFill>
                  <a:prstClr val="black"/>
                </a:solidFill>
                <a:latin typeface="Calibri"/>
              </a:rPr>
              <a:t>například v obci, nebo v kmenové řadě…,</a:t>
            </a:r>
          </a:p>
          <a:p>
            <a:pPr lvl="0"/>
            <a:r>
              <a:rPr lang="cs-CZ" sz="4000" dirty="0" smtClean="0">
                <a:solidFill>
                  <a:prstClr val="black"/>
                </a:solidFill>
                <a:latin typeface="Calibri"/>
              </a:rPr>
              <a:t>   </a:t>
            </a:r>
            <a:r>
              <a:rPr lang="cs-CZ" sz="4000" dirty="0">
                <a:solidFill>
                  <a:prstClr val="black"/>
                </a:solidFill>
                <a:latin typeface="Calibri"/>
              </a:rPr>
              <a:t>tam, kde se členové mohou sejít v jedné</a:t>
            </a:r>
          </a:p>
          <a:p>
            <a:pPr lvl="0"/>
            <a:r>
              <a:rPr lang="cs-CZ" sz="4000" dirty="0">
                <a:solidFill>
                  <a:prstClr val="black"/>
                </a:solidFill>
                <a:latin typeface="Calibri"/>
              </a:rPr>
              <a:t> </a:t>
            </a:r>
            <a:r>
              <a:rPr lang="cs-CZ" sz="4000" dirty="0" smtClean="0">
                <a:solidFill>
                  <a:prstClr val="black"/>
                </a:solidFill>
                <a:latin typeface="Calibri"/>
              </a:rPr>
              <a:t>  </a:t>
            </a:r>
            <a:r>
              <a:rPr lang="cs-CZ" sz="4000" dirty="0">
                <a:solidFill>
                  <a:prstClr val="black"/>
                </a:solidFill>
                <a:latin typeface="Calibri"/>
              </a:rPr>
              <a:t>místnosti a diskutovat. </a:t>
            </a:r>
            <a:r>
              <a:rPr lang="cs-CZ" sz="4000" u="sng" dirty="0">
                <a:solidFill>
                  <a:prstClr val="black"/>
                </a:solidFill>
                <a:latin typeface="Calibri"/>
              </a:rPr>
              <a:t>Dospějí k </a:t>
            </a:r>
          </a:p>
          <a:p>
            <a:pPr lvl="0"/>
            <a:r>
              <a:rPr lang="cs-CZ" sz="4000" u="sng" dirty="0" smtClean="0">
                <a:solidFill>
                  <a:prstClr val="black"/>
                </a:solidFill>
                <a:latin typeface="Calibri"/>
              </a:rPr>
              <a:t>   </a:t>
            </a:r>
            <a:r>
              <a:rPr lang="cs-CZ" sz="4000" u="sng" dirty="0">
                <a:solidFill>
                  <a:prstClr val="black"/>
                </a:solidFill>
                <a:latin typeface="Calibri"/>
              </a:rPr>
              <a:t>rozhodnutí</a:t>
            </a:r>
            <a:r>
              <a:rPr lang="cs-CZ" sz="4000" dirty="0">
                <a:solidFill>
                  <a:prstClr val="black"/>
                </a:solidFill>
                <a:latin typeface="Calibri"/>
              </a:rPr>
              <a:t> </a:t>
            </a:r>
            <a:r>
              <a:rPr lang="cs-CZ" sz="4000" dirty="0">
                <a:solidFill>
                  <a:srgbClr val="C00000"/>
                </a:solidFill>
                <a:latin typeface="Calibri"/>
              </a:rPr>
              <a:t>dohodou</a:t>
            </a:r>
            <a:r>
              <a:rPr lang="cs-CZ" sz="4000" dirty="0">
                <a:solidFill>
                  <a:prstClr val="black"/>
                </a:solidFill>
                <a:latin typeface="Calibri"/>
              </a:rPr>
              <a:t> nebo </a:t>
            </a:r>
            <a:r>
              <a:rPr lang="cs-CZ" sz="4000" dirty="0">
                <a:solidFill>
                  <a:srgbClr val="C00000"/>
                </a:solidFill>
                <a:latin typeface="Calibri"/>
              </a:rPr>
              <a:t>většinou hlasů</a:t>
            </a:r>
            <a:r>
              <a:rPr lang="cs-CZ" sz="4000" dirty="0">
                <a:solidFill>
                  <a:prstClr val="black"/>
                </a:solidFill>
                <a:latin typeface="Calibri"/>
              </a:rPr>
              <a:t>.</a:t>
            </a:r>
          </a:p>
        </p:txBody>
      </p:sp>
    </p:spTree>
    <p:extLst>
      <p:ext uri="{BB962C8B-B14F-4D97-AF65-F5344CB8AC3E}">
        <p14:creationId xmlns:p14="http://schemas.microsoft.com/office/powerpoint/2010/main" val="1396714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8520" y="0"/>
            <a:ext cx="8229600" cy="1143000"/>
          </a:xfrm>
        </p:spPr>
        <p:txBody>
          <a:bodyPr/>
          <a:lstStyle/>
          <a:p>
            <a:r>
              <a:rPr lang="cs-CZ" sz="5400" b="1" dirty="0" smtClean="0">
                <a:solidFill>
                  <a:srgbClr val="C00000"/>
                </a:solidFill>
                <a:latin typeface="+mn-lt"/>
              </a:rPr>
              <a:t>. Demokracie </a:t>
            </a:r>
            <a:r>
              <a:rPr lang="cs-CZ" sz="5400" u="sng" dirty="0" smtClean="0">
                <a:latin typeface="+mn-lt"/>
              </a:rPr>
              <a:t>zastupitelská </a:t>
            </a:r>
            <a:r>
              <a:rPr lang="cs-CZ" sz="5400" dirty="0" smtClean="0">
                <a:latin typeface="+mn-lt"/>
              </a:rPr>
              <a:t>-</a:t>
            </a:r>
            <a:endParaRPr lang="cs-CZ" sz="5400" u="sng" dirty="0">
              <a:latin typeface="+mn-lt"/>
            </a:endParaRPr>
          </a:p>
        </p:txBody>
      </p:sp>
      <p:sp>
        <p:nvSpPr>
          <p:cNvPr id="4" name="TextovéPole 3"/>
          <p:cNvSpPr txBox="1"/>
          <p:nvPr/>
        </p:nvSpPr>
        <p:spPr>
          <a:xfrm>
            <a:off x="12955" y="1340768"/>
            <a:ext cx="9290172" cy="5632311"/>
          </a:xfrm>
          <a:prstGeom prst="rect">
            <a:avLst/>
          </a:prstGeom>
          <a:noFill/>
        </p:spPr>
        <p:txBody>
          <a:bodyPr wrap="none" rtlCol="0">
            <a:spAutoFit/>
          </a:bodyPr>
          <a:lstStyle/>
          <a:p>
            <a:r>
              <a:rPr lang="cs-CZ" sz="4000" dirty="0" smtClean="0">
                <a:latin typeface="+mn-lt"/>
              </a:rPr>
              <a:t>- Dnes </a:t>
            </a:r>
            <a:r>
              <a:rPr lang="cs-CZ" sz="4000" u="sng" dirty="0" smtClean="0">
                <a:latin typeface="+mn-lt"/>
              </a:rPr>
              <a:t>nejběžnější forma </a:t>
            </a:r>
            <a:r>
              <a:rPr lang="cs-CZ" sz="4000" dirty="0" smtClean="0">
                <a:latin typeface="+mn-lt"/>
              </a:rPr>
              <a:t>demokracie, ať</a:t>
            </a:r>
          </a:p>
          <a:p>
            <a:r>
              <a:rPr lang="cs-CZ" sz="4000" dirty="0" smtClean="0">
                <a:latin typeface="+mn-lt"/>
              </a:rPr>
              <a:t>   už ve městě s 50 000 obyvateli nebo </a:t>
            </a:r>
          </a:p>
          <a:p>
            <a:r>
              <a:rPr lang="cs-CZ" sz="4000" dirty="0" smtClean="0">
                <a:latin typeface="+mn-lt"/>
              </a:rPr>
              <a:t>   v desetimilionovém národě. Občané </a:t>
            </a:r>
          </a:p>
          <a:p>
            <a:r>
              <a:rPr lang="cs-CZ" sz="4000" dirty="0" smtClean="0">
                <a:latin typeface="+mn-lt"/>
              </a:rPr>
              <a:t>   volí </a:t>
            </a:r>
            <a:r>
              <a:rPr lang="cs-CZ" sz="4000" dirty="0" smtClean="0">
                <a:solidFill>
                  <a:srgbClr val="C00000"/>
                </a:solidFill>
                <a:latin typeface="+mn-lt"/>
              </a:rPr>
              <a:t>zástupce</a:t>
            </a:r>
            <a:r>
              <a:rPr lang="cs-CZ" sz="4000" dirty="0" smtClean="0">
                <a:latin typeface="+mn-lt"/>
              </a:rPr>
              <a:t> a ti činí </a:t>
            </a:r>
            <a:r>
              <a:rPr lang="cs-CZ" sz="4000" dirty="0" smtClean="0">
                <a:solidFill>
                  <a:srgbClr val="C00000"/>
                </a:solidFill>
                <a:latin typeface="+mn-lt"/>
              </a:rPr>
              <a:t>politická rozhodnutí</a:t>
            </a:r>
            <a:r>
              <a:rPr lang="cs-CZ" sz="4000" dirty="0" smtClean="0">
                <a:latin typeface="+mn-lt"/>
              </a:rPr>
              <a:t>, </a:t>
            </a:r>
          </a:p>
          <a:p>
            <a:r>
              <a:rPr lang="cs-CZ" sz="4000" dirty="0" smtClean="0">
                <a:latin typeface="+mn-lt"/>
              </a:rPr>
              <a:t>   navrhují </a:t>
            </a:r>
            <a:r>
              <a:rPr lang="cs-CZ" sz="4000" dirty="0" smtClean="0">
                <a:solidFill>
                  <a:srgbClr val="C00000"/>
                </a:solidFill>
                <a:latin typeface="+mn-lt"/>
              </a:rPr>
              <a:t>zákony</a:t>
            </a:r>
            <a:r>
              <a:rPr lang="cs-CZ" sz="4000" dirty="0" smtClean="0">
                <a:solidFill>
                  <a:srgbClr val="FF0000"/>
                </a:solidFill>
                <a:latin typeface="+mn-lt"/>
              </a:rPr>
              <a:t> </a:t>
            </a:r>
            <a:r>
              <a:rPr lang="cs-CZ" sz="4000" dirty="0" smtClean="0">
                <a:latin typeface="+mn-lt"/>
              </a:rPr>
              <a:t>a vykonávají </a:t>
            </a:r>
            <a:r>
              <a:rPr lang="cs-CZ" sz="4000" dirty="0" smtClean="0">
                <a:solidFill>
                  <a:srgbClr val="C00000"/>
                </a:solidFill>
                <a:latin typeface="+mn-lt"/>
              </a:rPr>
              <a:t>veřejně</a:t>
            </a:r>
          </a:p>
          <a:p>
            <a:r>
              <a:rPr lang="cs-CZ" sz="4000" dirty="0" smtClean="0">
                <a:solidFill>
                  <a:srgbClr val="C00000"/>
                </a:solidFill>
                <a:latin typeface="+mn-lt"/>
              </a:rPr>
              <a:t>   prospěšnou činnost</a:t>
            </a:r>
            <a:r>
              <a:rPr lang="cs-CZ" sz="4000" dirty="0" smtClean="0">
                <a:latin typeface="+mn-lt"/>
              </a:rPr>
              <a:t>. Tito </a:t>
            </a:r>
            <a:r>
              <a:rPr lang="cs-CZ" sz="4000" u="sng" dirty="0" smtClean="0">
                <a:latin typeface="+mn-lt"/>
              </a:rPr>
              <a:t>zástupci</a:t>
            </a:r>
            <a:r>
              <a:rPr lang="cs-CZ" sz="4000" dirty="0" smtClean="0">
                <a:latin typeface="+mn-lt"/>
              </a:rPr>
              <a:t> mohou</a:t>
            </a:r>
          </a:p>
          <a:p>
            <a:r>
              <a:rPr lang="cs-CZ" sz="4000" dirty="0">
                <a:latin typeface="+mn-lt"/>
              </a:rPr>
              <a:t> </a:t>
            </a:r>
            <a:r>
              <a:rPr lang="cs-CZ" sz="4000" dirty="0" smtClean="0">
                <a:latin typeface="+mn-lt"/>
              </a:rPr>
              <a:t>  potom </a:t>
            </a:r>
            <a:r>
              <a:rPr lang="cs-CZ" sz="4000" u="sng" dirty="0" smtClean="0">
                <a:latin typeface="+mn-lt"/>
              </a:rPr>
              <a:t>jménem lidu diskutovat</a:t>
            </a:r>
            <a:r>
              <a:rPr lang="cs-CZ" sz="4000" dirty="0" smtClean="0">
                <a:latin typeface="+mn-lt"/>
              </a:rPr>
              <a:t> o složitých</a:t>
            </a:r>
          </a:p>
          <a:p>
            <a:r>
              <a:rPr lang="cs-CZ" sz="4000" dirty="0" smtClean="0">
                <a:latin typeface="+mn-lt"/>
              </a:rPr>
              <a:t>   veřejných otázkách promyšleným</a:t>
            </a:r>
          </a:p>
          <a:p>
            <a:r>
              <a:rPr lang="cs-CZ" sz="4000" dirty="0" smtClean="0">
                <a:latin typeface="+mn-lt"/>
              </a:rPr>
              <a:t>   a systematickým způsobem. </a:t>
            </a:r>
            <a:endParaRPr lang="cs-CZ" sz="4000" dirty="0">
              <a:latin typeface="+mn-lt"/>
            </a:endParaRPr>
          </a:p>
        </p:txBody>
      </p:sp>
    </p:spTree>
    <p:extLst>
      <p:ext uri="{BB962C8B-B14F-4D97-AF65-F5344CB8AC3E}">
        <p14:creationId xmlns:p14="http://schemas.microsoft.com/office/powerpoint/2010/main" val="2599784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8780" y="2638646"/>
            <a:ext cx="8229600" cy="1143000"/>
          </a:xfrm>
        </p:spPr>
        <p:txBody>
          <a:bodyPr/>
          <a:lstStyle/>
          <a:p>
            <a:pPr algn="l"/>
            <a:r>
              <a:rPr lang="cs-CZ" sz="4000" dirty="0" smtClean="0">
                <a:latin typeface="+mn-lt"/>
              </a:rPr>
              <a:t>V obcích jsou voleni </a:t>
            </a:r>
            <a:r>
              <a:rPr lang="cs-CZ" sz="4000" dirty="0" smtClean="0">
                <a:solidFill>
                  <a:srgbClr val="C00000"/>
                </a:solidFill>
                <a:latin typeface="+mn-lt"/>
              </a:rPr>
              <a:t>členové zastupitelstva</a:t>
            </a:r>
            <a:r>
              <a:rPr lang="cs-CZ" sz="4000" dirty="0" smtClean="0">
                <a:latin typeface="+mn-lt"/>
              </a:rPr>
              <a:t>. Z nich má nejdůležitější postavení </a:t>
            </a:r>
            <a:r>
              <a:rPr lang="cs-CZ" sz="4000" dirty="0" smtClean="0">
                <a:solidFill>
                  <a:srgbClr val="C00000"/>
                </a:solidFill>
                <a:latin typeface="+mn-lt"/>
              </a:rPr>
              <a:t>starosta</a:t>
            </a:r>
            <a:r>
              <a:rPr lang="cs-CZ" sz="4000" dirty="0" smtClean="0">
                <a:latin typeface="+mn-lt"/>
              </a:rPr>
              <a:t>. Ve státě se nazývá </a:t>
            </a:r>
            <a:r>
              <a:rPr lang="cs-CZ" sz="4000" dirty="0" smtClean="0">
                <a:solidFill>
                  <a:srgbClr val="C00000"/>
                </a:solidFill>
                <a:latin typeface="+mn-lt"/>
              </a:rPr>
              <a:t>sbor zvolených zástupců </a:t>
            </a:r>
            <a:r>
              <a:rPr lang="cs-CZ" sz="4000" dirty="0" smtClean="0">
                <a:latin typeface="+mn-lt"/>
              </a:rPr>
              <a:t>(poslanců) </a:t>
            </a:r>
            <a:r>
              <a:rPr lang="cs-CZ" sz="4000" dirty="0" smtClean="0">
                <a:solidFill>
                  <a:srgbClr val="C00000"/>
                </a:solidFill>
                <a:latin typeface="+mn-lt"/>
              </a:rPr>
              <a:t>parlament</a:t>
            </a:r>
            <a:r>
              <a:rPr lang="cs-CZ" sz="4000" dirty="0" smtClean="0">
                <a:latin typeface="+mn-lt"/>
              </a:rPr>
              <a:t>. V naší zemi má </a:t>
            </a:r>
            <a:r>
              <a:rPr lang="cs-CZ" sz="4000" u="sng" dirty="0" smtClean="0">
                <a:latin typeface="+mn-lt"/>
              </a:rPr>
              <a:t>dvě komory:</a:t>
            </a:r>
            <a:r>
              <a:rPr lang="cs-CZ" sz="4000" dirty="0" smtClean="0">
                <a:latin typeface="+mn-lt"/>
              </a:rPr>
              <a:t> </a:t>
            </a:r>
            <a:r>
              <a:rPr lang="cs-CZ" sz="4000" dirty="0" smtClean="0">
                <a:solidFill>
                  <a:srgbClr val="C00000"/>
                </a:solidFill>
                <a:latin typeface="+mn-lt"/>
              </a:rPr>
              <a:t>Poslaneckou sněmovnu </a:t>
            </a:r>
            <a:r>
              <a:rPr lang="cs-CZ" sz="4000" dirty="0" smtClean="0">
                <a:latin typeface="+mn-lt"/>
              </a:rPr>
              <a:t>a </a:t>
            </a:r>
            <a:r>
              <a:rPr lang="cs-CZ" sz="4000" dirty="0" smtClean="0">
                <a:solidFill>
                  <a:srgbClr val="C00000"/>
                </a:solidFill>
                <a:latin typeface="+mn-lt"/>
              </a:rPr>
              <a:t>Senát</a:t>
            </a:r>
            <a:r>
              <a:rPr lang="cs-CZ" sz="4000" dirty="0" smtClean="0">
                <a:latin typeface="+mn-lt"/>
              </a:rPr>
              <a:t>. Jejich </a:t>
            </a:r>
            <a:r>
              <a:rPr lang="cs-CZ" sz="4000" u="sng" dirty="0" smtClean="0">
                <a:latin typeface="+mn-lt"/>
              </a:rPr>
              <a:t>poslanci rozhodují</a:t>
            </a:r>
            <a:r>
              <a:rPr lang="cs-CZ" sz="4000" dirty="0" smtClean="0">
                <a:latin typeface="+mn-lt"/>
              </a:rPr>
              <a:t> </a:t>
            </a:r>
            <a:r>
              <a:rPr lang="cs-CZ" sz="4000" u="sng" dirty="0" smtClean="0">
                <a:latin typeface="+mn-lt"/>
              </a:rPr>
              <a:t>o</a:t>
            </a:r>
            <a:r>
              <a:rPr lang="cs-CZ" sz="4000" dirty="0" smtClean="0">
                <a:latin typeface="+mn-lt"/>
              </a:rPr>
              <a:t> </a:t>
            </a:r>
            <a:r>
              <a:rPr lang="cs-CZ" sz="4000" u="sng" dirty="0" smtClean="0">
                <a:latin typeface="+mn-lt"/>
              </a:rPr>
              <a:t>zákonech republiky</a:t>
            </a:r>
            <a:r>
              <a:rPr lang="cs-CZ" sz="4000" dirty="0" smtClean="0">
                <a:latin typeface="+mn-lt"/>
              </a:rPr>
              <a:t>, </a:t>
            </a:r>
            <a:r>
              <a:rPr lang="cs-CZ" sz="4000" u="sng" dirty="0" smtClean="0">
                <a:latin typeface="+mn-lt"/>
              </a:rPr>
              <a:t>schvalují </a:t>
            </a:r>
            <a:r>
              <a:rPr lang="cs-CZ" sz="4000" dirty="0" smtClean="0">
                <a:latin typeface="+mn-lt"/>
              </a:rPr>
              <a:t>mezinárodní smlouvy a </a:t>
            </a:r>
            <a:r>
              <a:rPr lang="cs-CZ" sz="4000" u="sng" dirty="0" smtClean="0">
                <a:latin typeface="+mn-lt"/>
              </a:rPr>
              <a:t>volí</a:t>
            </a:r>
            <a:r>
              <a:rPr lang="cs-CZ" sz="4000" dirty="0" smtClean="0">
                <a:latin typeface="+mn-lt"/>
              </a:rPr>
              <a:t> </a:t>
            </a:r>
            <a:r>
              <a:rPr lang="cs-CZ" sz="4000" dirty="0" smtClean="0">
                <a:solidFill>
                  <a:srgbClr val="C00000"/>
                </a:solidFill>
                <a:latin typeface="+mn-lt"/>
              </a:rPr>
              <a:t>prezidenta republiky.</a:t>
            </a:r>
            <a:endParaRPr lang="cs-CZ" sz="4000" dirty="0">
              <a:solidFill>
                <a:srgbClr val="C00000"/>
              </a:solidFill>
              <a:latin typeface="+mn-lt"/>
            </a:endParaRPr>
          </a:p>
        </p:txBody>
      </p:sp>
    </p:spTree>
    <p:extLst>
      <p:ext uri="{BB962C8B-B14F-4D97-AF65-F5344CB8AC3E}">
        <p14:creationId xmlns:p14="http://schemas.microsoft.com/office/powerpoint/2010/main" val="41065033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2348880"/>
            <a:ext cx="8229600" cy="1979712"/>
          </a:xfrm>
        </p:spPr>
        <p:txBody>
          <a:bodyPr/>
          <a:lstStyle/>
          <a:p>
            <a:pPr algn="l"/>
            <a:r>
              <a:rPr lang="cs-CZ" sz="5400" dirty="0" smtClean="0">
                <a:latin typeface="+mn-lt"/>
              </a:rPr>
              <a:t>Pokuste se zjistit, o čem</a:t>
            </a:r>
            <a:br>
              <a:rPr lang="cs-CZ" sz="5400" dirty="0" smtClean="0">
                <a:latin typeface="+mn-lt"/>
              </a:rPr>
            </a:br>
            <a:r>
              <a:rPr lang="cs-CZ" sz="5400" dirty="0" smtClean="0">
                <a:latin typeface="+mn-lt"/>
              </a:rPr>
              <a:t>v současné době jedná a rozhoduje zastupitelstvo</a:t>
            </a:r>
            <a:br>
              <a:rPr lang="cs-CZ" sz="5400" dirty="0" smtClean="0">
                <a:latin typeface="+mn-lt"/>
              </a:rPr>
            </a:br>
            <a:r>
              <a:rPr lang="cs-CZ" sz="5400" dirty="0" smtClean="0">
                <a:latin typeface="+mn-lt"/>
              </a:rPr>
              <a:t>vaší obce. </a:t>
            </a:r>
            <a:endParaRPr lang="cs-CZ" sz="5400" dirty="0">
              <a:latin typeface="+mn-lt"/>
            </a:endParaRPr>
          </a:p>
        </p:txBody>
      </p:sp>
      <p:pic>
        <p:nvPicPr>
          <p:cNvPr id="2051" name="Picture 3" descr="C:\Users\Lucie\AppData\Local\Microsoft\Windows\Temporary Internet Files\Content.IE5\MD5YQW23\MC900434411[1].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0"/>
            <a:ext cx="2736304" cy="314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798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2000"/>
                                        <p:tgtEl>
                                          <p:spTgt spid="2051"/>
                                        </p:tgtEl>
                                      </p:cBhvr>
                                    </p:animEffect>
                                    <p:anim calcmode="lin" valueType="num">
                                      <p:cBhvr>
                                        <p:cTn id="8" dur="2000" fill="hold"/>
                                        <p:tgtEl>
                                          <p:spTgt spid="2051"/>
                                        </p:tgtEl>
                                        <p:attrNameLst>
                                          <p:attrName>ppt_w</p:attrName>
                                        </p:attrNameLst>
                                      </p:cBhvr>
                                      <p:tavLst>
                                        <p:tav tm="0" fmla="#ppt_w*sin(2.5*pi*$)">
                                          <p:val>
                                            <p:fltVal val="0"/>
                                          </p:val>
                                        </p:tav>
                                        <p:tav tm="100000">
                                          <p:val>
                                            <p:fltVal val="1"/>
                                          </p:val>
                                        </p:tav>
                                      </p:tavLst>
                                    </p:anim>
                                    <p:anim calcmode="lin" valueType="num">
                                      <p:cBhvr>
                                        <p:cTn id="9"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Nadpis 1"/>
          <p:cNvSpPr>
            <a:spLocks noGrp="1"/>
          </p:cNvSpPr>
          <p:nvPr>
            <p:ph type="title"/>
          </p:nvPr>
        </p:nvSpPr>
        <p:spPr/>
        <p:txBody>
          <a:bodyPr/>
          <a:lstStyle/>
          <a:p>
            <a:r>
              <a:rPr lang="cs-CZ" dirty="0" smtClean="0"/>
              <a:t>Použité zdroje:</a:t>
            </a:r>
          </a:p>
        </p:txBody>
      </p:sp>
      <p:sp>
        <p:nvSpPr>
          <p:cNvPr id="14338" name="Zástupný symbol pro obsah 2"/>
          <p:cNvSpPr>
            <a:spLocks noGrp="1"/>
          </p:cNvSpPr>
          <p:nvPr>
            <p:ph idx="1"/>
          </p:nvPr>
        </p:nvSpPr>
        <p:spPr/>
        <p:txBody>
          <a:bodyPr/>
          <a:lstStyle/>
          <a:p>
            <a:pPr lvl="0"/>
            <a:r>
              <a:rPr lang="cs-CZ" dirty="0">
                <a:solidFill>
                  <a:prstClr val="black"/>
                </a:solidFill>
              </a:rPr>
              <a:t>vlastní zdroje</a:t>
            </a:r>
          </a:p>
          <a:p>
            <a:pPr lvl="0"/>
            <a:r>
              <a:rPr lang="cs-CZ" dirty="0">
                <a:solidFill>
                  <a:prstClr val="black"/>
                </a:solidFill>
                <a:hlinkClick r:id="rId2"/>
              </a:rPr>
              <a:t>http://office.microsoft.com</a:t>
            </a:r>
            <a:r>
              <a:rPr lang="cs-CZ" dirty="0">
                <a:solidFill>
                  <a:prstClr val="black"/>
                </a:solidFill>
              </a:rPr>
              <a:t> – kliparty</a:t>
            </a:r>
          </a:p>
          <a:p>
            <a:pPr lvl="0"/>
            <a:r>
              <a:rPr lang="cs-CZ" dirty="0">
                <a:solidFill>
                  <a:prstClr val="black"/>
                </a:solidFill>
              </a:rPr>
              <a:t>PLESKOTOVÁ, A., </a:t>
            </a:r>
            <a:r>
              <a:rPr lang="cs-CZ" i="1" dirty="0">
                <a:solidFill>
                  <a:prstClr val="black"/>
                </a:solidFill>
              </a:rPr>
              <a:t>OBČANSKÁ VÝCHOVA pro 9. ročník</a:t>
            </a:r>
            <a:r>
              <a:rPr lang="cs-CZ" dirty="0">
                <a:solidFill>
                  <a:prstClr val="black"/>
                </a:solidFill>
              </a:rPr>
              <a:t>., 1. vyd. Praha: Septima, 1996. ISBN 80-85801-71-X</a:t>
            </a:r>
            <a:r>
              <a:rPr lang="cs-CZ" sz="4000" dirty="0">
                <a:solidFill>
                  <a:prstClr val="black"/>
                </a:solidFill>
              </a:rPr>
              <a:t>.</a:t>
            </a:r>
          </a:p>
          <a:p>
            <a:pPr lvl="0"/>
            <a:r>
              <a:rPr lang="cs-CZ" dirty="0">
                <a:solidFill>
                  <a:prstClr val="black"/>
                </a:solidFill>
              </a:rPr>
              <a:t>MATUŠKOVÁ, A., </a:t>
            </a:r>
            <a:r>
              <a:rPr lang="cs-CZ" i="1" dirty="0">
                <a:solidFill>
                  <a:prstClr val="black"/>
                </a:solidFill>
              </a:rPr>
              <a:t>LIDÉ KOLEM NÁS</a:t>
            </a:r>
            <a:r>
              <a:rPr lang="cs-CZ" dirty="0">
                <a:solidFill>
                  <a:prstClr val="black"/>
                </a:solidFill>
              </a:rPr>
              <a:t>, 1. vyd. Praha: Česká geografická společnost, s. r. o., 2009. ISBN 978-80-86034-86-7</a:t>
            </a:r>
          </a:p>
          <a:p>
            <a:endParaRPr lang="cs-CZ" sz="40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199</TotalTime>
  <Words>456</Words>
  <Application>Microsoft Office PowerPoint</Application>
  <PresentationFormat>Předvádění na obrazovce (4:3)</PresentationFormat>
  <Paragraphs>41</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systému Office</vt:lpstr>
      <vt:lpstr>NÁZEV ŠKOLY: Střední odborné učiliště a Základní škola AUTOR: Bc. Lucie Chojnová NÁZEV: VY_32_INOVACE_04_Demokracie TÉMA SADY: Občanská výchova DATUM: 12. září 2011 ČÍSLO PROJEKTU: CZ.1.07/1.4.00/21.0477</vt:lpstr>
      <vt:lpstr>DEMOKRACIE</vt:lpstr>
      <vt:lpstr>- Převážná část lidských dějin prošla ve znamení rozdělení lidí na svobodné a nesvobodné, na bezprávné a na ty, kteří mohli rozhodovat.</vt:lpstr>
      <vt:lpstr>Teprve tehdy, když lidská společnost dospěla k odstranění přehrad a rozdílů a zrovnoprávnila lidi v možnosti účastnit se správy věcí veřejných, je možné mluvit o vývoji k vládě lidu, </vt:lpstr>
      <vt:lpstr>Základy demokracie, které prověřil čas, jsou:</vt:lpstr>
      <vt:lpstr>Co se děje ve třídě  na obrázku?</vt:lpstr>
      <vt:lpstr>- Jestliže se chceme o něčem dohodnout, často využíváme hlasování. Velmi snadno tak zjistíme, kolik osob je pro návrh, nebo proti návrhu. Někteří nerozhodní se mohou zdržet hlasování. Při hlasování je přijat návrh, pro který bylo více hlasů. Je tedy uplatněno mínění (přání, vůle) většiny.</vt:lpstr>
      <vt:lpstr>Menšina se musí podřídit. Takovému postupu říkáme, že je demokratický. Slovo demokracie pochází z řečtiny a v překladu znamená právě vládu lidu.</vt:lpstr>
      <vt:lpstr>Demokracie má dvě základní podoby:</vt:lpstr>
      <vt:lpstr>. Demokracie přímá - </vt:lpstr>
      <vt:lpstr>. Demokracie zastupitelská -</vt:lpstr>
      <vt:lpstr>V obcích jsou voleni členové zastupitelstva. Z nich má nejdůležitější postavení starosta. Ve státě se nazývá sbor zvolených zástupců (poslanců) parlament. V naší zemi má dvě komory: Poslaneckou sněmovnu a Senát. Jejich poslanci rozhodují o zákonech republiky, schvalují mezinárodní smlouvy a volí prezidenta republiky.</vt:lpstr>
      <vt:lpstr>Pokuste se zjistit, o čem v současné době jedná a rozhoduje zastupitelstvo vaší obce. </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Střední odborné učiliště a Základní škola AUTOR: Marián Gossányi NÁZEV: VY_32_Windows TÉMA: Zapnutí počítače ČÍSLO PROJEKTU: CZ.1.07/1.4.00/21.0477</dc:title>
  <dc:creator>Mgr. Marián Gossányi</dc:creator>
  <cp:lastModifiedBy>Lucie</cp:lastModifiedBy>
  <cp:revision>83</cp:revision>
  <dcterms:created xsi:type="dcterms:W3CDTF">2012-04-21T07:06:25Z</dcterms:created>
  <dcterms:modified xsi:type="dcterms:W3CDTF">2012-08-28T08:52:32Z</dcterms:modified>
</cp:coreProperties>
</file>