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88" autoAdjust="0"/>
    <p:restoredTop sz="86406" autoAdjust="0"/>
  </p:normalViewPr>
  <p:slideViewPr>
    <p:cSldViewPr>
      <p:cViewPr varScale="1">
        <p:scale>
          <a:sx n="70" d="100"/>
          <a:sy n="70" d="100"/>
        </p:scale>
        <p:origin x="-15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117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VY_32_INOVACE_05_Demokratická společnost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2. říjen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/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DEMOKRATICKÁ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1101" y="4395458"/>
            <a:ext cx="62805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+mj-lt"/>
              </a:rPr>
              <a:t>SPOLEČNOST</a:t>
            </a:r>
            <a:endParaRPr lang="cs-CZ" sz="8800" b="1" dirty="0">
              <a:solidFill>
                <a:srgbClr val="00B050"/>
              </a:solidFill>
              <a:latin typeface="+mj-lt"/>
            </a:endParaRPr>
          </a:p>
        </p:txBody>
      </p:sp>
      <p:pic>
        <p:nvPicPr>
          <p:cNvPr id="1027" name="Picture 3" descr="C:\Users\Lucie\AppData\Local\Microsoft\Windows\Temporary Internet Files\Content.IE5\Z6QZ204O\MC900437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0881">
            <a:off x="5588346" y="195118"/>
            <a:ext cx="36004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cie\AppData\Local\Microsoft\Windows\Temporary Internet Files\Content.IE5\Z6QZ204O\MC900437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97838">
            <a:off x="-226091" y="167083"/>
            <a:ext cx="3532781" cy="248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45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396044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V </a:t>
            </a:r>
            <a:r>
              <a:rPr lang="cs-CZ" b="1" dirty="0" smtClean="0">
                <a:solidFill>
                  <a:srgbClr val="00B050"/>
                </a:solidFill>
                <a:latin typeface="+mn-lt"/>
              </a:rPr>
              <a:t>demokratické společnosti </a:t>
            </a:r>
            <a:r>
              <a:rPr lang="cs-CZ" dirty="0" smtClean="0">
                <a:latin typeface="+mn-lt"/>
              </a:rPr>
              <a:t>musí být </a:t>
            </a:r>
            <a:r>
              <a:rPr lang="cs-CZ" u="sng" dirty="0" smtClean="0">
                <a:latin typeface="+mn-lt"/>
              </a:rPr>
              <a:t>vláda většiny </a:t>
            </a:r>
            <a:r>
              <a:rPr lang="cs-CZ" dirty="0" smtClean="0">
                <a:latin typeface="+mn-lt"/>
              </a:rPr>
              <a:t>spojená se zárukami </a:t>
            </a:r>
            <a:r>
              <a:rPr lang="cs-CZ" u="sng" dirty="0" smtClean="0">
                <a:latin typeface="+mn-lt"/>
              </a:rPr>
              <a:t>lidských </a:t>
            </a:r>
            <a:r>
              <a:rPr lang="cs-CZ" dirty="0" smtClean="0">
                <a:solidFill>
                  <a:srgbClr val="00B0F0"/>
                </a:solidFill>
                <a:latin typeface="+mn-lt"/>
              </a:rPr>
              <a:t>práv</a:t>
            </a:r>
            <a:r>
              <a:rPr lang="cs-CZ" dirty="0" smtClean="0">
                <a:latin typeface="+mn-lt"/>
              </a:rPr>
              <a:t> </a:t>
            </a:r>
            <a:r>
              <a:rPr lang="cs-CZ" u="sng" dirty="0" smtClean="0">
                <a:latin typeface="+mn-lt"/>
              </a:rPr>
              <a:t>jednotlivců</a:t>
            </a:r>
            <a:r>
              <a:rPr lang="cs-CZ" dirty="0" smtClean="0">
                <a:latin typeface="+mn-lt"/>
              </a:rPr>
              <a:t>, která zase chrání </a:t>
            </a:r>
            <a:r>
              <a:rPr lang="cs-CZ" dirty="0" smtClean="0">
                <a:solidFill>
                  <a:srgbClr val="00B0F0"/>
                </a:solidFill>
                <a:latin typeface="+mn-lt"/>
              </a:rPr>
              <a:t>práva </a:t>
            </a:r>
            <a:r>
              <a:rPr lang="cs-CZ" u="sng" dirty="0" smtClean="0">
                <a:latin typeface="+mn-lt"/>
              </a:rPr>
              <a:t>menšin </a:t>
            </a:r>
            <a:r>
              <a:rPr lang="cs-CZ" dirty="0" smtClean="0">
                <a:latin typeface="+mn-lt"/>
              </a:rPr>
              <a:t>– ať už etnických, náboženských, nebo politických, nebo jednoduše těch, které v debatě o nějaké otázce prohrály.</a:t>
            </a: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4958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56792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B0F0"/>
                </a:solidFill>
                <a:latin typeface="+mn-lt"/>
              </a:rPr>
              <a:t>Práva</a:t>
            </a:r>
            <a:r>
              <a:rPr lang="cs-CZ" dirty="0" smtClean="0">
                <a:latin typeface="+mn-lt"/>
              </a:rPr>
              <a:t> menšin nezávisí na dobré vůli většiny a nemohou být zrušena většinou hlasů. </a:t>
            </a:r>
            <a:r>
              <a:rPr lang="cs-CZ" dirty="0" smtClean="0">
                <a:solidFill>
                  <a:srgbClr val="00B0F0"/>
                </a:solidFill>
                <a:latin typeface="+mn-lt"/>
              </a:rPr>
              <a:t>Práva</a:t>
            </a:r>
            <a:r>
              <a:rPr lang="cs-CZ" dirty="0" smtClean="0">
                <a:latin typeface="+mn-lt"/>
              </a:rPr>
              <a:t> menšiny jsou chráněná, protože demokratické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zákony</a:t>
            </a:r>
            <a:r>
              <a:rPr lang="cs-CZ" dirty="0" smtClean="0">
                <a:latin typeface="+mn-lt"/>
              </a:rPr>
              <a:t> a instituce chrání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práva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všech občanů.</a:t>
            </a:r>
            <a:endParaRPr lang="cs-CZ" dirty="0">
              <a:solidFill>
                <a:srgbClr val="00B050"/>
              </a:solidFill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32HDAXOE\MC900290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316835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31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26876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- Jen tam, kde jak </a:t>
            </a:r>
            <a:r>
              <a:rPr lang="cs-CZ" u="sng" dirty="0" smtClean="0">
                <a:latin typeface="+mn-lt"/>
              </a:rPr>
              <a:t>na nejnižších</a:t>
            </a:r>
            <a:r>
              <a:rPr lang="cs-CZ" dirty="0" smtClean="0">
                <a:latin typeface="+mn-lt"/>
              </a:rPr>
              <a:t>, tak </a:t>
            </a:r>
            <a:r>
              <a:rPr lang="cs-CZ" u="sng" dirty="0" smtClean="0">
                <a:latin typeface="+mn-lt"/>
              </a:rPr>
              <a:t>na nejvyšších úrovních </a:t>
            </a:r>
            <a:r>
              <a:rPr lang="cs-CZ" dirty="0" smtClean="0">
                <a:latin typeface="+mn-lt"/>
              </a:rPr>
              <a:t>se mohou lidé </a:t>
            </a:r>
            <a:r>
              <a:rPr lang="cs-CZ" u="sng" dirty="0" smtClean="0">
                <a:latin typeface="+mn-lt"/>
              </a:rPr>
              <a:t>vyjadřovat </a:t>
            </a:r>
            <a:r>
              <a:rPr lang="cs-CZ" dirty="0" smtClean="0">
                <a:latin typeface="+mn-lt"/>
              </a:rPr>
              <a:t>k rozhodnutím ovlivňujícím jejich život, můžeme mluvit o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svobodné společnosti.</a:t>
            </a:r>
            <a:endParaRPr lang="cs-CZ" dirty="0">
              <a:solidFill>
                <a:srgbClr val="00B050"/>
              </a:solidFill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4283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338437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08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Lucie\AppData\Local\Microsoft\Windows\Temporary Internet Files\Content.IE5\32HDAXOE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596" y="188640"/>
            <a:ext cx="316884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41008" y="1246112"/>
            <a:ext cx="28602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Co myslíte?</a:t>
            </a:r>
            <a:endParaRPr lang="cs-CZ" sz="4400" b="1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2704" y="4149080"/>
            <a:ext cx="826713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Když se </a:t>
            </a:r>
            <a:r>
              <a:rPr lang="cs-CZ" sz="4400" dirty="0" smtClean="0">
                <a:solidFill>
                  <a:srgbClr val="00B050"/>
                </a:solidFill>
                <a:latin typeface="+mn-lt"/>
              </a:rPr>
              <a:t>demokracie</a:t>
            </a:r>
            <a:r>
              <a:rPr lang="cs-CZ" sz="4400" dirty="0" smtClean="0">
                <a:latin typeface="+mn-lt"/>
              </a:rPr>
              <a:t> jednou zavede,</a:t>
            </a:r>
          </a:p>
          <a:p>
            <a:r>
              <a:rPr lang="cs-CZ" sz="4400" dirty="0" smtClean="0">
                <a:latin typeface="+mn-lt"/>
              </a:rPr>
              <a:t>Je pak už všechno v pořádku?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6205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34888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Rovnováha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demokracie </a:t>
            </a:r>
            <a:r>
              <a:rPr lang="cs-CZ" dirty="0" smtClean="0">
                <a:latin typeface="+mn-lt"/>
              </a:rPr>
              <a:t>není něco předem daného. Je to proces, který je nutno </a:t>
            </a:r>
            <a:r>
              <a:rPr lang="cs-CZ" u="sng" dirty="0" smtClean="0">
                <a:latin typeface="+mn-lt"/>
              </a:rPr>
              <a:t>neustále opatrovat</a:t>
            </a:r>
            <a:r>
              <a:rPr lang="cs-CZ" dirty="0" smtClean="0">
                <a:latin typeface="+mn-lt"/>
              </a:rPr>
              <a:t>. Dbát o to, aby jednotlivé </a:t>
            </a:r>
            <a:r>
              <a:rPr lang="cs-CZ" u="sng" dirty="0" smtClean="0">
                <a:latin typeface="+mn-lt"/>
              </a:rPr>
              <a:t>složky moci </a:t>
            </a:r>
            <a:r>
              <a:rPr lang="cs-CZ" dirty="0" smtClean="0">
                <a:latin typeface="+mn-lt"/>
              </a:rPr>
              <a:t>byly v politickém systému neustále ve </a:t>
            </a:r>
            <a:r>
              <a:rPr lang="cs-CZ" u="sng" dirty="0" smtClean="0">
                <a:latin typeface="+mn-lt"/>
              </a:rPr>
              <a:t>vzájemné rovnováze</a:t>
            </a:r>
            <a:r>
              <a:rPr lang="cs-CZ" dirty="0" smtClean="0">
                <a:latin typeface="+mn-lt"/>
              </a:rPr>
              <a:t>.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Je to cesta, po které jdeme a stále ji opravujeme.</a:t>
            </a:r>
            <a:endParaRPr lang="cs-CZ" dirty="0">
              <a:solidFill>
                <a:srgbClr val="00B05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242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5167" y="24984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1916831"/>
            <a:ext cx="28602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solidFill>
                  <a:srgbClr val="00B050"/>
                </a:solidFill>
                <a:latin typeface="Calibri"/>
              </a:rPr>
              <a:t>Co myslíte?</a:t>
            </a:r>
          </a:p>
        </p:txBody>
      </p:sp>
      <p:pic>
        <p:nvPicPr>
          <p:cNvPr id="5122" name="Picture 2" descr="C:\Users\Lucie\AppData\Local\Microsoft\Windows\Temporary Internet Files\Content.IE5\32HDAXOE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0"/>
            <a:ext cx="3312368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0107" y="3471142"/>
            <a:ext cx="88435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Co demokracii ohrožuje a co ji chrání?</a:t>
            </a:r>
            <a:endParaRPr lang="cs-CZ" sz="4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0107" y="4454528"/>
            <a:ext cx="86889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Potřebuje vláda mít důvěru obyvatel?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2675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prstClr val="black"/>
                </a:solidFill>
              </a:rPr>
              <a:t> – kliparty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PLESKOTOVÁ,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 1. vyd. Praha: Septima, 1996. ISBN 80-85801-71-X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240</Words>
  <Application>Microsoft Office PowerPoint</Application>
  <PresentationFormat>Předvádění na obrazovce (4:3)</PresentationFormat>
  <Paragraphs>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Lucie Chojnová NÁZEV: VY_32_INOVACE_05_Demokratická společnost TÉMA SADY: Občanská výchova DATUM: 2. říjen 2011 ČÍSLO PROJEKTU: CZ.1.07/1.4.00/21.0477</vt:lpstr>
      <vt:lpstr>DEMOKRATICKÁ</vt:lpstr>
      <vt:lpstr>V demokratické společnosti musí být vláda většiny spojená se zárukami lidských práv jednotlivců, která zase chrání práva menšin – ať už etnických, náboženských, nebo politických, nebo jednoduše těch, které v debatě o nějaké otázce prohrály.</vt:lpstr>
      <vt:lpstr>Práva menšin nezávisí na dobré vůli většiny a nemohou být zrušena většinou hlasů. Práva menšiny jsou chráněná, protože demokratické zákony a instituce chrání práva všech občanů.</vt:lpstr>
      <vt:lpstr>- Jen tam, kde jak na nejnižších, tak na nejvyšších úrovních se mohou lidé vyjadřovat k rozhodnutím ovlivňujícím jejich život, můžeme mluvit o svobodné společnosti.</vt:lpstr>
      <vt:lpstr>Prezentace aplikace PowerPoint</vt:lpstr>
      <vt:lpstr>Rovnováha demokracie není něco předem daného. Je to proces, který je nutno neustále opatrovat. Dbát o to, aby jednotlivé složky moci byly v politickém systému neustále ve vzájemné rovnováze. Je to cesta, po které jdeme a stále ji opravujeme.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84</cp:revision>
  <dcterms:created xsi:type="dcterms:W3CDTF">2012-04-21T07:06:25Z</dcterms:created>
  <dcterms:modified xsi:type="dcterms:W3CDTF">2012-08-28T08:52:49Z</dcterms:modified>
</cp:coreProperties>
</file>