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59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A735B-DD3F-4A99-AD9C-1C511886BE69}" type="datetimeFigureOut">
              <a:rPr lang="cs-CZ"/>
              <a:pPr>
                <a:defRPr/>
              </a:pPr>
              <a:t>28.8.2012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D2C10-7D49-4284-A898-579972F74CE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4A221-0BD1-4690-A333-C68C52A3A293}" type="datetimeFigureOut">
              <a:rPr lang="cs-CZ"/>
              <a:pPr>
                <a:defRPr/>
              </a:pPr>
              <a:t>28.8.2012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D4CAC-E778-4527-8F2C-8F49D5D8EBA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EDB38-22A9-43EA-8D34-4A6B35308068}" type="datetimeFigureOut">
              <a:rPr lang="cs-CZ"/>
              <a:pPr>
                <a:defRPr/>
              </a:pPr>
              <a:t>28.8.2012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8E365-C7D5-4B5D-BA99-7EBDCC726C9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8C837-D2DE-4E3F-B417-FFBF9E1BFB51}" type="datetimeFigureOut">
              <a:rPr lang="cs-CZ"/>
              <a:pPr>
                <a:defRPr/>
              </a:pPr>
              <a:t>28.8.2012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9D8D1-5145-4036-BC62-D338DECA62C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A6CEC-EAB2-4BC4-8A84-A38B7F59CAE8}" type="datetimeFigureOut">
              <a:rPr lang="cs-CZ"/>
              <a:pPr>
                <a:defRPr/>
              </a:pPr>
              <a:t>28.8.2012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A905A-7223-492D-9A6B-5FC4645A6F7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5EC586-7C92-4DCB-88D5-5210492341F6}" type="datetimeFigureOut">
              <a:rPr lang="cs-CZ"/>
              <a:pPr>
                <a:defRPr/>
              </a:pPr>
              <a:t>28.8.2012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29856B-7AEA-4277-9459-B6634A2080F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E719B-673A-4FC7-82AD-1B1C3CD8252B}" type="datetimeFigureOut">
              <a:rPr lang="cs-CZ"/>
              <a:pPr>
                <a:defRPr/>
              </a:pPr>
              <a:t>28.8.2012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B6F772-CE63-43B4-9F67-09D9EE1EB94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FB9A9-26ED-4909-9029-C187D75FE53B}" type="datetimeFigureOut">
              <a:rPr lang="cs-CZ"/>
              <a:pPr>
                <a:defRPr/>
              </a:pPr>
              <a:t>28.8.2012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EA639-4093-49EC-8CAC-9BAD900BF6E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C0430-1814-4C5B-9308-729F80D72E2F}" type="datetimeFigureOut">
              <a:rPr lang="cs-CZ"/>
              <a:pPr>
                <a:defRPr/>
              </a:pPr>
              <a:t>28.8.2012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F9CF8-D28E-4195-BF1D-B8AA0BC04CD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8B7EBC-6FE5-4DD0-B051-73A9F4239725}" type="datetimeFigureOut">
              <a:rPr lang="cs-CZ"/>
              <a:pPr>
                <a:defRPr/>
              </a:pPr>
              <a:t>28.8.2012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A2D9A-118A-4852-817B-A3268A4DB3F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FF6EC-9583-4B12-8975-B017B323F008}" type="datetimeFigureOut">
              <a:rPr lang="cs-CZ"/>
              <a:pPr>
                <a:defRPr/>
              </a:pPr>
              <a:t>28.8.2012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2CD8A-9EBE-4BA7-B8BB-E75F4206145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4E8DF75-6967-44CD-A869-86193B62279B}" type="datetimeFigureOut">
              <a:rPr lang="cs-CZ"/>
              <a:pPr>
                <a:defRPr/>
              </a:pPr>
              <a:t>28.8.2012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1C1A0FE-39D5-4F54-9165-14676849D72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767808" y="1916832"/>
            <a:ext cx="8351837" cy="2592388"/>
          </a:xfrm>
        </p:spPr>
        <p:txBody>
          <a:bodyPr/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Bc. Lucie </a:t>
            </a:r>
            <a:r>
              <a:rPr lang="cs-CZ" sz="2800" dirty="0" err="1" smtClean="0"/>
              <a:t>Chojnová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VY_32_INOVACE_07_Ochrana zdraví občanů</a:t>
            </a:r>
            <a:br>
              <a:rPr lang="cs-CZ" sz="2800" dirty="0" smtClean="0"/>
            </a:br>
            <a:r>
              <a:rPr lang="cs-CZ" sz="2800" dirty="0"/>
              <a:t> </a:t>
            </a:r>
            <a:r>
              <a:rPr lang="cs-CZ" sz="2800" dirty="0" smtClean="0"/>
              <a:t>                                                    a  jejich bezpečí</a:t>
            </a:r>
            <a:br>
              <a:rPr lang="cs-CZ" sz="2800" dirty="0" smtClean="0"/>
            </a:br>
            <a:r>
              <a:rPr lang="cs-CZ" sz="2800" dirty="0"/>
              <a:t> </a:t>
            </a:r>
            <a:r>
              <a:rPr lang="cs-CZ" sz="2800" dirty="0" smtClean="0"/>
              <a:t>                                                  - Při práci</a:t>
            </a:r>
            <a:br>
              <a:rPr lang="cs-CZ" sz="2800" dirty="0" smtClean="0"/>
            </a:br>
            <a:r>
              <a:rPr lang="cs-CZ" sz="2800" dirty="0" smtClean="0"/>
              <a:t>TÉMA SADY: </a:t>
            </a:r>
            <a:r>
              <a:rPr lang="cs-CZ" sz="2800" smtClean="0"/>
              <a:t>Občanská </a:t>
            </a:r>
            <a:r>
              <a:rPr lang="cs-CZ" sz="2800" smtClean="0"/>
              <a:t>výchova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DATUM: 2. září 2011</a:t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7" y="5013325"/>
            <a:ext cx="7632774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9. </a:t>
            </a:r>
            <a:r>
              <a:rPr lang="cs-CZ" sz="2600" dirty="0">
                <a:solidFill>
                  <a:schemeClr val="tx1"/>
                </a:solidFill>
              </a:rPr>
              <a:t>ročníku, </a:t>
            </a:r>
            <a:r>
              <a:rPr lang="cs-CZ" sz="2600" dirty="0" smtClean="0">
                <a:solidFill>
                  <a:schemeClr val="tx1"/>
                </a:solidFill>
              </a:rPr>
              <a:t>praktické školy,  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664056" y="170424"/>
            <a:ext cx="8229600" cy="1143000"/>
          </a:xfrm>
        </p:spPr>
        <p:txBody>
          <a:bodyPr/>
          <a:lstStyle/>
          <a:p>
            <a:r>
              <a:rPr lang="cs-CZ" sz="8800" dirty="0" smtClean="0">
                <a:solidFill>
                  <a:srgbClr val="7030A0"/>
                </a:solidFill>
              </a:rPr>
              <a:t>Ochrana</a:t>
            </a:r>
            <a:endParaRPr lang="cs-CZ" sz="8800" dirty="0">
              <a:solidFill>
                <a:srgbClr val="7030A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484295" y="1242273"/>
            <a:ext cx="285860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 smtClean="0">
                <a:solidFill>
                  <a:srgbClr val="7030A0"/>
                </a:solidFill>
                <a:latin typeface="+mj-lt"/>
              </a:rPr>
              <a:t>zdraví</a:t>
            </a:r>
            <a:endParaRPr lang="cs-CZ" sz="8800" dirty="0">
              <a:solidFill>
                <a:srgbClr val="7030A0"/>
              </a:solidFill>
              <a:latin typeface="+mj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123177" y="2564904"/>
            <a:ext cx="356725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 smtClean="0">
                <a:solidFill>
                  <a:srgbClr val="7030A0"/>
                </a:solidFill>
                <a:latin typeface="+mj-lt"/>
              </a:rPr>
              <a:t>občanů</a:t>
            </a:r>
            <a:endParaRPr lang="cs-CZ" sz="8800" dirty="0">
              <a:solidFill>
                <a:srgbClr val="7030A0"/>
              </a:solidFill>
              <a:latin typeface="+mj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44008" y="3861048"/>
            <a:ext cx="340990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>
                <a:solidFill>
                  <a:srgbClr val="7030A0"/>
                </a:solidFill>
                <a:latin typeface="+mj-lt"/>
              </a:rPr>
              <a:t>a</a:t>
            </a:r>
            <a:r>
              <a:rPr lang="cs-CZ" sz="8800" dirty="0" smtClean="0">
                <a:solidFill>
                  <a:srgbClr val="7030A0"/>
                </a:solidFill>
                <a:latin typeface="+mj-lt"/>
              </a:rPr>
              <a:t> jejich</a:t>
            </a:r>
            <a:endParaRPr lang="cs-CZ" sz="8800" dirty="0">
              <a:solidFill>
                <a:srgbClr val="7030A0"/>
              </a:solidFill>
              <a:latin typeface="+mj-lt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479022" y="5157192"/>
            <a:ext cx="366497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 smtClean="0">
                <a:solidFill>
                  <a:srgbClr val="7030A0"/>
                </a:solidFill>
                <a:latin typeface="+mj-lt"/>
              </a:rPr>
              <a:t>bezpečí</a:t>
            </a:r>
            <a:endParaRPr lang="cs-CZ" sz="8800" dirty="0">
              <a:solidFill>
                <a:srgbClr val="7030A0"/>
              </a:solidFill>
              <a:latin typeface="+mj-lt"/>
            </a:endParaRPr>
          </a:p>
        </p:txBody>
      </p:sp>
      <p:pic>
        <p:nvPicPr>
          <p:cNvPr id="1026" name="Picture 2" descr="C:\Users\Lucie\AppData\Local\Microsoft\Windows\Temporary Internet Files\Content.IE5\MD5YQW23\MC90043907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55881">
            <a:off x="-229154" y="3172100"/>
            <a:ext cx="4892506" cy="2796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4292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844824" y="692696"/>
            <a:ext cx="8229600" cy="1143000"/>
          </a:xfrm>
        </p:spPr>
        <p:txBody>
          <a:bodyPr/>
          <a:lstStyle/>
          <a:p>
            <a:r>
              <a:rPr lang="cs-CZ" sz="9600" b="1" dirty="0" smtClean="0">
                <a:solidFill>
                  <a:srgbClr val="7030A0"/>
                </a:solidFill>
                <a:latin typeface="Broadway" pitchFamily="82" charset="0"/>
              </a:rPr>
              <a:t>Při </a:t>
            </a:r>
            <a:endParaRPr lang="cs-CZ" sz="9600" b="1" dirty="0">
              <a:solidFill>
                <a:srgbClr val="7030A0"/>
              </a:solidFill>
              <a:latin typeface="Broadway" pitchFamily="82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483768" y="2193772"/>
            <a:ext cx="371948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7030A0"/>
                </a:solidFill>
                <a:latin typeface="Broadway" pitchFamily="82" charset="0"/>
              </a:rPr>
              <a:t>práci</a:t>
            </a:r>
            <a:endParaRPr lang="cs-CZ" sz="9600" b="1" dirty="0">
              <a:solidFill>
                <a:srgbClr val="7030A0"/>
              </a:solidFill>
              <a:latin typeface="Broadway" pitchFamily="82" charset="0"/>
            </a:endParaRPr>
          </a:p>
        </p:txBody>
      </p:sp>
      <p:pic>
        <p:nvPicPr>
          <p:cNvPr id="1026" name="Picture 2" descr="C:\Users\Lucie\AppData\Local\Microsoft\Windows\Temporary Internet Files\Content.IE5\SFB0X6VD\MC90042294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5387" y="3763432"/>
            <a:ext cx="2981109" cy="2977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8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 descr="C:\Users\Lucie\AppData\Local\Microsoft\Windows\Temporary Internet Files\Content.IE5\SFB0X6VD\MC900434411[4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755" y="-8736"/>
            <a:ext cx="3096344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-2364392" y="1613560"/>
            <a:ext cx="862466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028950" lvl="5" indent="-742950">
              <a:buAutoNum type="arabicPeriod"/>
            </a:pPr>
            <a:r>
              <a:rPr lang="cs-CZ" sz="4000" dirty="0" smtClean="0">
                <a:latin typeface="+mn-lt"/>
              </a:rPr>
              <a:t>Co všechno si představíte,</a:t>
            </a:r>
          </a:p>
          <a:p>
            <a:r>
              <a:rPr lang="cs-CZ" sz="4000" dirty="0">
                <a:latin typeface="+mn-lt"/>
              </a:rPr>
              <a:t> </a:t>
            </a:r>
            <a:r>
              <a:rPr lang="cs-CZ" sz="4000" dirty="0" smtClean="0">
                <a:latin typeface="+mn-lt"/>
              </a:rPr>
              <a:t>                          když se řekne práce? </a:t>
            </a:r>
            <a:endParaRPr lang="cs-CZ" sz="4000" dirty="0"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-17432" y="3356992"/>
            <a:ext cx="831663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+mn-lt"/>
              </a:rPr>
              <a:t>2.   Je práce, když sázíte květiny, myjete</a:t>
            </a:r>
          </a:p>
          <a:p>
            <a:r>
              <a:rPr lang="cs-CZ" sz="4000" dirty="0">
                <a:latin typeface="+mn-lt"/>
              </a:rPr>
              <a:t> </a:t>
            </a:r>
            <a:r>
              <a:rPr lang="cs-CZ" sz="4000" dirty="0" smtClean="0">
                <a:latin typeface="+mn-lt"/>
              </a:rPr>
              <a:t>      nádobí nebo si hrajete?</a:t>
            </a:r>
            <a:endParaRPr lang="cs-CZ" sz="4000" dirty="0">
              <a:latin typeface="+mn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488" y="5257600"/>
            <a:ext cx="92514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+mj-lt"/>
              </a:rPr>
              <a:t>3.   Pracuje zloděj, když odnáší těžký trezor?</a:t>
            </a:r>
            <a:endParaRPr lang="cs-CZ" sz="4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71514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77" y="260648"/>
            <a:ext cx="8229600" cy="1143000"/>
          </a:xfrm>
        </p:spPr>
        <p:txBody>
          <a:bodyPr/>
          <a:lstStyle/>
          <a:p>
            <a:pPr algn="l"/>
            <a:r>
              <a:rPr lang="cs-CZ" sz="5400" b="1" dirty="0" smtClean="0">
                <a:solidFill>
                  <a:srgbClr val="7030A0"/>
                </a:solidFill>
                <a:latin typeface="+mn-lt"/>
              </a:rPr>
              <a:t>Práce</a:t>
            </a:r>
            <a:r>
              <a:rPr lang="cs-CZ" sz="5400" dirty="0" smtClean="0">
                <a:latin typeface="+mn-lt"/>
              </a:rPr>
              <a:t> je činnost, kterou </a:t>
            </a:r>
            <a:r>
              <a:rPr lang="cs-CZ" sz="5400" u="sng" dirty="0" smtClean="0">
                <a:latin typeface="+mn-lt"/>
              </a:rPr>
              <a:t>vykonáváme</a:t>
            </a:r>
            <a:r>
              <a:rPr lang="cs-CZ" sz="5400" dirty="0" smtClean="0">
                <a:latin typeface="+mn-lt"/>
              </a:rPr>
              <a:t> pro </a:t>
            </a:r>
            <a:r>
              <a:rPr lang="cs-CZ" sz="5400" u="sng" dirty="0" smtClean="0">
                <a:latin typeface="+mn-lt"/>
              </a:rPr>
              <a:t>určitý účel</a:t>
            </a:r>
            <a:r>
              <a:rPr lang="cs-CZ" sz="5400" dirty="0" smtClean="0">
                <a:latin typeface="+mn-lt"/>
              </a:rPr>
              <a:t>.</a:t>
            </a:r>
            <a:endParaRPr lang="cs-CZ" sz="5400" dirty="0">
              <a:latin typeface="+mn-lt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77" y="2505471"/>
            <a:ext cx="9430082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latin typeface="+mn-lt"/>
              </a:rPr>
              <a:t>Je to </a:t>
            </a:r>
            <a:r>
              <a:rPr lang="cs-CZ" sz="5400" u="sng" dirty="0" smtClean="0">
                <a:latin typeface="+mn-lt"/>
              </a:rPr>
              <a:t>užitečná</a:t>
            </a:r>
            <a:r>
              <a:rPr lang="cs-CZ" sz="5400" dirty="0" smtClean="0">
                <a:latin typeface="+mn-lt"/>
              </a:rPr>
              <a:t> </a:t>
            </a:r>
            <a:r>
              <a:rPr lang="cs-CZ" sz="5400" dirty="0" smtClean="0">
                <a:solidFill>
                  <a:srgbClr val="7030A0"/>
                </a:solidFill>
                <a:latin typeface="+mn-lt"/>
              </a:rPr>
              <a:t>lidská činnost. </a:t>
            </a:r>
          </a:p>
          <a:p>
            <a:r>
              <a:rPr lang="cs-CZ" sz="5400" u="sng" dirty="0" smtClean="0">
                <a:latin typeface="+mn-lt"/>
              </a:rPr>
              <a:t>Výsledky práce </a:t>
            </a:r>
            <a:r>
              <a:rPr lang="cs-CZ" sz="5400" dirty="0" smtClean="0">
                <a:latin typeface="+mn-lt"/>
              </a:rPr>
              <a:t>mohou být velmi </a:t>
            </a:r>
          </a:p>
          <a:p>
            <a:r>
              <a:rPr lang="cs-CZ" sz="5400" u="sng" dirty="0">
                <a:latin typeface="+mn-lt"/>
              </a:rPr>
              <a:t>r</a:t>
            </a:r>
            <a:r>
              <a:rPr lang="cs-CZ" sz="5400" u="sng" dirty="0" smtClean="0">
                <a:latin typeface="+mn-lt"/>
              </a:rPr>
              <a:t>ozmanité.</a:t>
            </a:r>
            <a:endParaRPr lang="cs-CZ" sz="5400" u="sng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82586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229600" cy="1143000"/>
          </a:xfrm>
        </p:spPr>
        <p:txBody>
          <a:bodyPr/>
          <a:lstStyle/>
          <a:p>
            <a:pPr algn="l"/>
            <a:r>
              <a:rPr lang="cs-CZ" sz="5400" b="1" dirty="0" smtClean="0">
                <a:solidFill>
                  <a:srgbClr val="7030A0"/>
                </a:solidFill>
                <a:latin typeface="+mn-lt"/>
              </a:rPr>
              <a:t>Práci</a:t>
            </a:r>
            <a:r>
              <a:rPr lang="cs-CZ" sz="5400" dirty="0" smtClean="0">
                <a:latin typeface="+mn-lt"/>
              </a:rPr>
              <a:t> rozdělujeme do dvou skupin</a:t>
            </a:r>
            <a:r>
              <a:rPr lang="cs-CZ" sz="5400" b="1" dirty="0" smtClean="0">
                <a:solidFill>
                  <a:srgbClr val="7030A0"/>
                </a:solidFill>
                <a:latin typeface="+mn-lt"/>
              </a:rPr>
              <a:t>:</a:t>
            </a:r>
            <a:endParaRPr lang="cs-CZ" sz="5400" b="1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-29497" y="1916374"/>
            <a:ext cx="45557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7030A0"/>
                </a:solidFill>
                <a:latin typeface="+mn-lt"/>
              </a:rPr>
              <a:t>1.</a:t>
            </a:r>
            <a:r>
              <a:rPr lang="cs-CZ" sz="5400" dirty="0" smtClean="0">
                <a:latin typeface="+mn-lt"/>
              </a:rPr>
              <a:t> </a:t>
            </a:r>
            <a:r>
              <a:rPr lang="cs-CZ" sz="5400" u="sng" dirty="0">
                <a:solidFill>
                  <a:srgbClr val="7030A0"/>
                </a:solidFill>
                <a:latin typeface="+mn-lt"/>
              </a:rPr>
              <a:t>p</a:t>
            </a:r>
            <a:r>
              <a:rPr lang="cs-CZ" sz="5400" u="sng" dirty="0" smtClean="0">
                <a:solidFill>
                  <a:srgbClr val="7030A0"/>
                </a:solidFill>
                <a:latin typeface="+mn-lt"/>
              </a:rPr>
              <a:t>ráce fyzická</a:t>
            </a:r>
            <a:endParaRPr lang="cs-CZ" sz="5400" u="sng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-29497" y="2661187"/>
            <a:ext cx="772429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latin typeface="+mj-lt"/>
              </a:rPr>
              <a:t> - Rytí záhonů, soustružení,</a:t>
            </a:r>
          </a:p>
          <a:p>
            <a:r>
              <a:rPr lang="cs-CZ" sz="5400" dirty="0">
                <a:latin typeface="+mj-lt"/>
              </a:rPr>
              <a:t> </a:t>
            </a:r>
            <a:r>
              <a:rPr lang="cs-CZ" sz="5400" dirty="0" smtClean="0">
                <a:latin typeface="+mj-lt"/>
              </a:rPr>
              <a:t>   řízení auta.</a:t>
            </a:r>
            <a:endParaRPr lang="cs-CZ" sz="5400" dirty="0">
              <a:latin typeface="+mj-lt"/>
            </a:endParaRPr>
          </a:p>
        </p:txBody>
      </p:sp>
      <p:pic>
        <p:nvPicPr>
          <p:cNvPr id="1027" name="Picture 3" descr="C:\Users\Lucie\AppData\Local\Microsoft\Windows\Temporary Internet Files\Content.IE5\Z6QZ204O\MC90025042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462" y="3356992"/>
            <a:ext cx="3276001" cy="350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7152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548680" y="188640"/>
            <a:ext cx="8229600" cy="1143000"/>
          </a:xfrm>
        </p:spPr>
        <p:txBody>
          <a:bodyPr/>
          <a:lstStyle/>
          <a:p>
            <a:r>
              <a:rPr lang="cs-CZ" sz="5400" dirty="0" smtClean="0">
                <a:solidFill>
                  <a:srgbClr val="7030A0"/>
                </a:solidFill>
                <a:latin typeface="+mn-lt"/>
              </a:rPr>
              <a:t>2. </a:t>
            </a:r>
            <a:r>
              <a:rPr lang="cs-CZ" sz="5400" u="sng" dirty="0" smtClean="0">
                <a:solidFill>
                  <a:srgbClr val="7030A0"/>
                </a:solidFill>
                <a:latin typeface="+mn-lt"/>
              </a:rPr>
              <a:t>práce duševní</a:t>
            </a:r>
            <a:endParaRPr lang="cs-CZ" sz="5400" u="sng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-468560" y="1072952"/>
            <a:ext cx="110892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cs-CZ" sz="5400" dirty="0" smtClean="0">
                <a:latin typeface="+mn-lt"/>
              </a:rPr>
              <a:t> - Programování, vyučování žáků,</a:t>
            </a:r>
          </a:p>
          <a:p>
            <a:r>
              <a:rPr lang="cs-CZ" sz="5400" dirty="0">
                <a:latin typeface="+mn-lt"/>
              </a:rPr>
              <a:t> </a:t>
            </a:r>
            <a:r>
              <a:rPr lang="cs-CZ" sz="5400" dirty="0" smtClean="0">
                <a:latin typeface="+mn-lt"/>
              </a:rPr>
              <a:t>     skládání textů písní.</a:t>
            </a:r>
            <a:endParaRPr lang="cs-CZ" sz="5400" dirty="0">
              <a:latin typeface="+mn-lt"/>
            </a:endParaRPr>
          </a:p>
        </p:txBody>
      </p:sp>
      <p:pic>
        <p:nvPicPr>
          <p:cNvPr id="2050" name="Picture 2" descr="C:\Users\Lucie\AppData\Local\Microsoft\Windows\Temporary Internet Files\Content.IE5\SFB0X6VD\MC90039731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068961"/>
            <a:ext cx="3096344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6827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404664"/>
            <a:ext cx="8229600" cy="1143000"/>
          </a:xfrm>
        </p:spPr>
        <p:txBody>
          <a:bodyPr/>
          <a:lstStyle/>
          <a:p>
            <a:pPr algn="l"/>
            <a:r>
              <a:rPr lang="cs-CZ" sz="5400" dirty="0" smtClean="0">
                <a:latin typeface="+mn-lt"/>
              </a:rPr>
              <a:t>Při </a:t>
            </a:r>
            <a:r>
              <a:rPr lang="cs-CZ" sz="5400" b="1" dirty="0" smtClean="0">
                <a:solidFill>
                  <a:srgbClr val="7030A0"/>
                </a:solidFill>
                <a:latin typeface="+mn-lt"/>
              </a:rPr>
              <a:t>fyzické práci </a:t>
            </a:r>
            <a:r>
              <a:rPr lang="cs-CZ" sz="5400" dirty="0" smtClean="0">
                <a:latin typeface="+mn-lt"/>
              </a:rPr>
              <a:t>zapojujeme hlavně </a:t>
            </a:r>
            <a:r>
              <a:rPr lang="cs-CZ" sz="5400" u="sng" dirty="0" smtClean="0">
                <a:latin typeface="+mn-lt"/>
              </a:rPr>
              <a:t>ruce, svaly, tělo.</a:t>
            </a:r>
            <a:endParaRPr lang="cs-CZ" sz="5400" u="sng" dirty="0">
              <a:latin typeface="+mn-lt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7504" y="3573016"/>
            <a:ext cx="770178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latin typeface="+mn-lt"/>
              </a:rPr>
              <a:t>Při </a:t>
            </a:r>
            <a:r>
              <a:rPr lang="cs-CZ" sz="5400" b="1" dirty="0" smtClean="0">
                <a:solidFill>
                  <a:srgbClr val="7030A0"/>
                </a:solidFill>
                <a:latin typeface="+mn-lt"/>
              </a:rPr>
              <a:t>duševní práci </a:t>
            </a:r>
            <a:r>
              <a:rPr lang="cs-CZ" sz="5400" dirty="0" smtClean="0">
                <a:latin typeface="+mn-lt"/>
              </a:rPr>
              <a:t>je nejvíce</a:t>
            </a:r>
          </a:p>
          <a:p>
            <a:r>
              <a:rPr lang="cs-CZ" sz="5400" dirty="0" smtClean="0">
                <a:latin typeface="+mn-lt"/>
              </a:rPr>
              <a:t>namáhán </a:t>
            </a:r>
            <a:r>
              <a:rPr lang="cs-CZ" sz="5400" u="sng" dirty="0" smtClean="0">
                <a:latin typeface="+mn-lt"/>
              </a:rPr>
              <a:t>mozek</a:t>
            </a:r>
            <a:endParaRPr lang="cs-CZ" sz="5400" u="sng" dirty="0">
              <a:latin typeface="+mn-lt"/>
            </a:endParaRPr>
          </a:p>
        </p:txBody>
      </p:sp>
      <p:pic>
        <p:nvPicPr>
          <p:cNvPr id="3074" name="Picture 2" descr="C:\Users\Lucie\AppData\Local\Microsoft\Windows\Temporary Internet Files\Content.IE5\32HDAXOE\MC90023260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5399" y="1052736"/>
            <a:ext cx="1487786" cy="1857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Lucie\AppData\Local\Microsoft\Windows\Temporary Internet Files\Content.IE5\MD5YQW23\MC9003392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411" y="4725144"/>
            <a:ext cx="1503045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1481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916832"/>
            <a:ext cx="8229600" cy="1143000"/>
          </a:xfrm>
        </p:spPr>
        <p:txBody>
          <a:bodyPr/>
          <a:lstStyle/>
          <a:p>
            <a:pPr algn="l"/>
            <a:r>
              <a:rPr lang="cs-CZ" sz="5400" dirty="0" smtClean="0">
                <a:latin typeface="+mn-lt"/>
              </a:rPr>
              <a:t>Většina pracovních činností spojuje znaky </a:t>
            </a:r>
            <a:r>
              <a:rPr lang="cs-CZ" sz="5400" b="1" dirty="0" smtClean="0">
                <a:solidFill>
                  <a:srgbClr val="7030A0"/>
                </a:solidFill>
                <a:latin typeface="+mn-lt"/>
              </a:rPr>
              <a:t>práce fyzické </a:t>
            </a:r>
            <a:r>
              <a:rPr lang="cs-CZ" sz="5400" dirty="0" smtClean="0">
                <a:latin typeface="+mn-lt"/>
              </a:rPr>
              <a:t>a </a:t>
            </a:r>
            <a:r>
              <a:rPr lang="cs-CZ" sz="5400" b="1" dirty="0" smtClean="0">
                <a:solidFill>
                  <a:srgbClr val="7030A0"/>
                </a:solidFill>
                <a:latin typeface="+mn-lt"/>
              </a:rPr>
              <a:t>práce</a:t>
            </a:r>
            <a:r>
              <a:rPr lang="cs-CZ" sz="5400" dirty="0" smtClean="0">
                <a:latin typeface="+mn-lt"/>
              </a:rPr>
              <a:t> </a:t>
            </a:r>
            <a:r>
              <a:rPr lang="cs-CZ" sz="5400" b="1" dirty="0" smtClean="0">
                <a:solidFill>
                  <a:srgbClr val="7030A0"/>
                </a:solidFill>
                <a:latin typeface="+mn-lt"/>
              </a:rPr>
              <a:t>duševní</a:t>
            </a:r>
            <a:r>
              <a:rPr lang="cs-CZ" sz="5400" dirty="0" smtClean="0">
                <a:latin typeface="+mn-lt"/>
              </a:rPr>
              <a:t>. O každé </a:t>
            </a:r>
            <a:r>
              <a:rPr lang="cs-CZ" sz="5400" b="1" dirty="0" smtClean="0">
                <a:solidFill>
                  <a:srgbClr val="7030A0"/>
                </a:solidFill>
                <a:latin typeface="+mn-lt"/>
              </a:rPr>
              <a:t>práci </a:t>
            </a:r>
            <a:r>
              <a:rPr lang="cs-CZ" sz="5400" dirty="0" smtClean="0">
                <a:latin typeface="+mn-lt"/>
              </a:rPr>
              <a:t>musíme </a:t>
            </a:r>
            <a:r>
              <a:rPr lang="cs-CZ" sz="5400" u="sng" dirty="0" smtClean="0">
                <a:latin typeface="+mn-lt"/>
              </a:rPr>
              <a:t>přemýšlet </a:t>
            </a:r>
            <a:r>
              <a:rPr lang="cs-CZ" sz="5400" dirty="0" smtClean="0">
                <a:latin typeface="+mn-lt"/>
              </a:rPr>
              <a:t>a dělat ji </a:t>
            </a:r>
            <a:r>
              <a:rPr lang="cs-CZ" sz="5400" u="sng" dirty="0" smtClean="0">
                <a:latin typeface="+mn-lt"/>
              </a:rPr>
              <a:t>s rozvahou. </a:t>
            </a:r>
            <a:r>
              <a:rPr lang="cs-CZ" sz="5400" dirty="0" smtClean="0">
                <a:latin typeface="+mn-lt"/>
              </a:rPr>
              <a:t>Dodržovat </a:t>
            </a:r>
            <a:endParaRPr lang="cs-CZ" sz="5400" dirty="0">
              <a:latin typeface="+mn-lt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411760" y="5229200"/>
            <a:ext cx="674293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>
                <a:solidFill>
                  <a:srgbClr val="7030A0"/>
                </a:solidFill>
                <a:latin typeface="+mn-lt"/>
              </a:rPr>
              <a:t>b</a:t>
            </a:r>
            <a:r>
              <a:rPr lang="cs-CZ" sz="5400" b="1" dirty="0" smtClean="0">
                <a:solidFill>
                  <a:srgbClr val="7030A0"/>
                </a:solidFill>
                <a:latin typeface="+mn-lt"/>
              </a:rPr>
              <a:t>ezpečnostní předpisy.</a:t>
            </a:r>
            <a:endParaRPr lang="cs-CZ" sz="5400" b="1" dirty="0">
              <a:solidFill>
                <a:srgbClr val="7030A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62173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3768" y="2636912"/>
            <a:ext cx="8229600" cy="1143000"/>
          </a:xfrm>
        </p:spPr>
        <p:txBody>
          <a:bodyPr/>
          <a:lstStyle/>
          <a:p>
            <a:pPr algn="l"/>
            <a:r>
              <a:rPr lang="cs-CZ" sz="5400" dirty="0" smtClean="0">
                <a:latin typeface="+mn-lt"/>
              </a:rPr>
              <a:t>   </a:t>
            </a:r>
            <a:r>
              <a:rPr lang="cs-CZ" sz="4800" b="1" u="sng" dirty="0" smtClean="0">
                <a:solidFill>
                  <a:srgbClr val="7030A0"/>
                </a:solidFill>
                <a:latin typeface="+mn-lt"/>
              </a:rPr>
              <a:t>Bezpečnostní předpisy</a:t>
            </a:r>
            <a:br>
              <a:rPr lang="cs-CZ" sz="4800" b="1" u="sng" dirty="0" smtClean="0">
                <a:solidFill>
                  <a:srgbClr val="7030A0"/>
                </a:solidFill>
                <a:latin typeface="+mn-lt"/>
              </a:rPr>
            </a:br>
            <a:r>
              <a:rPr lang="cs-CZ" sz="4800" dirty="0">
                <a:latin typeface="+mn-lt"/>
              </a:rPr>
              <a:t> </a:t>
            </a:r>
            <a:r>
              <a:rPr lang="cs-CZ" sz="4800" dirty="0" smtClean="0">
                <a:latin typeface="+mn-lt"/>
              </a:rPr>
              <a:t>  jsou na </a:t>
            </a:r>
            <a:r>
              <a:rPr lang="cs-CZ" sz="4800" u="sng" dirty="0" smtClean="0">
                <a:latin typeface="+mn-lt"/>
              </a:rPr>
              <a:t>každém</a:t>
            </a:r>
            <a:r>
              <a:rPr lang="cs-CZ" sz="4800" dirty="0" smtClean="0">
                <a:latin typeface="+mn-lt"/>
              </a:rPr>
              <a:t/>
            </a:r>
            <a:br>
              <a:rPr lang="cs-CZ" sz="4800" dirty="0" smtClean="0">
                <a:latin typeface="+mn-lt"/>
              </a:rPr>
            </a:br>
            <a:r>
              <a:rPr lang="cs-CZ" sz="4800" dirty="0">
                <a:latin typeface="+mn-lt"/>
              </a:rPr>
              <a:t> </a:t>
            </a:r>
            <a:r>
              <a:rPr lang="cs-CZ" sz="4800" dirty="0" smtClean="0">
                <a:latin typeface="+mn-lt"/>
              </a:rPr>
              <a:t>  pracovišti vyvěšeny</a:t>
            </a:r>
            <a:br>
              <a:rPr lang="cs-CZ" sz="4800" dirty="0" smtClean="0">
                <a:latin typeface="+mn-lt"/>
              </a:rPr>
            </a:br>
            <a:r>
              <a:rPr lang="cs-CZ" sz="4800" dirty="0">
                <a:latin typeface="+mn-lt"/>
              </a:rPr>
              <a:t> </a:t>
            </a:r>
            <a:r>
              <a:rPr lang="cs-CZ" sz="4800" dirty="0" smtClean="0">
                <a:latin typeface="+mn-lt"/>
              </a:rPr>
              <a:t>  na </a:t>
            </a:r>
            <a:r>
              <a:rPr lang="cs-CZ" sz="4800" u="sng" dirty="0" smtClean="0">
                <a:latin typeface="+mn-lt"/>
              </a:rPr>
              <a:t>nápaditém místě</a:t>
            </a:r>
            <a:br>
              <a:rPr lang="cs-CZ" sz="4800" u="sng" dirty="0" smtClean="0">
                <a:latin typeface="+mn-lt"/>
              </a:rPr>
            </a:br>
            <a:r>
              <a:rPr lang="cs-CZ" sz="4800" dirty="0">
                <a:latin typeface="+mn-lt"/>
              </a:rPr>
              <a:t> </a:t>
            </a:r>
            <a:r>
              <a:rPr lang="cs-CZ" sz="4800" dirty="0" smtClean="0">
                <a:latin typeface="+mn-lt"/>
              </a:rPr>
              <a:t>  a každý rozumný  </a:t>
            </a:r>
            <a:br>
              <a:rPr lang="cs-CZ" sz="4800" dirty="0" smtClean="0">
                <a:latin typeface="+mn-lt"/>
              </a:rPr>
            </a:br>
            <a:r>
              <a:rPr lang="cs-CZ" sz="4800" dirty="0" smtClean="0">
                <a:latin typeface="+mn-lt"/>
              </a:rPr>
              <a:t>   člověk se je </a:t>
            </a:r>
            <a:r>
              <a:rPr lang="cs-CZ" sz="4800" u="sng" dirty="0" smtClean="0">
                <a:latin typeface="+mn-lt"/>
              </a:rPr>
              <a:t>naučí znát</a:t>
            </a:r>
            <a:br>
              <a:rPr lang="cs-CZ" sz="4800" u="sng" dirty="0" smtClean="0">
                <a:latin typeface="+mn-lt"/>
              </a:rPr>
            </a:br>
            <a:r>
              <a:rPr lang="cs-CZ" sz="4800" dirty="0" smtClean="0">
                <a:latin typeface="+mn-lt"/>
              </a:rPr>
              <a:t>   dříve, než k </a:t>
            </a:r>
            <a:r>
              <a:rPr lang="cs-CZ" sz="4800" u="sng" dirty="0" smtClean="0">
                <a:latin typeface="+mn-lt"/>
              </a:rPr>
              <a:t>jakékoli</a:t>
            </a:r>
            <a:r>
              <a:rPr lang="cs-CZ" sz="4800" dirty="0" smtClean="0">
                <a:latin typeface="+mn-lt"/>
              </a:rPr>
              <a:t> </a:t>
            </a:r>
            <a:r>
              <a:rPr lang="cs-CZ" sz="4800" b="1" dirty="0" smtClean="0">
                <a:solidFill>
                  <a:srgbClr val="7030A0"/>
                </a:solidFill>
                <a:latin typeface="+mn-lt"/>
              </a:rPr>
              <a:t>práci</a:t>
            </a:r>
            <a:br>
              <a:rPr lang="cs-CZ" sz="4800" b="1" dirty="0" smtClean="0">
                <a:solidFill>
                  <a:srgbClr val="7030A0"/>
                </a:solidFill>
                <a:latin typeface="+mn-lt"/>
              </a:rPr>
            </a:br>
            <a:r>
              <a:rPr lang="cs-CZ" sz="4800" b="1" dirty="0" smtClean="0">
                <a:solidFill>
                  <a:srgbClr val="7030A0"/>
                </a:solidFill>
                <a:latin typeface="+mn-lt"/>
              </a:rPr>
              <a:t>   </a:t>
            </a:r>
            <a:r>
              <a:rPr lang="cs-CZ" sz="4800" u="sng" dirty="0" smtClean="0">
                <a:latin typeface="+mn-lt"/>
              </a:rPr>
              <a:t>přistoupí.</a:t>
            </a:r>
            <a:endParaRPr lang="cs-CZ" sz="4800" u="sng" dirty="0">
              <a:latin typeface="+mn-lt"/>
            </a:endParaRPr>
          </a:p>
        </p:txBody>
      </p:sp>
      <p:pic>
        <p:nvPicPr>
          <p:cNvPr id="4098" name="Picture 2" descr="C:\Users\Lucie\AppData\Local\Microsoft\Windows\Temporary Internet Files\Content.IE5\Z6QZ204O\MC90001840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72" y="1196752"/>
            <a:ext cx="3672408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7335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32008" y="620688"/>
            <a:ext cx="8229600" cy="1143000"/>
          </a:xfrm>
        </p:spPr>
        <p:txBody>
          <a:bodyPr/>
          <a:lstStyle/>
          <a:p>
            <a:pPr algn="l"/>
            <a:r>
              <a:rPr lang="cs-CZ" sz="4000" b="1" dirty="0" smtClean="0">
                <a:solidFill>
                  <a:srgbClr val="7030A0"/>
                </a:solidFill>
                <a:latin typeface="+mn-lt"/>
              </a:rPr>
              <a:t>1.</a:t>
            </a:r>
            <a:r>
              <a:rPr lang="cs-CZ" sz="4000" dirty="0" smtClean="0">
                <a:latin typeface="+mn-lt"/>
              </a:rPr>
              <a:t> Jaké bezpečnostní předpisy </a:t>
            </a:r>
            <a:br>
              <a:rPr lang="cs-CZ" sz="4000" dirty="0" smtClean="0">
                <a:latin typeface="+mn-lt"/>
              </a:rPr>
            </a:br>
            <a:r>
              <a:rPr lang="cs-CZ" sz="4000" dirty="0" smtClean="0">
                <a:latin typeface="+mn-lt"/>
              </a:rPr>
              <a:t>    máte dodržovat ve škole?</a:t>
            </a:r>
            <a:br>
              <a:rPr lang="cs-CZ" sz="4000" dirty="0" smtClean="0">
                <a:latin typeface="+mn-lt"/>
              </a:rPr>
            </a:br>
            <a:r>
              <a:rPr lang="cs-CZ" sz="4000" dirty="0">
                <a:latin typeface="+mn-lt"/>
              </a:rPr>
              <a:t> </a:t>
            </a:r>
            <a:r>
              <a:rPr lang="cs-CZ" sz="4000" dirty="0" smtClean="0">
                <a:latin typeface="+mn-lt"/>
              </a:rPr>
              <a:t>   (v tělocvičně, v dílně)</a:t>
            </a:r>
            <a:endParaRPr lang="cs-CZ" sz="4000" dirty="0">
              <a:latin typeface="+mn-lt"/>
            </a:endParaRPr>
          </a:p>
        </p:txBody>
      </p:sp>
      <p:pic>
        <p:nvPicPr>
          <p:cNvPr id="3" name="Picture 2" descr="C:\Users\Lucie\AppData\Local\Microsoft\Windows\Temporary Internet Files\Content.IE5\SFB0X6VD\MC900434411[4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69789"/>
            <a:ext cx="2880320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0" y="2876864"/>
            <a:ext cx="53444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  <a:latin typeface="+mn-lt"/>
              </a:rPr>
              <a:t>2.</a:t>
            </a:r>
            <a:r>
              <a:rPr lang="cs-CZ" sz="4000" dirty="0" smtClean="0">
                <a:latin typeface="+mn-lt"/>
              </a:rPr>
              <a:t> Kde visí řád vaší školy?</a:t>
            </a:r>
            <a:endParaRPr lang="cs-CZ" sz="4000" dirty="0">
              <a:latin typeface="+mn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4365104"/>
            <a:ext cx="805964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  <a:latin typeface="+mn-lt"/>
              </a:rPr>
              <a:t>3. </a:t>
            </a:r>
            <a:r>
              <a:rPr lang="cs-CZ" sz="4000" dirty="0" smtClean="0">
                <a:latin typeface="+mn-lt"/>
              </a:rPr>
              <a:t>Brzy přestanete být žáky naší školy. </a:t>
            </a:r>
          </a:p>
          <a:p>
            <a:r>
              <a:rPr lang="cs-CZ" sz="4000" dirty="0">
                <a:latin typeface="+mn-lt"/>
              </a:rPr>
              <a:t> </a:t>
            </a:r>
            <a:r>
              <a:rPr lang="cs-CZ" sz="4000" dirty="0" smtClean="0">
                <a:latin typeface="+mn-lt"/>
              </a:rPr>
              <a:t>   Jaké povolání si zvolíte?</a:t>
            </a:r>
            <a:endParaRPr lang="cs-CZ" sz="4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47794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>
                <a:solidFill>
                  <a:prstClr val="black"/>
                </a:solidFill>
              </a:rPr>
              <a:t>vlastní zdroje</a:t>
            </a:r>
          </a:p>
          <a:p>
            <a:pPr lvl="0"/>
            <a:r>
              <a:rPr lang="cs-CZ" dirty="0">
                <a:solidFill>
                  <a:prstClr val="black"/>
                </a:solidFill>
                <a:hlinkClick r:id="rId2"/>
              </a:rPr>
              <a:t>http://office.microsoft.com</a:t>
            </a:r>
            <a:r>
              <a:rPr lang="cs-CZ" dirty="0">
                <a:solidFill>
                  <a:prstClr val="black"/>
                </a:solidFill>
              </a:rPr>
              <a:t> – kliparty</a:t>
            </a:r>
          </a:p>
          <a:p>
            <a:pPr lvl="0"/>
            <a:r>
              <a:rPr lang="cs-CZ" dirty="0">
                <a:solidFill>
                  <a:prstClr val="black"/>
                </a:solidFill>
              </a:rPr>
              <a:t>PLESKOTOVÁ, A., </a:t>
            </a:r>
            <a:r>
              <a:rPr lang="cs-CZ" i="1" dirty="0">
                <a:solidFill>
                  <a:prstClr val="black"/>
                </a:solidFill>
              </a:rPr>
              <a:t>OBČANSKÁ VÝCHOVA pro 9. ročník</a:t>
            </a:r>
            <a:r>
              <a:rPr lang="cs-CZ" dirty="0">
                <a:solidFill>
                  <a:prstClr val="black"/>
                </a:solidFill>
              </a:rPr>
              <a:t>., 1. vyd. Praha: Septima, 1996. ISBN 80-85801-71-X</a:t>
            </a:r>
            <a:r>
              <a:rPr lang="cs-CZ" sz="4000" dirty="0">
                <a:solidFill>
                  <a:prstClr val="black"/>
                </a:solidFill>
              </a:rPr>
              <a:t>.</a:t>
            </a:r>
          </a:p>
          <a:p>
            <a:pPr lvl="0"/>
            <a:r>
              <a:rPr lang="cs-CZ" dirty="0">
                <a:solidFill>
                  <a:prstClr val="black"/>
                </a:solidFill>
              </a:rPr>
              <a:t>MATUŠKOVÁ, A., </a:t>
            </a:r>
            <a:r>
              <a:rPr lang="cs-CZ" i="1" dirty="0">
                <a:solidFill>
                  <a:prstClr val="black"/>
                </a:solidFill>
              </a:rPr>
              <a:t>LIDÉ KOLEM NÁS</a:t>
            </a:r>
            <a:r>
              <a:rPr lang="cs-CZ" dirty="0">
                <a:solidFill>
                  <a:prstClr val="black"/>
                </a:solidFill>
              </a:rPr>
              <a:t>, 1. vyd. Praha: Česká geografická společnost, s. r. o., 2009. ISBN 978-80-86034-86-7</a:t>
            </a:r>
          </a:p>
          <a:p>
            <a:endParaRPr lang="cs-CZ" sz="4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</TotalTime>
  <Words>268</Words>
  <Application>Microsoft Office PowerPoint</Application>
  <PresentationFormat>Předvádění na obrazovce (4:3)</PresentationFormat>
  <Paragraphs>40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NÁZEV ŠKOLY: Střední odborné učiliště a Základní škola AUTOR: Bc. Lucie Chojnová NÁZEV: VY_32_INOVACE_07_Ochrana zdraví občanů                                                      a  jejich bezpečí                                                    - Při práci TÉMA SADY: Občanská výchova DATUM: 2. září 2011 ČÍSLO PROJEKTU: CZ.1.07/1.4.00/21.0477</vt:lpstr>
      <vt:lpstr>Ochrana</vt:lpstr>
      <vt:lpstr>Při </vt:lpstr>
      <vt:lpstr>Prezentace aplikace PowerPoint</vt:lpstr>
      <vt:lpstr>Práce je činnost, kterou vykonáváme pro určitý účel.</vt:lpstr>
      <vt:lpstr>Práci rozdělujeme do dvou skupin:</vt:lpstr>
      <vt:lpstr>2. práce duševní</vt:lpstr>
      <vt:lpstr>Při fyzické práci zapojujeme hlavně ruce, svaly, tělo.</vt:lpstr>
      <vt:lpstr>Většina pracovních činností spojuje znaky práce fyzické a práce duševní. O každé práci musíme přemýšlet a dělat ji s rozvahou. Dodržovat </vt:lpstr>
      <vt:lpstr>   Bezpečnostní předpisy    jsou na každém    pracovišti vyvěšeny    na nápaditém místě    a každý rozumný      člověk se je naučí znát    dříve, než k jakékoli práci    přistoupí.</vt:lpstr>
      <vt:lpstr>1. Jaké bezpečnostní předpisy      máte dodržovat ve škole?     (v tělocvičně, v dílně)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Lucie</cp:lastModifiedBy>
  <cp:revision>78</cp:revision>
  <dcterms:created xsi:type="dcterms:W3CDTF">2012-04-21T07:06:25Z</dcterms:created>
  <dcterms:modified xsi:type="dcterms:W3CDTF">2012-08-28T08:53:25Z</dcterms:modified>
</cp:coreProperties>
</file>