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56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87C1819-981D-45B0-94AA-BFB80E53FBA0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AB8815C-0B81-48F4-B217-480A9493D0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86A0F7-D69B-46F5-A1F1-CCB4155D7EB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2059F-C130-4E4A-851B-84EC2B406AC0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2736B-253D-473F-90B9-F58A50DC14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53322-FADB-4854-AE64-5FF4DAE3E14E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A5789-5D57-4443-AB22-FED76A66AB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B8919-5D54-424A-8910-C50435B2A075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9BE2A-2272-48D2-AF64-DDD9442A72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6511D-7912-4EF8-86F9-677FE4DA698E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DC7BF-2F0C-416B-BCE2-0338C005F4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E8687-C739-412D-93EE-27F5D7BEE79A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850FD-92C1-42CD-BC83-8D5CCAEED8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A6241-7C03-454E-AD97-809FBF69687B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D72F6-02EE-420E-92E8-90B6F4AD60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85F83-0DC1-495B-A425-ACC2EC8D0675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BF695-9EB0-4E26-9BDE-AFE4A696EB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A7A32-94BD-41BC-943B-A9E1A8284F4B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4FEDA-F991-4261-93F0-8191381A8D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E7C30-D5A6-4F57-979E-9863D1ACCBC1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799DE-1028-4AEA-B76F-06D829CFBD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8EA8A-248B-4FA0-9D75-59F27573A543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F87DF-91B5-43B3-81A3-E05F4E0FB5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592F8-3F30-480E-B1A3-2155F6A7E5E4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2326E-7B39-4677-9B8C-DB5B00EA72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1C46C1-AF63-4664-B1EA-0C31E7D400AA}" type="datetimeFigureOut">
              <a:rPr lang="cs-CZ"/>
              <a:pPr>
                <a:defRPr/>
              </a:pPr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AF8447-5DB2-4F9A-9D7D-81CF4DD827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phet.colorado.edu/en/simulation/balloons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hyperlink" Target="http://phet.colorado.edu/en/simulation/travoltage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het.colorado.edu/en/simulation/balloons" TargetMode="External"/><Relationship Id="rId2" Type="http://schemas.openxmlformats.org/officeDocument/2006/relationships/hyperlink" Target="http://phet.colorado.edu/en/simulation/travoltag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3"/>
          <p:cNvSpPr>
            <a:spLocks noGrp="1"/>
          </p:cNvSpPr>
          <p:nvPr>
            <p:ph type="ctrTitle"/>
          </p:nvPr>
        </p:nvSpPr>
        <p:spPr>
          <a:xfrm>
            <a:off x="611188" y="1268413"/>
            <a:ext cx="7772400" cy="2116137"/>
          </a:xfrm>
        </p:spPr>
        <p:txBody>
          <a:bodyPr/>
          <a:lstStyle/>
          <a:p>
            <a:pPr algn="l" eaLnBrk="1" hangingPunct="1"/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Mgr. Zdeňka Horská</a:t>
            </a:r>
            <a:br>
              <a:rPr lang="cs-CZ" sz="2800" i="1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VY_32_INOVACE_15_01_ Elektrování těles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smtClean="0">
                <a:latin typeface="Times New Roman" pitchFamily="18" charset="0"/>
                <a:cs typeface="Times New Roman" pitchFamily="18" charset="0"/>
              </a:rPr>
            </a:br>
            <a:endParaRPr lang="cs-CZ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650" y="3789363"/>
            <a:ext cx="7345363" cy="1871662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/>
              <a:t>Anotace: </a:t>
            </a:r>
            <a:r>
              <a:rPr lang="cs-CZ" sz="2800" dirty="0" smtClean="0"/>
              <a:t>Interaktivní prezentace pro 6. ročník. K poznání statické elektřiny. </a:t>
            </a:r>
            <a:endParaRPr lang="cs-CZ" sz="2800" dirty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/>
          </a:p>
        </p:txBody>
      </p:sp>
      <p:pic>
        <p:nvPicPr>
          <p:cNvPr id="14339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5805488"/>
            <a:ext cx="4464050" cy="7921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4340" name="Obrázek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2088" y="333375"/>
            <a:ext cx="79216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188" y="4437063"/>
            <a:ext cx="7772400" cy="14700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80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Elektrování těles</a:t>
            </a:r>
            <a:endParaRPr lang="cs-CZ" sz="80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Kabinet\AppData\Local\Microsoft\Windows\Temporary Internet Files\Content.IE5\0B54FY4Q\MC90001341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387332">
            <a:off x="1063625" y="1136650"/>
            <a:ext cx="2979738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Kabinet\AppData\Local\Microsoft\Windows\Temporary Internet Files\Content.IE5\K0O7W0UI\MC900290924[1].wmf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766937">
            <a:off x="1697923" y="1631871"/>
            <a:ext cx="6696744" cy="4743273"/>
          </a:xfrm>
          <a:prstGeom prst="rect">
            <a:avLst/>
          </a:prstGeom>
          <a:noFill/>
          <a:extLst>
            <a:ext uri="{909E8E84-426E-40DD-AFC4-6F175D3DCCD1}"/>
          </a:extLst>
        </p:spPr>
      </p:pic>
      <p:sp>
        <p:nvSpPr>
          <p:cNvPr id="7" name="Ovál 6"/>
          <p:cNvSpPr/>
          <p:nvPr/>
        </p:nvSpPr>
        <p:spPr>
          <a:xfrm>
            <a:off x="2552700" y="3308350"/>
            <a:ext cx="250825" cy="2524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0" name="Ovál 9"/>
          <p:cNvSpPr/>
          <p:nvPr/>
        </p:nvSpPr>
        <p:spPr>
          <a:xfrm>
            <a:off x="2814638" y="2492375"/>
            <a:ext cx="252412" cy="2524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1" name="Ovál 10"/>
          <p:cNvSpPr/>
          <p:nvPr/>
        </p:nvSpPr>
        <p:spPr>
          <a:xfrm>
            <a:off x="1536700" y="2998788"/>
            <a:ext cx="252413" cy="252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2" name="Ovál 11"/>
          <p:cNvSpPr/>
          <p:nvPr/>
        </p:nvSpPr>
        <p:spPr>
          <a:xfrm>
            <a:off x="1997075" y="3644900"/>
            <a:ext cx="252413" cy="2524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3" name="Ovál 12"/>
          <p:cNvSpPr/>
          <p:nvPr/>
        </p:nvSpPr>
        <p:spPr>
          <a:xfrm>
            <a:off x="3024188" y="3071813"/>
            <a:ext cx="250825" cy="252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4" name="Ovál 13"/>
          <p:cNvSpPr/>
          <p:nvPr/>
        </p:nvSpPr>
        <p:spPr>
          <a:xfrm>
            <a:off x="2814638" y="3617913"/>
            <a:ext cx="252412" cy="252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5" name="Ovál 14"/>
          <p:cNvSpPr/>
          <p:nvPr/>
        </p:nvSpPr>
        <p:spPr>
          <a:xfrm>
            <a:off x="2554288" y="2239963"/>
            <a:ext cx="250825" cy="252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6" name="Ovál 15"/>
          <p:cNvSpPr/>
          <p:nvPr/>
        </p:nvSpPr>
        <p:spPr>
          <a:xfrm>
            <a:off x="1790700" y="2314575"/>
            <a:ext cx="252413" cy="2524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7" name="Ovál 16"/>
          <p:cNvSpPr/>
          <p:nvPr/>
        </p:nvSpPr>
        <p:spPr>
          <a:xfrm>
            <a:off x="2436813" y="2871788"/>
            <a:ext cx="252412" cy="252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-</a:t>
            </a:r>
          </a:p>
        </p:txBody>
      </p:sp>
      <p:sp>
        <p:nvSpPr>
          <p:cNvPr id="18" name="Ovál 17"/>
          <p:cNvSpPr/>
          <p:nvPr/>
        </p:nvSpPr>
        <p:spPr>
          <a:xfrm>
            <a:off x="2747459" y="3606507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771800" y="2492615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788393" y="2266203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562465" y="2212540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426176" y="2841687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536393" y="2967687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Ovál 23"/>
          <p:cNvSpPr/>
          <p:nvPr/>
        </p:nvSpPr>
        <p:spPr>
          <a:xfrm>
            <a:off x="1927614" y="3606507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562465" y="3308177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Ovál 25"/>
          <p:cNvSpPr/>
          <p:nvPr/>
        </p:nvSpPr>
        <p:spPr>
          <a:xfrm>
            <a:off x="3023800" y="3052012"/>
            <a:ext cx="252000" cy="252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</a:t>
            </a:r>
            <a:endParaRPr lang="cs-CZ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354127">
            <a:off x="3883025" y="5184775"/>
            <a:ext cx="51133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více </a:t>
            </a:r>
            <a:r>
              <a:rPr lang="cs-CZ" sz="2400" u="heavy" dirty="0">
                <a:uFill>
                  <a:solidFill>
                    <a:srgbClr val="0070C0"/>
                  </a:solidFill>
                </a:uFill>
                <a:latin typeface="+mn-lt"/>
              </a:rPr>
              <a:t>elektronů</a:t>
            </a:r>
            <a:r>
              <a:rPr lang="cs-CZ" sz="2400" dirty="0">
                <a:latin typeface="+mn-lt"/>
              </a:rPr>
              <a:t> = </a:t>
            </a:r>
            <a:r>
              <a:rPr lang="cs-CZ" sz="2400" b="1" dirty="0">
                <a:solidFill>
                  <a:srgbClr val="0070C0"/>
                </a:solidFill>
                <a:latin typeface="+mn-lt"/>
              </a:rPr>
              <a:t>záporně</a:t>
            </a:r>
            <a:r>
              <a:rPr lang="cs-CZ" sz="2400" dirty="0">
                <a:solidFill>
                  <a:srgbClr val="0070C0"/>
                </a:solidFill>
                <a:latin typeface="+mn-lt"/>
              </a:rPr>
              <a:t> </a:t>
            </a:r>
            <a:r>
              <a:rPr lang="cs-CZ" sz="2400" dirty="0">
                <a:latin typeface="+mn-lt"/>
              </a:rPr>
              <a:t>nabité těleso</a:t>
            </a:r>
          </a:p>
        </p:txBody>
      </p:sp>
      <p:sp>
        <p:nvSpPr>
          <p:cNvPr id="17430" name="TextovéPole 8"/>
          <p:cNvSpPr txBox="1">
            <a:spLocks noChangeArrowheads="1"/>
          </p:cNvSpPr>
          <p:nvPr/>
        </p:nvSpPr>
        <p:spPr bwMode="auto">
          <a:xfrm>
            <a:off x="1042988" y="334963"/>
            <a:ext cx="74898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Při tření dochází k přeskakování elektronů.</a:t>
            </a:r>
          </a:p>
        </p:txBody>
      </p:sp>
      <p:cxnSp>
        <p:nvCxnSpPr>
          <p:cNvPr id="28" name="Přímá spojnice se šipkou 27"/>
          <p:cNvCxnSpPr/>
          <p:nvPr/>
        </p:nvCxnSpPr>
        <p:spPr>
          <a:xfrm flipH="1" flipV="1">
            <a:off x="5219700" y="4437063"/>
            <a:ext cx="504825" cy="863600"/>
          </a:xfrm>
          <a:prstGeom prst="straightConnector1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 rot="778086">
            <a:off x="3508375" y="1444625"/>
            <a:ext cx="47196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více </a:t>
            </a:r>
            <a:r>
              <a:rPr lang="cs-CZ" sz="2400" u="heavy" dirty="0">
                <a:uFill>
                  <a:solidFill>
                    <a:srgbClr val="FF0000"/>
                  </a:solidFill>
                </a:uFill>
                <a:latin typeface="+mn-lt"/>
              </a:rPr>
              <a:t>protonů</a:t>
            </a:r>
            <a:r>
              <a:rPr lang="cs-CZ" sz="2400" dirty="0">
                <a:latin typeface="+mn-lt"/>
              </a:rPr>
              <a:t> = </a:t>
            </a:r>
            <a:r>
              <a:rPr lang="cs-CZ" sz="2400" b="1" dirty="0">
                <a:solidFill>
                  <a:srgbClr val="FF0000"/>
                </a:solidFill>
                <a:latin typeface="+mn-lt"/>
              </a:rPr>
              <a:t>kladně</a:t>
            </a:r>
            <a:r>
              <a:rPr lang="cs-CZ" sz="2400" dirty="0">
                <a:latin typeface="+mn-lt"/>
              </a:rPr>
              <a:t> nabité těleso</a:t>
            </a:r>
          </a:p>
        </p:txBody>
      </p:sp>
      <p:cxnSp>
        <p:nvCxnSpPr>
          <p:cNvPr id="32" name="Přímá spojnice se šipkou 31"/>
          <p:cNvCxnSpPr/>
          <p:nvPr/>
        </p:nvCxnSpPr>
        <p:spPr>
          <a:xfrm flipH="1">
            <a:off x="2678113" y="1752600"/>
            <a:ext cx="2368550" cy="307975"/>
          </a:xfrm>
          <a:prstGeom prst="straightConnector1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1.11111E-6 L -2.5E-6 -1.11111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1.11111E-6 L 5E-6 -1.11111E-6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1.11111E-6 L -3.61111E-6 -1.11111E-6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4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-0.04 C 0.081 -0.049 0.102 -0.054 0.124 -0.054 C 0.149 -0.054 0.169 -0.049 0.183 -0.04 L 0.25 0 E" pathEditMode="relative" ptsTypes="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00139 L 0.07379 -0.01944 C 0.08785 -0.02847 0.12622 -0.01944 0.14809 -0.01944 C 0.17309 -0.01944 0.20816 0.00602 0.22223 0.01505 L 0.33507 0.14838 " pathEditMode="relative" rAng="0" ptsTypes="FffFF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613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.00602 L 0.06667 -0.03865 C 0.08073 -0.04861 0.11007 -0.02824 0.13195 -0.02824 C 0.15677 -0.02824 0.17917 0.00255 0.19323 0.0125 L 0.26042 0.1338 " pathEditMode="relative" rAng="0" ptsTypes="FffFF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21" y="365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139 L 0.07656 -0.03055 C 0.09063 -0.03935 0.12882 -0.02847 0.1507 -0.02847 C 0.1757 -0.02847 0.2092 -0.00555 0.22327 0.00348 L 0.39254 0.13982 " pathEditMode="relative" rAng="0" ptsTypes="FffFF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18" y="4884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 -0.00162 L 0.11285 -0.03611 C 0.12691 -0.04514 0.15382 -0.03194 0.1757 -0.03194 C 0.2007 -0.03194 0.24722 0.00648 0.26129 0.01551 L 0.40955 0.13588 " pathEditMode="relative" rAng="0" ptsTypes="FffFF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78" y="469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08195 -0.02731 C 0.09601 -0.03634 0.12622 -0.025 0.14809 -0.025 C 0.17309 -0.025 0.2033 -0.00625 0.21736 0.00278 L 0.32535 0.1125 " pathEditMode="relative" rAng="0" ptsTypes="FffFF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67" y="3796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0254 L 0.08524 -0.03009 C 0.0993 -0.03912 0.15364 -0.02569 0.17552 -0.02569 C 0.20052 -0.02569 0.23732 -0.00671 0.25139 0.00232 L 0.36753 0.06899 " pathEditMode="relative" rAng="0" ptsTypes="FffFF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1736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-0.04 C 0.081 -0.049 0.102 -0.054 0.124 -0.054 C 0.149 -0.054 0.169 -0.049 0.183 -0.04 L 0.25 0 E" pathEditMode="relative" ptsTypes="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301 L 0.0691 -0.03704 C 0.08316 -0.04607 0.10417 -0.05093 0.12605 -0.05093 C 0.15105 -0.05093 0.17101 -0.04607 0.18507 -0.03704 L 0.25209 0.00301 " pathEditMode="relative" rAng="0" ptsTypes="FffFF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2708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8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/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64682" y="3499229"/>
            <a:ext cx="2408237" cy="2566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/>
              <a:ext uri="{28A0092B-C50C-407E-A947-70E740481C1C}"/>
            </a:extLst>
          </a:blip>
          <a:srcRect/>
          <a:stretch>
            <a:fillRect/>
          </a:stretch>
        </p:blipFill>
        <p:spPr bwMode="auto">
          <a:xfrm flipH="1">
            <a:off x="764681" y="3494485"/>
            <a:ext cx="2408237" cy="2566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750" y="404813"/>
            <a:ext cx="7848600" cy="1223962"/>
          </a:xfrm>
        </p:spPr>
        <p:txBody>
          <a:bodyPr/>
          <a:lstStyle/>
          <a:p>
            <a:pPr eaLnBrk="1" hangingPunct="1"/>
            <a:r>
              <a:rPr lang="cs-CZ" sz="3200" smtClean="0"/>
              <a:t>třením vzniká </a:t>
            </a:r>
            <a:r>
              <a:rPr lang="cs-CZ" sz="3200" smtClean="0">
                <a:hlinkClick r:id="rId5"/>
              </a:rPr>
              <a:t>STATICKÁ ELEKTŘINA </a:t>
            </a:r>
            <a:r>
              <a:rPr lang="cs-CZ" sz="3200" smtClean="0"/>
              <a:t>(staticky zelektrované těleso)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563888" y="4029352"/>
            <a:ext cx="3657600" cy="2743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71550" y="5805488"/>
            <a:ext cx="23764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zelektrovaný obal CD přitahuje burizony</a:t>
            </a: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951163" y="6146800"/>
            <a:ext cx="122555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Zástupný symbol pro obsah 2"/>
          <p:cNvSpPr>
            <a:spLocks noGrp="1"/>
          </p:cNvSpPr>
          <p:nvPr>
            <p:ph sz="half" idx="1"/>
          </p:nvPr>
        </p:nvSpPr>
        <p:spPr>
          <a:xfrm>
            <a:off x="395288" y="1557338"/>
            <a:ext cx="4038600" cy="20161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Tělesa souhlasně </a:t>
            </a:r>
            <a:r>
              <a:rPr lang="cs-CZ" dirty="0" err="1" smtClean="0"/>
              <a:t>zelektrovaná</a:t>
            </a:r>
            <a:r>
              <a:rPr lang="cs-CZ" dirty="0" smtClean="0"/>
              <a:t> se odpuzují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n</a:t>
            </a:r>
            <a:r>
              <a:rPr lang="cs-CZ" dirty="0" smtClean="0"/>
              <a:t>apř.: dva balonky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2"/>
          </p:nvPr>
        </p:nvSpPr>
        <p:spPr>
          <a:xfrm>
            <a:off x="4487863" y="1557338"/>
            <a:ext cx="4257675" cy="45259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Tělesa nesouhlasně </a:t>
            </a:r>
            <a:r>
              <a:rPr lang="cs-CZ" dirty="0" err="1" smtClean="0"/>
              <a:t>zelektrovaná</a:t>
            </a:r>
            <a:r>
              <a:rPr lang="cs-CZ" dirty="0" smtClean="0"/>
              <a:t> se přitahují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err="1" smtClean="0"/>
              <a:t>např</a:t>
            </a:r>
            <a:r>
              <a:rPr lang="cs-CZ" dirty="0" smtClean="0"/>
              <a:t>: vlasy a hřeben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obal od CD a papírky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  obrazovka televize</a:t>
            </a:r>
            <a:endParaRPr lang="cs-CZ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2159000" y="4437063"/>
            <a:ext cx="68421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1181100" y="4437063"/>
            <a:ext cx="68421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-0.07326 -0.0062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3" y="-324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0.06389 0.008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4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 uiExpand="1" build="p"/>
      <p:bldP spid="10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mtClean="0"/>
              <a:t>Elektrické pole: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pPr eaLnBrk="1" hangingPunct="1"/>
            <a:r>
              <a:rPr lang="cs-CZ" sz="3200" smtClean="0"/>
              <a:t>Okolo každého zelektrovaného tělesa je elektrické pole</a:t>
            </a:r>
          </a:p>
          <a:p>
            <a:pPr eaLnBrk="1" hangingPunct="1"/>
            <a:r>
              <a:rPr lang="cs-CZ" sz="3200" smtClean="0"/>
              <a:t>Projevuje se elektrickou silou, kterou přitahuje nebo odpuzuje některá tělesa</a:t>
            </a:r>
          </a:p>
          <a:p>
            <a:pPr eaLnBrk="1" hangingPunct="1"/>
            <a:r>
              <a:rPr lang="cs-CZ" sz="3200" smtClean="0"/>
              <a:t>Čím dál od zelektrovaného tělesa, tím menší síla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mtClean="0"/>
              <a:t>Práce s prezentací: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Žáci si vyzkouší zelektrovat různé předměty</a:t>
            </a:r>
          </a:p>
          <a:p>
            <a:pPr eaLnBrk="1" hangingPunct="1"/>
            <a:r>
              <a:rPr lang="cs-CZ" smtClean="0"/>
              <a:t>Následně si žáci zakreslí a napíší poznatky do sešitu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2562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 smtClean="0"/>
              <a:t>Obrázky jsou z galerie MS Office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 smtClean="0"/>
              <a:t>Fotografie vlastní autorky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 smtClean="0"/>
              <a:t>Hypertextový odkaz: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>
                <a:hlinkClick r:id="rId2"/>
              </a:rPr>
              <a:t>http://</a:t>
            </a:r>
            <a:r>
              <a:rPr lang="cs-CZ" sz="2200" dirty="0" smtClean="0">
                <a:hlinkClick r:id="rId2"/>
              </a:rPr>
              <a:t>phet.colorado.edu/en/simulation/travoltage</a:t>
            </a:r>
            <a:endParaRPr lang="cs-CZ" sz="22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>
                <a:hlinkClick r:id="rId3"/>
              </a:rPr>
              <a:t>http://</a:t>
            </a:r>
            <a:r>
              <a:rPr lang="cs-CZ" sz="2200" dirty="0" smtClean="0">
                <a:hlinkClick r:id="rId3"/>
              </a:rPr>
              <a:t>phet.colorado.edu/en/simulation/balloons</a:t>
            </a:r>
            <a:endParaRPr lang="cs-CZ" sz="22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/>
              <a:t>Není-li uvedeno jinak je materiál dílem autorky podle učebních osnov odpovídajících ŠVP vyučovaných podle učebnic</a:t>
            </a:r>
            <a:r>
              <a:rPr lang="cs-CZ" sz="2200" dirty="0" smtClean="0"/>
              <a:t>: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/>
              <a:t>KOLÁŘOVÁ, Růžena a Jiří BOHUNĚK. </a:t>
            </a:r>
            <a:r>
              <a:rPr lang="cs-CZ" sz="2200" i="1" dirty="0"/>
              <a:t>Fyzika pro 6. ročník základní školy</a:t>
            </a:r>
            <a:r>
              <a:rPr lang="cs-CZ" sz="2200" dirty="0"/>
              <a:t> [učebnice]. dotisk 1. vydání. Praha: Prometheus, spol. s r. o., </a:t>
            </a:r>
            <a:r>
              <a:rPr lang="cs-CZ" sz="2200" dirty="0" smtClean="0"/>
              <a:t>2001. </a:t>
            </a:r>
            <a:r>
              <a:rPr lang="cs-CZ" sz="2200" dirty="0"/>
              <a:t>učebnice pro základní školy. ISBN 80-7196-121-3. </a:t>
            </a:r>
            <a:endParaRPr lang="cs-CZ" sz="22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Citováno dne 30. 11. 2011</a:t>
            </a:r>
            <a:endParaRPr lang="cs-CZ" sz="22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195</Words>
  <Application>Microsoft Office PowerPoint</Application>
  <PresentationFormat>Předvádění na obrazovce (4:3)</PresentationFormat>
  <Paragraphs>42</Paragraphs>
  <Slides>7</Slides>
  <Notes>1</Notes>
  <HiddenSlides>3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Arial Black</vt:lpstr>
      <vt:lpstr>Motiv systému Office</vt:lpstr>
      <vt:lpstr>Název školy: ZŠ Klášterec nad Ohří, Krátká 676 Autor: Mgr. Zdeňka Horská Název materiálu: VY_32_INOVACE_15_01_ Elektrování těles Číslo projektu: CZ.1.07/1.4.00/21.1115  </vt:lpstr>
      <vt:lpstr>Elektrování těles</vt:lpstr>
      <vt:lpstr>Snímek 3</vt:lpstr>
      <vt:lpstr>Snímek 4</vt:lpstr>
      <vt:lpstr>Elektrické pole:</vt:lpstr>
      <vt:lpstr>Práce s prezentací: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Elektrování těles</dc:title>
  <dc:creator>Kabinet</dc:creator>
  <cp:lastModifiedBy>Maminka</cp:lastModifiedBy>
  <cp:revision>22</cp:revision>
  <dcterms:created xsi:type="dcterms:W3CDTF">2011-12-09T10:14:00Z</dcterms:created>
  <dcterms:modified xsi:type="dcterms:W3CDTF">2012-02-25T07:29:33Z</dcterms:modified>
</cp:coreProperties>
</file>