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85" r:id="rId4"/>
    <p:sldId id="287" r:id="rId5"/>
    <p:sldId id="288" r:id="rId6"/>
    <p:sldId id="28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F0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VY_32_INOVACE_1C59Čj3_Slovesa – osoba a číslo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Slovesa – osoba a číslo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DD82E8-9FD1-46E4-B364-F96308795DE0}" type="presOf" srcId="{FBBFC3EA-9D9D-4F3A-BEA6-9C2C0E46BF20}" destId="{832BF48F-0145-4429-9E02-8FCA946CCE9E}" srcOrd="1" destOrd="0" presId="urn:microsoft.com/office/officeart/2005/8/layout/target3"/>
    <dgm:cxn modelId="{B183B93D-3108-496D-9322-CBAFF0F64E06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CAA29B3-26D3-4A36-BDBC-B8F40D4D6F9B}" type="presOf" srcId="{EBC41103-E2E5-4D48-9B4B-425520D3D098}" destId="{3BA01B75-849B-4716-8BCD-084A86FF328F}" srcOrd="0" destOrd="0" presId="urn:microsoft.com/office/officeart/2005/8/layout/target3"/>
    <dgm:cxn modelId="{6C333C6B-9EA0-4B9B-ABFD-0276807360F4}" type="presOf" srcId="{C73C7642-F245-4585-8F88-243F9FAEF6CA}" destId="{59F530CB-4999-43B3-A00D-6AB53886BD77}" srcOrd="1" destOrd="0" presId="urn:microsoft.com/office/officeart/2005/8/layout/target3"/>
    <dgm:cxn modelId="{DD66F3E6-AE81-4D8F-9B90-411156695F47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3BBF1F6-2DCE-422F-AE8B-5113D65083DF}" type="presOf" srcId="{445C7998-7549-48B0-BD68-D4F0167F02E5}" destId="{BC35EE03-4121-4EF9-923D-7CB6D30D358D}" srcOrd="0" destOrd="0" presId="urn:microsoft.com/office/officeart/2005/8/layout/target3"/>
    <dgm:cxn modelId="{5A8E8DC3-9F12-4C9C-B9E4-BB90142955FB}" type="presOf" srcId="{FBBFC3EA-9D9D-4F3A-BEA6-9C2C0E46BF20}" destId="{643EA938-EDE0-4533-ACCC-D2BD6F3A527C}" srcOrd="0" destOrd="0" presId="urn:microsoft.com/office/officeart/2005/8/layout/target3"/>
    <dgm:cxn modelId="{94F6D207-28C1-4DCB-957C-B9F400A37969}" type="presOf" srcId="{019433A1-1324-4DE1-9E6F-32B851095F74}" destId="{E7297F21-D4FD-4A41-AE58-814D01A6B5E7}" srcOrd="1" destOrd="0" presId="urn:microsoft.com/office/officeart/2005/8/layout/target3"/>
    <dgm:cxn modelId="{AB3CC405-E56A-4747-B619-C3182EA368D3}" type="presOf" srcId="{EBC41103-E2E5-4D48-9B4B-425520D3D098}" destId="{A27B6496-BF1B-4384-9217-9659064D5D6A}" srcOrd="1" destOrd="0" presId="urn:microsoft.com/office/officeart/2005/8/layout/target3"/>
    <dgm:cxn modelId="{3BB6679B-3E48-4BD0-A2B2-C6CDFD887D3D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E867971-A183-43D2-9173-1124E8ABC943}" type="presOf" srcId="{C73C7642-F245-4585-8F88-243F9FAEF6CA}" destId="{9A9B6F4F-B6FF-4F2D-B640-A8473E589523}" srcOrd="0" destOrd="0" presId="urn:microsoft.com/office/officeart/2005/8/layout/target3"/>
    <dgm:cxn modelId="{AB4B52B5-B7E7-4E38-BC73-6FB456FB087F}" type="presParOf" srcId="{71045F8C-00FA-488E-A7BD-E2E6753D979D}" destId="{3577EC6B-C980-4F34-8C69-4365E7B8FC8C}" srcOrd="0" destOrd="0" presId="urn:microsoft.com/office/officeart/2005/8/layout/target3"/>
    <dgm:cxn modelId="{ACB1F8FA-0A50-4617-9A39-9F5A52F69F3B}" type="presParOf" srcId="{71045F8C-00FA-488E-A7BD-E2E6753D979D}" destId="{6940EB87-DC1D-4BC3-9408-9AC2E1FFC039}" srcOrd="1" destOrd="0" presId="urn:microsoft.com/office/officeart/2005/8/layout/target3"/>
    <dgm:cxn modelId="{43C1BB96-AA8B-4791-8F15-407D802790D2}" type="presParOf" srcId="{71045F8C-00FA-488E-A7BD-E2E6753D979D}" destId="{BC35EE03-4121-4EF9-923D-7CB6D30D358D}" srcOrd="2" destOrd="0" presId="urn:microsoft.com/office/officeart/2005/8/layout/target3"/>
    <dgm:cxn modelId="{390362F4-6942-46BA-80E1-329AEF58CB5C}" type="presParOf" srcId="{71045F8C-00FA-488E-A7BD-E2E6753D979D}" destId="{C95EEA27-3CBF-4645-A92D-9D8AF5C1CBFC}" srcOrd="3" destOrd="0" presId="urn:microsoft.com/office/officeart/2005/8/layout/target3"/>
    <dgm:cxn modelId="{8BBF7D3D-15CA-4668-8A62-C342B5238835}" type="presParOf" srcId="{71045F8C-00FA-488E-A7BD-E2E6753D979D}" destId="{851BB866-B6AE-4566-893F-4C635BA974FC}" srcOrd="4" destOrd="0" presId="urn:microsoft.com/office/officeart/2005/8/layout/target3"/>
    <dgm:cxn modelId="{74ECAF8B-F4B7-4259-B051-F60CCB4D71BD}" type="presParOf" srcId="{71045F8C-00FA-488E-A7BD-E2E6753D979D}" destId="{643EA938-EDE0-4533-ACCC-D2BD6F3A527C}" srcOrd="5" destOrd="0" presId="urn:microsoft.com/office/officeart/2005/8/layout/target3"/>
    <dgm:cxn modelId="{D45BF7F4-D477-409E-BC26-A037B911B60A}" type="presParOf" srcId="{71045F8C-00FA-488E-A7BD-E2E6753D979D}" destId="{92F31B18-D66D-4CC7-89B9-378928DE877D}" srcOrd="6" destOrd="0" presId="urn:microsoft.com/office/officeart/2005/8/layout/target3"/>
    <dgm:cxn modelId="{F1129173-6EA5-4827-A365-BA777B127D80}" type="presParOf" srcId="{71045F8C-00FA-488E-A7BD-E2E6753D979D}" destId="{902074E1-B931-4618-97F1-FADBE82E9C3C}" srcOrd="7" destOrd="0" presId="urn:microsoft.com/office/officeart/2005/8/layout/target3"/>
    <dgm:cxn modelId="{F8857D4D-7FA1-4AA8-8173-C01B1767A63E}" type="presParOf" srcId="{71045F8C-00FA-488E-A7BD-E2E6753D979D}" destId="{A3817367-F2BC-482F-8832-FA00B51DCCF3}" srcOrd="8" destOrd="0" presId="urn:microsoft.com/office/officeart/2005/8/layout/target3"/>
    <dgm:cxn modelId="{6A3678AD-5BE0-4FBC-B754-465397A6B899}" type="presParOf" srcId="{71045F8C-00FA-488E-A7BD-E2E6753D979D}" destId="{2DD79E57-A63E-47D4-A1AB-6DF333476AD4}" srcOrd="9" destOrd="0" presId="urn:microsoft.com/office/officeart/2005/8/layout/target3"/>
    <dgm:cxn modelId="{27293A71-CA0F-487B-84B5-2DD20342D1D3}" type="presParOf" srcId="{71045F8C-00FA-488E-A7BD-E2E6753D979D}" destId="{648967D3-ED80-4214-8D87-4E7012561E4A}" srcOrd="10" destOrd="0" presId="urn:microsoft.com/office/officeart/2005/8/layout/target3"/>
    <dgm:cxn modelId="{B4E5DD5F-81CC-4AE6-AE96-DDD3BB283049}" type="presParOf" srcId="{71045F8C-00FA-488E-A7BD-E2E6753D979D}" destId="{9A9B6F4F-B6FF-4F2D-B640-A8473E589523}" srcOrd="11" destOrd="0" presId="urn:microsoft.com/office/officeart/2005/8/layout/target3"/>
    <dgm:cxn modelId="{30509E3C-4D7F-48C7-805A-A00C20052E61}" type="presParOf" srcId="{71045F8C-00FA-488E-A7BD-E2E6753D979D}" destId="{13BD0FAF-9F2C-4708-9E63-A8E8E5252943}" srcOrd="12" destOrd="0" presId="urn:microsoft.com/office/officeart/2005/8/layout/target3"/>
    <dgm:cxn modelId="{D50FAD9D-7957-4B7A-98B6-D47C5EEB893E}" type="presParOf" srcId="{71045F8C-00FA-488E-A7BD-E2E6753D979D}" destId="{6821E7C9-5E4B-45FA-8F82-01E6F26FAA25}" srcOrd="13" destOrd="0" presId="urn:microsoft.com/office/officeart/2005/8/layout/target3"/>
    <dgm:cxn modelId="{27D4A973-B33C-46FD-9F3C-F931DD8AAF89}" type="presParOf" srcId="{71045F8C-00FA-488E-A7BD-E2E6753D979D}" destId="{3BA01B75-849B-4716-8BCD-084A86FF328F}" srcOrd="14" destOrd="0" presId="urn:microsoft.com/office/officeart/2005/8/layout/target3"/>
    <dgm:cxn modelId="{CB6FE462-609B-4DED-9880-D909D9992E75}" type="presParOf" srcId="{71045F8C-00FA-488E-A7BD-E2E6753D979D}" destId="{4D19AB04-24FA-40C2-B203-52AE3D15E171}" srcOrd="15" destOrd="0" presId="urn:microsoft.com/office/officeart/2005/8/layout/target3"/>
    <dgm:cxn modelId="{75237C19-23C5-4ABC-8493-D074D67B58DE}" type="presParOf" srcId="{71045F8C-00FA-488E-A7BD-E2E6753D979D}" destId="{832BF48F-0145-4429-9E02-8FCA946CCE9E}" srcOrd="16" destOrd="0" presId="urn:microsoft.com/office/officeart/2005/8/layout/target3"/>
    <dgm:cxn modelId="{909A6C84-DACE-4592-B811-D6C38B4D0D78}" type="presParOf" srcId="{71045F8C-00FA-488E-A7BD-E2E6753D979D}" destId="{E7297F21-D4FD-4A41-AE58-814D01A6B5E7}" srcOrd="17" destOrd="0" presId="urn:microsoft.com/office/officeart/2005/8/layout/target3"/>
    <dgm:cxn modelId="{8FC4B1BC-DA79-4C46-983E-4E4A316B14A8}" type="presParOf" srcId="{71045F8C-00FA-488E-A7BD-E2E6753D979D}" destId="{59F530CB-4999-43B3-A00D-6AB53886BD77}" srcOrd="18" destOrd="0" presId="urn:microsoft.com/office/officeart/2005/8/layout/target3"/>
    <dgm:cxn modelId="{7827301F-CCF7-46F5-A88F-93C7C7C74DA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VY_32_INOVACE_1C59Čj3_Slovesa – osoba a číslo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Slovesa – osoba a číslo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920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651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858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858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671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42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322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25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01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704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449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B1BD83-4AA7-427A-995E-41020B5D36E4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628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5613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461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3.ročník ZŠ</a:t>
            </a:r>
          </a:p>
          <a:p>
            <a:pPr marL="0" indent="0">
              <a:buNone/>
            </a:pPr>
            <a:r>
              <a:rPr lang="cs-CZ" sz="2400" dirty="0" smtClean="0"/>
              <a:t>Prezentace, </a:t>
            </a:r>
            <a:r>
              <a:rPr lang="cs-CZ" sz="2400" smtClean="0"/>
              <a:t>pracovní </a:t>
            </a:r>
            <a:r>
              <a:rPr lang="cs-CZ" sz="2400" smtClean="0"/>
              <a:t>listy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Pomůcky: využití funkce pera, fixy</a:t>
            </a:r>
          </a:p>
          <a:p>
            <a:pPr marL="0" indent="0">
              <a:buNone/>
            </a:pPr>
            <a:r>
              <a:rPr lang="cs-CZ" sz="2400" dirty="0" smtClean="0"/>
              <a:t>Inovace:  aktivace žáků - manipulace s perem, </a:t>
            </a:r>
            <a:r>
              <a:rPr lang="cs-CZ" sz="2400" dirty="0" smtClean="0"/>
              <a:t>postupné vyvození přehledu samotnými žáky za pomoci učitele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Metodické pokyny: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snímek – </a:t>
            </a:r>
            <a:r>
              <a:rPr lang="cs-CZ" sz="2400" dirty="0" smtClean="0"/>
              <a:t>postupné tvoření tabulky osob a čísla – přiřazování sloves k zájmenům, vyvození osob a čísla 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snímek – </a:t>
            </a:r>
            <a:r>
              <a:rPr lang="cs-CZ" sz="2400" dirty="0" smtClean="0"/>
              <a:t>časování sloves ve všech osobách a obou číslech, dopisování chybějících sloves v tabulce, tvoření vět</a:t>
            </a:r>
            <a:endParaRPr lang="cs-CZ" sz="2400" dirty="0" smtClean="0"/>
          </a:p>
          <a:p>
            <a:pPr marL="457200" indent="-457200">
              <a:buAutoNum type="arabicPeriod" startAt="3"/>
            </a:pPr>
            <a:r>
              <a:rPr lang="cs-CZ" sz="2400" dirty="0" smtClean="0"/>
              <a:t>snímek </a:t>
            </a:r>
            <a:r>
              <a:rPr lang="cs-CZ" sz="2400" dirty="0" smtClean="0"/>
              <a:t>– zkrácená verze 2. snímku pro tisk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38510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84792" y="2715561"/>
            <a:ext cx="2195736" cy="3698278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716016" y="2564904"/>
            <a:ext cx="3059696" cy="3834072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 smtClean="0"/>
              <a:t>Přiřazujte slovesa k zájmenům</a:t>
            </a:r>
            <a:endParaRPr lang="cs-CZ" sz="32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JÁ</a:t>
            </a:r>
            <a:r>
              <a:rPr lang="cs-CZ" sz="2400" b="1" dirty="0" smtClean="0">
                <a:solidFill>
                  <a:srgbClr val="FF0000"/>
                </a:solidFill>
              </a:rPr>
              <a:t>					MY</a:t>
            </a: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TY</a:t>
            </a:r>
            <a:r>
              <a:rPr lang="cs-CZ" sz="2400" b="1" dirty="0" smtClean="0">
                <a:solidFill>
                  <a:srgbClr val="FF0000"/>
                </a:solidFill>
              </a:rPr>
              <a:t>					VY</a:t>
            </a: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ON</a:t>
            </a:r>
            <a:r>
              <a:rPr lang="cs-CZ" sz="2400" b="1" dirty="0" smtClean="0">
                <a:solidFill>
                  <a:srgbClr val="FF0000"/>
                </a:solidFill>
              </a:rPr>
              <a:t>					ONI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ONA</a:t>
            </a:r>
            <a:r>
              <a:rPr lang="cs-CZ" sz="2400" b="1" dirty="0" smtClean="0">
                <a:solidFill>
                  <a:srgbClr val="FF0000"/>
                </a:solidFill>
              </a:rPr>
              <a:t>					ONY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ONO</a:t>
            </a:r>
            <a:r>
              <a:rPr lang="cs-CZ" sz="2400" b="1" dirty="0" smtClean="0">
                <a:solidFill>
                  <a:srgbClr val="FF0000"/>
                </a:solidFill>
              </a:rPr>
              <a:t>					ONA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Documents and Settings\Marie\Local Settings\Temporary Internet Files\Content.IE5\DLFWBOK1\MC90044056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1" y="4363654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Documents and Settings\Marie\Local Settings\Temporary Internet Files\Content.IE5\5N6SCE0R\MC90044056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285" y="3280571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Marie\Local Settings\Temporary Internet Files\Content.IE5\5N6SCE0R\MC90044056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88232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Documents and Settings\Marie\Local Settings\Temporary Internet Files\Content.IE5\5N6SCE0R\MC90044056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88232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Marie\Local Settings\Temporary Internet Files\Content.IE5\DLFWBOK1\MC90044056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787" y="417223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Marie\Local Settings\Temporary Internet Files\Content.IE5\DLFWBOK1\MC90044056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7223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Marie\Local Settings\Temporary Internet Files\Content.IE5\G92WLCR9\MM90029698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852" y="5393909"/>
            <a:ext cx="94297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Marie\Local Settings\Temporary Internet Files\Content.IE5\G92WLCR9\MM90029698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680" y="5025441"/>
            <a:ext cx="897097" cy="770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Marie\Local Settings\Temporary Internet Files\Content.IE5\G92WLCR9\MM90029698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184" y="5157192"/>
            <a:ext cx="94297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141792" y="3280571"/>
            <a:ext cx="1224136" cy="46734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počítají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131840" y="2132856"/>
            <a:ext cx="1224136" cy="46734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volá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094426" y="6165304"/>
            <a:ext cx="1368152" cy="46734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u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číme se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131840" y="1052736"/>
            <a:ext cx="1800200" cy="46734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nepracujete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131840" y="1593504"/>
            <a:ext cx="1224136" cy="46734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čteš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141792" y="3861048"/>
            <a:ext cx="1224136" cy="46734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hraje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141792" y="2715561"/>
            <a:ext cx="1224136" cy="46734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jedou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141792" y="4399926"/>
            <a:ext cx="1224136" cy="46734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vstávám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31840" y="5562004"/>
            <a:ext cx="1224136" cy="46734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píše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131840" y="4977880"/>
            <a:ext cx="1224136" cy="46734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hlídají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397204" y="6242663"/>
            <a:ext cx="627689" cy="601216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812360" y="6259467"/>
            <a:ext cx="627689" cy="601216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6943785" y="6256784"/>
            <a:ext cx="627689" cy="601216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6482157" y="6259467"/>
            <a:ext cx="627689" cy="601216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6104551" y="6259467"/>
            <a:ext cx="627689" cy="601216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5706680" y="6259467"/>
            <a:ext cx="627689" cy="601216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01404" y="6375801"/>
            <a:ext cx="1948696" cy="457200"/>
          </a:xfrm>
          <a:prstGeom prst="rect">
            <a:avLst/>
          </a:prstGeom>
          <a:solidFill>
            <a:schemeClr val="bg2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Číslo množné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0857" y="6386679"/>
            <a:ext cx="2101095" cy="457200"/>
          </a:xfrm>
          <a:prstGeom prst="rect">
            <a:avLst/>
          </a:prstGeom>
          <a:solidFill>
            <a:schemeClr val="bg2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Číslo jednotné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095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 smtClean="0"/>
              <a:t>Uveď slovesa ve všech osobách a obou číslech</a:t>
            </a:r>
            <a:endParaRPr lang="cs-CZ" sz="3200" b="1" i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6803339"/>
              </p:ext>
            </p:extLst>
          </p:nvPr>
        </p:nvGraphicFramePr>
        <p:xfrm>
          <a:off x="457200" y="1052513"/>
          <a:ext cx="8229600" cy="45720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371600"/>
                <a:gridCol w="1371600"/>
                <a:gridCol w="1371600"/>
                <a:gridCol w="1371600"/>
                <a:gridCol w="1436712"/>
                <a:gridCol w="13064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7030A0"/>
                          </a:solidFill>
                        </a:rPr>
                        <a:t>1. j.</a:t>
                      </a:r>
                      <a:endParaRPr lang="cs-CZ" sz="2400" b="1" i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7030A0"/>
                          </a:solidFill>
                        </a:rPr>
                        <a:t>2. j.</a:t>
                      </a:r>
                      <a:endParaRPr lang="cs-CZ" sz="2400" b="1" i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7030A0"/>
                          </a:solidFill>
                        </a:rPr>
                        <a:t>3. j.</a:t>
                      </a:r>
                      <a:endParaRPr lang="cs-CZ" sz="2400" b="1" i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7030A0"/>
                          </a:solidFill>
                        </a:rPr>
                        <a:t>1. m.</a:t>
                      </a:r>
                      <a:endParaRPr lang="cs-CZ" sz="2400" b="1" i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7030A0"/>
                          </a:solidFill>
                        </a:rPr>
                        <a:t>2. m.</a:t>
                      </a:r>
                      <a:endParaRPr lang="cs-CZ" sz="2400" b="1" i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rgbClr val="7030A0"/>
                          </a:solidFill>
                        </a:rPr>
                        <a:t>3. m.</a:t>
                      </a:r>
                      <a:endParaRPr lang="cs-CZ" sz="2400" b="1" i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peru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hledáte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dělá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jsme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otvíráš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pečou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jím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neseš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utíkáte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046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870340"/>
            <a:ext cx="45546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/>
              <a:t>Uveď slovesa ve všech osobách a obou číslech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3153066"/>
              </p:ext>
            </p:extLst>
          </p:nvPr>
        </p:nvGraphicFramePr>
        <p:xfrm>
          <a:off x="418201" y="701988"/>
          <a:ext cx="8229600" cy="239342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371600"/>
                <a:gridCol w="1371600"/>
                <a:gridCol w="1371600"/>
                <a:gridCol w="1371600"/>
                <a:gridCol w="1436712"/>
                <a:gridCol w="1306488"/>
              </a:tblGrid>
              <a:tr h="398904"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1. j.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2. j.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3. j.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1. m.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2. m.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3. m.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904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jím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904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hledáte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904"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dělá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904"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jsme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904"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otvíráš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412325" y="300390"/>
            <a:ext cx="45546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/>
              <a:t>Uveď slovesa ve všech osobách a obou číslech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7226854"/>
              </p:ext>
            </p:extLst>
          </p:nvPr>
        </p:nvGraphicFramePr>
        <p:xfrm>
          <a:off x="467544" y="4293096"/>
          <a:ext cx="8229600" cy="236482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371600"/>
                <a:gridCol w="1371600"/>
                <a:gridCol w="1371600"/>
                <a:gridCol w="1371600"/>
                <a:gridCol w="1436712"/>
                <a:gridCol w="1306488"/>
              </a:tblGrid>
              <a:tr h="370304"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1. j.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2. j.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3. j.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1. m.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2. m.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3. m.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904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jím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904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hledáte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904"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dělá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904"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jsme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8904">
                <a:tc>
                  <a:txBody>
                    <a:bodyPr/>
                    <a:lstStyle/>
                    <a:p>
                      <a:pPr algn="ctr"/>
                      <a:endParaRPr lang="cs-CZ" sz="1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otvíráš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933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5416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1448</TotalTime>
  <Words>262</Words>
  <Application>Microsoft Office PowerPoint</Application>
  <PresentationFormat>Předvádění na obrazovce (4:3)</PresentationFormat>
  <Paragraphs>88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Přiřazujte slovesa k zájmenům</vt:lpstr>
      <vt:lpstr>Uveď slovesa ve všech osobách a obou číslech</vt:lpstr>
      <vt:lpstr>Prezentace aplikace PowerPoint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Libor</cp:lastModifiedBy>
  <cp:revision>277</cp:revision>
  <dcterms:created xsi:type="dcterms:W3CDTF">2012-01-14T06:48:53Z</dcterms:created>
  <dcterms:modified xsi:type="dcterms:W3CDTF">2012-03-05T19:49:25Z</dcterms:modified>
</cp:coreProperties>
</file>