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Hrbková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VY_32_INOVACE_1C42Čj3_Slovní druhy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Slovní druhy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151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E1D79277-5237-421B-B9E8-F60814E59842}" type="presOf" srcId="{39F8B381-5807-488E-AC22-73DD4140ED4A}" destId="{71045F8C-00FA-488E-A7BD-E2E6753D979D}" srcOrd="0" destOrd="0" presId="urn:microsoft.com/office/officeart/2005/8/layout/target3"/>
    <dgm:cxn modelId="{B6E7EEC9-9959-424C-95E6-4D0AC79525D3}" type="presOf" srcId="{FBBFC3EA-9D9D-4F3A-BEA6-9C2C0E46BF20}" destId="{643EA938-EDE0-4533-ACCC-D2BD6F3A527C}" srcOrd="0" destOrd="0" presId="urn:microsoft.com/office/officeart/2005/8/layout/target3"/>
    <dgm:cxn modelId="{F8BDC3FE-7696-4666-B8B1-1B24250BECF4}" type="presOf" srcId="{C73C7642-F245-4585-8F88-243F9FAEF6CA}" destId="{9A9B6F4F-B6FF-4F2D-B640-A8473E589523}" srcOrd="0" destOrd="0" presId="urn:microsoft.com/office/officeart/2005/8/layout/target3"/>
    <dgm:cxn modelId="{9E4906B6-9EB4-4D09-BB3E-84758EB8F10A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751CF6B-2B83-4EC6-8275-4FB9E916BEC9}" type="presOf" srcId="{445C7998-7549-48B0-BD68-D4F0167F02E5}" destId="{4D19AB04-24FA-40C2-B203-52AE3D15E171}" srcOrd="1" destOrd="0" presId="urn:microsoft.com/office/officeart/2005/8/layout/target3"/>
    <dgm:cxn modelId="{8F94E429-5076-470D-AEC6-D5DD7A3788CD}" type="presOf" srcId="{019433A1-1324-4DE1-9E6F-32B851095F74}" destId="{A3817367-F2BC-482F-8832-FA00B51DCCF3}" srcOrd="0" destOrd="0" presId="urn:microsoft.com/office/officeart/2005/8/layout/target3"/>
    <dgm:cxn modelId="{7DBDF671-98A5-4CC3-BB5D-3A94E495D6FB}" type="presOf" srcId="{445C7998-7549-48B0-BD68-D4F0167F02E5}" destId="{BC35EE03-4121-4EF9-923D-7CB6D30D358D}" srcOrd="0" destOrd="0" presId="urn:microsoft.com/office/officeart/2005/8/layout/target3"/>
    <dgm:cxn modelId="{D7EFD087-B89B-47EF-844D-7D569754F565}" type="presOf" srcId="{FBBFC3EA-9D9D-4F3A-BEA6-9C2C0E46BF20}" destId="{832BF48F-0145-4429-9E02-8FCA946CCE9E}" srcOrd="1" destOrd="0" presId="urn:microsoft.com/office/officeart/2005/8/layout/target3"/>
    <dgm:cxn modelId="{B2F4F213-070B-4596-9A0E-58DB704277E4}" type="presOf" srcId="{EBC41103-E2E5-4D48-9B4B-425520D3D098}" destId="{3BA01B75-849B-4716-8BCD-084A86FF328F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6BCB857-162A-47B5-85DF-232B627E4EAC}" type="presOf" srcId="{C73C7642-F245-4585-8F88-243F9FAEF6CA}" destId="{59F530CB-4999-43B3-A00D-6AB53886BD77}" srcOrd="1" destOrd="0" presId="urn:microsoft.com/office/officeart/2005/8/layout/target3"/>
    <dgm:cxn modelId="{8037C01A-E665-4B00-9AD4-7D5CEA533AE4}" type="presOf" srcId="{EBC41103-E2E5-4D48-9B4B-425520D3D098}" destId="{A27B6496-BF1B-4384-9217-9659064D5D6A}" srcOrd="1" destOrd="0" presId="urn:microsoft.com/office/officeart/2005/8/layout/target3"/>
    <dgm:cxn modelId="{4339F4DA-2EE0-4CCF-8191-F002C62BEA3B}" type="presParOf" srcId="{71045F8C-00FA-488E-A7BD-E2E6753D979D}" destId="{3577EC6B-C980-4F34-8C69-4365E7B8FC8C}" srcOrd="0" destOrd="0" presId="urn:microsoft.com/office/officeart/2005/8/layout/target3"/>
    <dgm:cxn modelId="{3BBA7AE9-AD90-4D4C-9BD1-86E68B103E69}" type="presParOf" srcId="{71045F8C-00FA-488E-A7BD-E2E6753D979D}" destId="{6940EB87-DC1D-4BC3-9408-9AC2E1FFC039}" srcOrd="1" destOrd="0" presId="urn:microsoft.com/office/officeart/2005/8/layout/target3"/>
    <dgm:cxn modelId="{CEE5A9DD-3FBE-424D-B189-D216DB097EFF}" type="presParOf" srcId="{71045F8C-00FA-488E-A7BD-E2E6753D979D}" destId="{BC35EE03-4121-4EF9-923D-7CB6D30D358D}" srcOrd="2" destOrd="0" presId="urn:microsoft.com/office/officeart/2005/8/layout/target3"/>
    <dgm:cxn modelId="{0DB5D63C-2C3E-4BC8-A659-CCF08EA2E7CF}" type="presParOf" srcId="{71045F8C-00FA-488E-A7BD-E2E6753D979D}" destId="{C95EEA27-3CBF-4645-A92D-9D8AF5C1CBFC}" srcOrd="3" destOrd="0" presId="urn:microsoft.com/office/officeart/2005/8/layout/target3"/>
    <dgm:cxn modelId="{E3A77BF1-B145-49DC-ABE8-48B7B6D93C78}" type="presParOf" srcId="{71045F8C-00FA-488E-A7BD-E2E6753D979D}" destId="{851BB866-B6AE-4566-893F-4C635BA974FC}" srcOrd="4" destOrd="0" presId="urn:microsoft.com/office/officeart/2005/8/layout/target3"/>
    <dgm:cxn modelId="{E2A75FE0-508C-421F-8A85-995620970644}" type="presParOf" srcId="{71045F8C-00FA-488E-A7BD-E2E6753D979D}" destId="{643EA938-EDE0-4533-ACCC-D2BD6F3A527C}" srcOrd="5" destOrd="0" presId="urn:microsoft.com/office/officeart/2005/8/layout/target3"/>
    <dgm:cxn modelId="{36D5AF9A-CECA-4A14-A21B-070FB5EA485D}" type="presParOf" srcId="{71045F8C-00FA-488E-A7BD-E2E6753D979D}" destId="{92F31B18-D66D-4CC7-89B9-378928DE877D}" srcOrd="6" destOrd="0" presId="urn:microsoft.com/office/officeart/2005/8/layout/target3"/>
    <dgm:cxn modelId="{9D6AC3F5-C69F-41DD-BAC6-771ABDAB806F}" type="presParOf" srcId="{71045F8C-00FA-488E-A7BD-E2E6753D979D}" destId="{902074E1-B931-4618-97F1-FADBE82E9C3C}" srcOrd="7" destOrd="0" presId="urn:microsoft.com/office/officeart/2005/8/layout/target3"/>
    <dgm:cxn modelId="{A1FF8AEE-CDF0-45DF-8490-D892C6223CAE}" type="presParOf" srcId="{71045F8C-00FA-488E-A7BD-E2E6753D979D}" destId="{A3817367-F2BC-482F-8832-FA00B51DCCF3}" srcOrd="8" destOrd="0" presId="urn:microsoft.com/office/officeart/2005/8/layout/target3"/>
    <dgm:cxn modelId="{3D8B4ABE-ABDE-4AC8-AB42-681750C71431}" type="presParOf" srcId="{71045F8C-00FA-488E-A7BD-E2E6753D979D}" destId="{2DD79E57-A63E-47D4-A1AB-6DF333476AD4}" srcOrd="9" destOrd="0" presId="urn:microsoft.com/office/officeart/2005/8/layout/target3"/>
    <dgm:cxn modelId="{DBD32FCF-C4A4-44BB-A476-C8F01A6DC7B3}" type="presParOf" srcId="{71045F8C-00FA-488E-A7BD-E2E6753D979D}" destId="{648967D3-ED80-4214-8D87-4E7012561E4A}" srcOrd="10" destOrd="0" presId="urn:microsoft.com/office/officeart/2005/8/layout/target3"/>
    <dgm:cxn modelId="{356ECAEF-F949-4842-9A13-4BAF03CF8D7E}" type="presParOf" srcId="{71045F8C-00FA-488E-A7BD-E2E6753D979D}" destId="{9A9B6F4F-B6FF-4F2D-B640-A8473E589523}" srcOrd="11" destOrd="0" presId="urn:microsoft.com/office/officeart/2005/8/layout/target3"/>
    <dgm:cxn modelId="{4841EC2E-E2BB-4A11-999A-0897CFA6CAF9}" type="presParOf" srcId="{71045F8C-00FA-488E-A7BD-E2E6753D979D}" destId="{13BD0FAF-9F2C-4708-9E63-A8E8E5252943}" srcOrd="12" destOrd="0" presId="urn:microsoft.com/office/officeart/2005/8/layout/target3"/>
    <dgm:cxn modelId="{C5FD873D-A9BF-4C99-B683-CB9BEDC0D5E5}" type="presParOf" srcId="{71045F8C-00FA-488E-A7BD-E2E6753D979D}" destId="{6821E7C9-5E4B-45FA-8F82-01E6F26FAA25}" srcOrd="13" destOrd="0" presId="urn:microsoft.com/office/officeart/2005/8/layout/target3"/>
    <dgm:cxn modelId="{473CD561-09D1-43CF-9A98-7EE9C4A2E09E}" type="presParOf" srcId="{71045F8C-00FA-488E-A7BD-E2E6753D979D}" destId="{3BA01B75-849B-4716-8BCD-084A86FF328F}" srcOrd="14" destOrd="0" presId="urn:microsoft.com/office/officeart/2005/8/layout/target3"/>
    <dgm:cxn modelId="{2BD990FD-B48D-40F3-8E86-DAF607A1F282}" type="presParOf" srcId="{71045F8C-00FA-488E-A7BD-E2E6753D979D}" destId="{4D19AB04-24FA-40C2-B203-52AE3D15E171}" srcOrd="15" destOrd="0" presId="urn:microsoft.com/office/officeart/2005/8/layout/target3"/>
    <dgm:cxn modelId="{E5E8A07E-7B0B-4CC6-A98D-1F6B2B3A7B48}" type="presParOf" srcId="{71045F8C-00FA-488E-A7BD-E2E6753D979D}" destId="{832BF48F-0145-4429-9E02-8FCA946CCE9E}" srcOrd="16" destOrd="0" presId="urn:microsoft.com/office/officeart/2005/8/layout/target3"/>
    <dgm:cxn modelId="{72B0ABB2-8AC6-4E09-BE2C-A1562BF89BAE}" type="presParOf" srcId="{71045F8C-00FA-488E-A7BD-E2E6753D979D}" destId="{E7297F21-D4FD-4A41-AE58-814D01A6B5E7}" srcOrd="17" destOrd="0" presId="urn:microsoft.com/office/officeart/2005/8/layout/target3"/>
    <dgm:cxn modelId="{3E724EC1-E029-436A-9F5A-59CD03CF9C75}" type="presParOf" srcId="{71045F8C-00FA-488E-A7BD-E2E6753D979D}" destId="{59F530CB-4999-43B3-A00D-6AB53886BD77}" srcOrd="18" destOrd="0" presId="urn:microsoft.com/office/officeart/2005/8/layout/target3"/>
    <dgm:cxn modelId="{1AF170B9-D356-4B20-B046-129680FF5E11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Marie Hrbková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VY_32_INOVACE_1C42Čj3_Slovní druhy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Slovní druhy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5FC5-54E5-4705-82D0-C9423670629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48EB5-6570-483A-9C20-B5A90C5602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15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5FC5-54E5-4705-82D0-C9423670629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48EB5-6570-483A-9C20-B5A90C5602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459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5FC5-54E5-4705-82D0-C9423670629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48EB5-6570-483A-9C20-B5A90C5602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519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5FC5-54E5-4705-82D0-C9423670629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48EB5-6570-483A-9C20-B5A90C5602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37317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5FC5-54E5-4705-82D0-C9423670629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48EB5-6570-483A-9C20-B5A90C5602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2402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5FC5-54E5-4705-82D0-C9423670629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48EB5-6570-483A-9C20-B5A90C5602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11925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5FC5-54E5-4705-82D0-C9423670629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48EB5-6570-483A-9C20-B5A90C5602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0689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5FC5-54E5-4705-82D0-C9423670629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48EB5-6570-483A-9C20-B5A90C5602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6066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5FC5-54E5-4705-82D0-C9423670629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48EB5-6570-483A-9C20-B5A90C5602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5503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5FC5-54E5-4705-82D0-C9423670629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48EB5-6570-483A-9C20-B5A90C5602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11012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5FC5-54E5-4705-82D0-C9423670629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48EB5-6570-483A-9C20-B5A90C5602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43359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F15FC5-54E5-4705-82D0-C94236706291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A48EB5-6570-483A-9C20-B5A90C5602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8401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2703016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85293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400" dirty="0" smtClean="0"/>
              <a:t>Pro </a:t>
            </a:r>
            <a:r>
              <a:rPr lang="cs-CZ" sz="2400" dirty="0" smtClean="0"/>
              <a:t>3. ročník </a:t>
            </a:r>
            <a:r>
              <a:rPr lang="cs-CZ" sz="2400" dirty="0" smtClean="0"/>
              <a:t>ZŠ</a:t>
            </a:r>
          </a:p>
          <a:p>
            <a:pPr marL="0" indent="0">
              <a:buNone/>
            </a:pPr>
            <a:r>
              <a:rPr lang="cs-CZ" sz="2400" dirty="0" smtClean="0"/>
              <a:t>Prezentace na interaktivní tabuli  / pracovní listy na interaktivní tabuli/</a:t>
            </a:r>
          </a:p>
          <a:p>
            <a:pPr marL="0" indent="0">
              <a:buNone/>
            </a:pPr>
            <a:r>
              <a:rPr lang="cs-CZ" sz="2400" dirty="0" smtClean="0"/>
              <a:t>Pomůcky : funkce pero v programu PowerPoint, přehled slovních druhů pro 3. snímek</a:t>
            </a:r>
          </a:p>
          <a:p>
            <a:pPr marL="0" indent="0">
              <a:buNone/>
            </a:pPr>
            <a:r>
              <a:rPr lang="cs-CZ" sz="2400" dirty="0" smtClean="0"/>
              <a:t>Inovace: </a:t>
            </a:r>
            <a:r>
              <a:rPr lang="cs-CZ" sz="2400" dirty="0" smtClean="0"/>
              <a:t>Motivace</a:t>
            </a:r>
            <a:r>
              <a:rPr lang="cs-CZ" sz="2400" dirty="0" smtClean="0"/>
              <a:t>, využití práce na tabuli k řešení problémových </a:t>
            </a:r>
            <a:r>
              <a:rPr lang="cs-CZ" sz="2400" dirty="0" smtClean="0"/>
              <a:t>úkolů.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Metodické pokyny:</a:t>
            </a:r>
          </a:p>
          <a:p>
            <a:pPr marL="457200" indent="-457200">
              <a:buAutoNum type="arabicPeriod"/>
            </a:pPr>
            <a:r>
              <a:rPr lang="cs-CZ" sz="2400" dirty="0"/>
              <a:t>s</a:t>
            </a:r>
            <a:r>
              <a:rPr lang="cs-CZ" sz="2400" dirty="0" smtClean="0"/>
              <a:t>nímek – řazení slovních druhů podle </a:t>
            </a:r>
            <a:r>
              <a:rPr lang="cs-CZ" sz="2400" dirty="0" smtClean="0"/>
              <a:t>pořadí.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2.    snímek – přiřazování slov ke slovním </a:t>
            </a:r>
            <a:r>
              <a:rPr lang="cs-CZ" sz="2400" dirty="0" smtClean="0"/>
              <a:t>druhům.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3.    snímek – přiřazování čísel slovních druhů ke slovům – využití      přehledu slovních </a:t>
            </a:r>
            <a:r>
              <a:rPr lang="cs-CZ" sz="2400" dirty="0" smtClean="0"/>
              <a:t>druhů. 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40401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404813"/>
            <a:ext cx="8229600" cy="936625"/>
          </a:xfrm>
        </p:spPr>
        <p:txBody>
          <a:bodyPr/>
          <a:lstStyle/>
          <a:p>
            <a:r>
              <a:rPr lang="cs-CZ" sz="3200"/>
              <a:t>Přiřaď slovní druh ke správnému pořadí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700213"/>
            <a:ext cx="935037" cy="4525962"/>
          </a:xfrm>
        </p:spPr>
        <p:txBody>
          <a:bodyPr/>
          <a:lstStyle/>
          <a:p>
            <a:r>
              <a:rPr lang="cs-CZ" sz="2400"/>
              <a:t>1</a:t>
            </a:r>
          </a:p>
          <a:p>
            <a:r>
              <a:rPr lang="cs-CZ" sz="2400"/>
              <a:t>2</a:t>
            </a:r>
          </a:p>
          <a:p>
            <a:r>
              <a:rPr lang="cs-CZ" sz="2400"/>
              <a:t>3</a:t>
            </a:r>
          </a:p>
          <a:p>
            <a:r>
              <a:rPr lang="cs-CZ" sz="2400"/>
              <a:t>4</a:t>
            </a:r>
          </a:p>
          <a:p>
            <a:r>
              <a:rPr lang="cs-CZ" sz="2400"/>
              <a:t>5</a:t>
            </a:r>
          </a:p>
          <a:p>
            <a:r>
              <a:rPr lang="cs-CZ" sz="2400"/>
              <a:t>6</a:t>
            </a:r>
          </a:p>
          <a:p>
            <a:r>
              <a:rPr lang="cs-CZ" sz="2400"/>
              <a:t>7</a:t>
            </a:r>
          </a:p>
          <a:p>
            <a:r>
              <a:rPr lang="cs-CZ" sz="2400"/>
              <a:t>8</a:t>
            </a:r>
          </a:p>
          <a:p>
            <a:r>
              <a:rPr lang="cs-CZ" sz="2400"/>
              <a:t>9</a:t>
            </a:r>
          </a:p>
          <a:p>
            <a:r>
              <a:rPr lang="cs-CZ" sz="2400"/>
              <a:t>10</a:t>
            </a:r>
          </a:p>
        </p:txBody>
      </p:sp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1908175" y="2781300"/>
            <a:ext cx="1873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3333CC"/>
                </a:solidFill>
              </a:rPr>
              <a:t>slovesa</a:t>
            </a:r>
          </a:p>
        </p:txBody>
      </p:sp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4427538" y="2708275"/>
            <a:ext cx="2089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3333CC"/>
                </a:solidFill>
              </a:rPr>
              <a:t>příslovce</a:t>
            </a:r>
          </a:p>
        </p:txBody>
      </p:sp>
      <p:sp>
        <p:nvSpPr>
          <p:cNvPr id="8198" name="Text Box 6"/>
          <p:cNvSpPr txBox="1">
            <a:spLocks noChangeArrowheads="1"/>
          </p:cNvSpPr>
          <p:nvPr/>
        </p:nvSpPr>
        <p:spPr bwMode="auto">
          <a:xfrm>
            <a:off x="2195513" y="1989138"/>
            <a:ext cx="14398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3333CC"/>
                </a:solidFill>
              </a:rPr>
              <a:t>zájmena</a:t>
            </a:r>
          </a:p>
        </p:txBody>
      </p:sp>
      <p:sp>
        <p:nvSpPr>
          <p:cNvPr id="8199" name="Text Box 7"/>
          <p:cNvSpPr txBox="1">
            <a:spLocks noChangeArrowheads="1"/>
          </p:cNvSpPr>
          <p:nvPr/>
        </p:nvSpPr>
        <p:spPr bwMode="auto">
          <a:xfrm>
            <a:off x="4787900" y="1844675"/>
            <a:ext cx="30972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3333CC"/>
                </a:solidFill>
              </a:rPr>
              <a:t>podstatná jména</a:t>
            </a:r>
          </a:p>
        </p:txBody>
      </p:sp>
      <p:sp>
        <p:nvSpPr>
          <p:cNvPr id="8200" name="Text Box 8"/>
          <p:cNvSpPr txBox="1">
            <a:spLocks noChangeArrowheads="1"/>
          </p:cNvSpPr>
          <p:nvPr/>
        </p:nvSpPr>
        <p:spPr bwMode="auto">
          <a:xfrm>
            <a:off x="3132138" y="3573463"/>
            <a:ext cx="15128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3333CC"/>
                </a:solidFill>
              </a:rPr>
              <a:t>číslovky</a:t>
            </a:r>
          </a:p>
        </p:txBody>
      </p:sp>
      <p:sp>
        <p:nvSpPr>
          <p:cNvPr id="8201" name="Text Box 9"/>
          <p:cNvSpPr txBox="1">
            <a:spLocks noChangeArrowheads="1"/>
          </p:cNvSpPr>
          <p:nvPr/>
        </p:nvSpPr>
        <p:spPr bwMode="auto">
          <a:xfrm>
            <a:off x="1835150" y="4868863"/>
            <a:ext cx="25209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3333CC"/>
                </a:solidFill>
              </a:rPr>
              <a:t>přídavná jména</a:t>
            </a:r>
          </a:p>
        </p:txBody>
      </p:sp>
      <p:sp>
        <p:nvSpPr>
          <p:cNvPr id="8202" name="Text Box 10"/>
          <p:cNvSpPr txBox="1">
            <a:spLocks noChangeArrowheads="1"/>
          </p:cNvSpPr>
          <p:nvPr/>
        </p:nvSpPr>
        <p:spPr bwMode="auto">
          <a:xfrm>
            <a:off x="2627313" y="5805488"/>
            <a:ext cx="18002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3333CC"/>
                </a:solidFill>
              </a:rPr>
              <a:t>předložky</a:t>
            </a:r>
          </a:p>
        </p:txBody>
      </p:sp>
      <p:sp>
        <p:nvSpPr>
          <p:cNvPr id="8203" name="Text Box 11"/>
          <p:cNvSpPr txBox="1">
            <a:spLocks noChangeArrowheads="1"/>
          </p:cNvSpPr>
          <p:nvPr/>
        </p:nvSpPr>
        <p:spPr bwMode="auto">
          <a:xfrm>
            <a:off x="5292725" y="3933825"/>
            <a:ext cx="19431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3333CC"/>
                </a:solidFill>
              </a:rPr>
              <a:t>spojky</a:t>
            </a:r>
          </a:p>
        </p:txBody>
      </p:sp>
      <p:sp>
        <p:nvSpPr>
          <p:cNvPr id="8204" name="Text Box 12"/>
          <p:cNvSpPr txBox="1">
            <a:spLocks noChangeArrowheads="1"/>
          </p:cNvSpPr>
          <p:nvPr/>
        </p:nvSpPr>
        <p:spPr bwMode="auto">
          <a:xfrm>
            <a:off x="5148263" y="4868863"/>
            <a:ext cx="18002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3333CC"/>
                </a:solidFill>
              </a:rPr>
              <a:t>částice</a:t>
            </a:r>
          </a:p>
        </p:txBody>
      </p:sp>
      <p:sp>
        <p:nvSpPr>
          <p:cNvPr id="8205" name="Text Box 13"/>
          <p:cNvSpPr txBox="1">
            <a:spLocks noChangeArrowheads="1"/>
          </p:cNvSpPr>
          <p:nvPr/>
        </p:nvSpPr>
        <p:spPr bwMode="auto">
          <a:xfrm>
            <a:off x="5076825" y="5805488"/>
            <a:ext cx="1727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3333CC"/>
                </a:solidFill>
              </a:rPr>
              <a:t>citoslovce</a:t>
            </a:r>
          </a:p>
        </p:txBody>
      </p:sp>
    </p:spTree>
    <p:extLst>
      <p:ext uri="{BB962C8B-B14F-4D97-AF65-F5344CB8AC3E}">
        <p14:creationId xmlns:p14="http://schemas.microsoft.com/office/powerpoint/2010/main" val="30262108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cs-CZ" sz="3200"/>
              <a:t>Přiřaď slova ke slovnímu druhu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2808287" cy="4525963"/>
          </a:xfrm>
        </p:spPr>
        <p:txBody>
          <a:bodyPr/>
          <a:lstStyle/>
          <a:p>
            <a:pPr>
              <a:buFontTx/>
              <a:buNone/>
            </a:pPr>
            <a:r>
              <a:rPr lang="cs-CZ" sz="2400">
                <a:solidFill>
                  <a:srgbClr val="336600"/>
                </a:solidFill>
              </a:rPr>
              <a:t>1.podstatná jména</a:t>
            </a:r>
          </a:p>
          <a:p>
            <a:pPr>
              <a:buFontTx/>
              <a:buNone/>
            </a:pPr>
            <a:r>
              <a:rPr lang="cs-CZ" sz="2400">
                <a:solidFill>
                  <a:srgbClr val="336600"/>
                </a:solidFill>
              </a:rPr>
              <a:t>2.přídavná jména</a:t>
            </a:r>
          </a:p>
          <a:p>
            <a:pPr>
              <a:buFontTx/>
              <a:buNone/>
            </a:pPr>
            <a:r>
              <a:rPr lang="cs-CZ" sz="2400">
                <a:solidFill>
                  <a:srgbClr val="336600"/>
                </a:solidFill>
              </a:rPr>
              <a:t>3.zájmena</a:t>
            </a:r>
          </a:p>
          <a:p>
            <a:pPr>
              <a:buFontTx/>
              <a:buNone/>
            </a:pPr>
            <a:r>
              <a:rPr lang="cs-CZ" sz="2400">
                <a:solidFill>
                  <a:srgbClr val="336600"/>
                </a:solidFill>
              </a:rPr>
              <a:t>4.číslovky</a:t>
            </a:r>
          </a:p>
          <a:p>
            <a:pPr>
              <a:buFontTx/>
              <a:buNone/>
            </a:pPr>
            <a:r>
              <a:rPr lang="cs-CZ" sz="2400">
                <a:solidFill>
                  <a:srgbClr val="336600"/>
                </a:solidFill>
              </a:rPr>
              <a:t>5.slovesa</a:t>
            </a:r>
          </a:p>
          <a:p>
            <a:pPr>
              <a:buFontTx/>
              <a:buNone/>
            </a:pPr>
            <a:r>
              <a:rPr lang="cs-CZ" sz="2400">
                <a:solidFill>
                  <a:srgbClr val="336600"/>
                </a:solidFill>
              </a:rPr>
              <a:t>6.příslovce</a:t>
            </a:r>
          </a:p>
          <a:p>
            <a:pPr>
              <a:buFontTx/>
              <a:buNone/>
            </a:pPr>
            <a:r>
              <a:rPr lang="cs-CZ" sz="2400">
                <a:solidFill>
                  <a:srgbClr val="336600"/>
                </a:solidFill>
              </a:rPr>
              <a:t>7.předložky</a:t>
            </a:r>
          </a:p>
          <a:p>
            <a:pPr>
              <a:buFontTx/>
              <a:buNone/>
            </a:pPr>
            <a:r>
              <a:rPr lang="cs-CZ" sz="2400">
                <a:solidFill>
                  <a:srgbClr val="336600"/>
                </a:solidFill>
              </a:rPr>
              <a:t>8.spojky</a:t>
            </a:r>
          </a:p>
          <a:p>
            <a:pPr>
              <a:buFontTx/>
              <a:buNone/>
            </a:pPr>
            <a:r>
              <a:rPr lang="cs-CZ" sz="2400">
                <a:solidFill>
                  <a:srgbClr val="336600"/>
                </a:solidFill>
              </a:rPr>
              <a:t>9.částice</a:t>
            </a:r>
          </a:p>
          <a:p>
            <a:pPr>
              <a:buFontTx/>
              <a:buNone/>
            </a:pPr>
            <a:r>
              <a:rPr lang="cs-CZ" sz="2400">
                <a:solidFill>
                  <a:srgbClr val="336600"/>
                </a:solidFill>
              </a:rPr>
              <a:t>10.citoslovce</a:t>
            </a:r>
          </a:p>
        </p:txBody>
      </p:sp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4859338" y="1989138"/>
            <a:ext cx="13684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CC00CC"/>
                </a:solidFill>
              </a:rPr>
              <a:t>škola</a:t>
            </a:r>
          </a:p>
        </p:txBody>
      </p:sp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5076825" y="4221163"/>
            <a:ext cx="14414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CC00CC"/>
                </a:solidFill>
              </a:rPr>
              <a:t>prší</a:t>
            </a:r>
          </a:p>
        </p:txBody>
      </p:sp>
      <p:sp>
        <p:nvSpPr>
          <p:cNvPr id="9222" name="Text Box 6"/>
          <p:cNvSpPr txBox="1">
            <a:spLocks noChangeArrowheads="1"/>
          </p:cNvSpPr>
          <p:nvPr/>
        </p:nvSpPr>
        <p:spPr bwMode="auto">
          <a:xfrm>
            <a:off x="6443663" y="1700213"/>
            <a:ext cx="12969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CC00CC"/>
                </a:solidFill>
              </a:rPr>
              <a:t>nové</a:t>
            </a:r>
          </a:p>
        </p:txBody>
      </p:sp>
      <p:sp>
        <p:nvSpPr>
          <p:cNvPr id="9223" name="Text Box 7"/>
          <p:cNvSpPr txBox="1">
            <a:spLocks noChangeArrowheads="1"/>
          </p:cNvSpPr>
          <p:nvPr/>
        </p:nvSpPr>
        <p:spPr bwMode="auto">
          <a:xfrm>
            <a:off x="4500563" y="5229225"/>
            <a:ext cx="1295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CC00CC"/>
                </a:solidFill>
              </a:rPr>
              <a:t>pod</a:t>
            </a:r>
          </a:p>
        </p:txBody>
      </p:sp>
      <p:sp>
        <p:nvSpPr>
          <p:cNvPr id="9224" name="Text Box 8"/>
          <p:cNvSpPr txBox="1">
            <a:spLocks noChangeArrowheads="1"/>
          </p:cNvSpPr>
          <p:nvPr/>
        </p:nvSpPr>
        <p:spPr bwMode="auto">
          <a:xfrm>
            <a:off x="3924300" y="3141663"/>
            <a:ext cx="12239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CC00CC"/>
                </a:solidFill>
              </a:rPr>
              <a:t>deset</a:t>
            </a:r>
          </a:p>
        </p:txBody>
      </p:sp>
      <p:sp>
        <p:nvSpPr>
          <p:cNvPr id="9225" name="Text Box 9"/>
          <p:cNvSpPr txBox="1">
            <a:spLocks noChangeArrowheads="1"/>
          </p:cNvSpPr>
          <p:nvPr/>
        </p:nvSpPr>
        <p:spPr bwMode="auto">
          <a:xfrm>
            <a:off x="6659563" y="2924175"/>
            <a:ext cx="1152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CC00CC"/>
                </a:solidFill>
              </a:rPr>
              <a:t>můj</a:t>
            </a:r>
          </a:p>
        </p:txBody>
      </p:sp>
      <p:sp>
        <p:nvSpPr>
          <p:cNvPr id="9226" name="Text Box 10"/>
          <p:cNvSpPr txBox="1">
            <a:spLocks noChangeArrowheads="1"/>
          </p:cNvSpPr>
          <p:nvPr/>
        </p:nvSpPr>
        <p:spPr bwMode="auto">
          <a:xfrm>
            <a:off x="6372225" y="5013325"/>
            <a:ext cx="10795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CC00CC"/>
                </a:solidFill>
              </a:rPr>
              <a:t>ale</a:t>
            </a:r>
          </a:p>
        </p:txBody>
      </p:sp>
      <p:sp>
        <p:nvSpPr>
          <p:cNvPr id="9227" name="Text Box 11"/>
          <p:cNvSpPr txBox="1">
            <a:spLocks noChangeArrowheads="1"/>
          </p:cNvSpPr>
          <p:nvPr/>
        </p:nvSpPr>
        <p:spPr bwMode="auto">
          <a:xfrm>
            <a:off x="3635375" y="4581525"/>
            <a:ext cx="10810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CC00CC"/>
                </a:solidFill>
              </a:rPr>
              <a:t>auto</a:t>
            </a:r>
          </a:p>
        </p:txBody>
      </p:sp>
      <p:sp>
        <p:nvSpPr>
          <p:cNvPr id="9228" name="Text Box 12"/>
          <p:cNvSpPr txBox="1">
            <a:spLocks noChangeArrowheads="1"/>
          </p:cNvSpPr>
          <p:nvPr/>
        </p:nvSpPr>
        <p:spPr bwMode="auto">
          <a:xfrm>
            <a:off x="7235825" y="4292600"/>
            <a:ext cx="1152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CC00CC"/>
                </a:solidFill>
              </a:rPr>
              <a:t>do</a:t>
            </a:r>
          </a:p>
        </p:txBody>
      </p:sp>
      <p:sp>
        <p:nvSpPr>
          <p:cNvPr id="9229" name="Text Box 13"/>
          <p:cNvSpPr txBox="1">
            <a:spLocks noChangeArrowheads="1"/>
          </p:cNvSpPr>
          <p:nvPr/>
        </p:nvSpPr>
        <p:spPr bwMode="auto">
          <a:xfrm>
            <a:off x="5867400" y="5876925"/>
            <a:ext cx="1657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CC00CC"/>
                </a:solidFill>
              </a:rPr>
              <a:t>vesele</a:t>
            </a:r>
          </a:p>
        </p:txBody>
      </p:sp>
      <p:sp>
        <p:nvSpPr>
          <p:cNvPr id="9230" name="Text Box 14"/>
          <p:cNvSpPr txBox="1">
            <a:spLocks noChangeArrowheads="1"/>
          </p:cNvSpPr>
          <p:nvPr/>
        </p:nvSpPr>
        <p:spPr bwMode="auto">
          <a:xfrm>
            <a:off x="3924300" y="1700213"/>
            <a:ext cx="7921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CC00CC"/>
                </a:solidFill>
              </a:rPr>
              <a:t>ty</a:t>
            </a:r>
          </a:p>
        </p:txBody>
      </p:sp>
      <p:sp>
        <p:nvSpPr>
          <p:cNvPr id="9232" name="Text Box 16"/>
          <p:cNvSpPr txBox="1">
            <a:spLocks noChangeArrowheads="1"/>
          </p:cNvSpPr>
          <p:nvPr/>
        </p:nvSpPr>
        <p:spPr bwMode="auto">
          <a:xfrm>
            <a:off x="3635375" y="5876925"/>
            <a:ext cx="10795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CC00CC"/>
                </a:solidFill>
              </a:rPr>
              <a:t>sto</a:t>
            </a:r>
          </a:p>
        </p:txBody>
      </p:sp>
      <p:sp>
        <p:nvSpPr>
          <p:cNvPr id="9233" name="Text Box 17"/>
          <p:cNvSpPr txBox="1">
            <a:spLocks noChangeArrowheads="1"/>
          </p:cNvSpPr>
          <p:nvPr/>
        </p:nvSpPr>
        <p:spPr bwMode="auto">
          <a:xfrm>
            <a:off x="7451725" y="3573463"/>
            <a:ext cx="1008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CC00CC"/>
                </a:solidFill>
              </a:rPr>
              <a:t>brr</a:t>
            </a:r>
          </a:p>
        </p:txBody>
      </p:sp>
      <p:sp>
        <p:nvSpPr>
          <p:cNvPr id="9234" name="Text Box 18"/>
          <p:cNvSpPr txBox="1">
            <a:spLocks noChangeArrowheads="1"/>
          </p:cNvSpPr>
          <p:nvPr/>
        </p:nvSpPr>
        <p:spPr bwMode="auto">
          <a:xfrm>
            <a:off x="7740650" y="5373688"/>
            <a:ext cx="7191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CC00CC"/>
                </a:solidFill>
              </a:rPr>
              <a:t>on</a:t>
            </a:r>
          </a:p>
        </p:txBody>
      </p:sp>
      <p:sp>
        <p:nvSpPr>
          <p:cNvPr id="9235" name="Text Box 19"/>
          <p:cNvSpPr txBox="1">
            <a:spLocks noChangeArrowheads="1"/>
          </p:cNvSpPr>
          <p:nvPr/>
        </p:nvSpPr>
        <p:spPr bwMode="auto">
          <a:xfrm>
            <a:off x="7667625" y="2492375"/>
            <a:ext cx="6492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CC00CC"/>
                </a:solidFill>
              </a:rPr>
              <a:t>u</a:t>
            </a:r>
          </a:p>
        </p:txBody>
      </p:sp>
      <p:sp>
        <p:nvSpPr>
          <p:cNvPr id="9236" name="Text Box 20"/>
          <p:cNvSpPr txBox="1">
            <a:spLocks noChangeArrowheads="1"/>
          </p:cNvSpPr>
          <p:nvPr/>
        </p:nvSpPr>
        <p:spPr bwMode="auto">
          <a:xfrm>
            <a:off x="5076825" y="3573463"/>
            <a:ext cx="9366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CC00CC"/>
                </a:solidFill>
              </a:rPr>
              <a:t>nebo</a:t>
            </a:r>
          </a:p>
        </p:txBody>
      </p:sp>
    </p:spTree>
    <p:extLst>
      <p:ext uri="{BB962C8B-B14F-4D97-AF65-F5344CB8AC3E}">
        <p14:creationId xmlns:p14="http://schemas.microsoft.com/office/powerpoint/2010/main" val="13695936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/>
              <a:t>Přiřaď čísla slovních druhů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1944687"/>
          </a:xfrm>
        </p:spPr>
        <p:txBody>
          <a:bodyPr/>
          <a:lstStyle/>
          <a:p>
            <a:endParaRPr lang="cs-CZ" sz="2400" dirty="0"/>
          </a:p>
          <a:p>
            <a:r>
              <a:rPr lang="cs-CZ" sz="2400" dirty="0"/>
              <a:t>Na míse leží dva banány a několik červených jablek.</a:t>
            </a:r>
          </a:p>
          <a:p>
            <a:endParaRPr lang="cs-CZ" sz="2400" dirty="0"/>
          </a:p>
          <a:p>
            <a:r>
              <a:rPr lang="cs-CZ" sz="2400" dirty="0"/>
              <a:t>Rychle vstaň z postele</a:t>
            </a:r>
            <a:r>
              <a:rPr lang="cs-CZ" sz="2400" dirty="0" smtClean="0"/>
              <a:t>, vezmi </a:t>
            </a:r>
            <a:r>
              <a:rPr lang="cs-CZ" sz="2400" dirty="0"/>
              <a:t>si své věci a jdi do školy.</a:t>
            </a:r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1476375" y="3357563"/>
            <a:ext cx="2873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CC00"/>
                </a:solidFill>
              </a:rPr>
              <a:t>2</a:t>
            </a:r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3132138" y="4149725"/>
            <a:ext cx="50323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CC00"/>
                </a:solidFill>
              </a:rPr>
              <a:t>6</a:t>
            </a:r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2051050" y="5445125"/>
            <a:ext cx="5032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CC00"/>
                </a:solidFill>
              </a:rPr>
              <a:t>7</a:t>
            </a:r>
          </a:p>
        </p:txBody>
      </p:sp>
      <p:sp>
        <p:nvSpPr>
          <p:cNvPr id="14343" name="Text Box 7"/>
          <p:cNvSpPr txBox="1">
            <a:spLocks noChangeArrowheads="1"/>
          </p:cNvSpPr>
          <p:nvPr/>
        </p:nvSpPr>
        <p:spPr bwMode="auto">
          <a:xfrm>
            <a:off x="7235825" y="3429000"/>
            <a:ext cx="43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CC00"/>
                </a:solidFill>
              </a:rPr>
              <a:t>1</a:t>
            </a:r>
          </a:p>
        </p:txBody>
      </p:sp>
      <p:sp>
        <p:nvSpPr>
          <p:cNvPr id="14344" name="Text Box 8"/>
          <p:cNvSpPr txBox="1">
            <a:spLocks noChangeArrowheads="1"/>
          </p:cNvSpPr>
          <p:nvPr/>
        </p:nvSpPr>
        <p:spPr bwMode="auto">
          <a:xfrm>
            <a:off x="7019925" y="5084763"/>
            <a:ext cx="3603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CC00"/>
                </a:solidFill>
              </a:rPr>
              <a:t>5</a:t>
            </a:r>
          </a:p>
        </p:txBody>
      </p:sp>
      <p:sp>
        <p:nvSpPr>
          <p:cNvPr id="14345" name="Text Box 9"/>
          <p:cNvSpPr txBox="1">
            <a:spLocks noChangeArrowheads="1"/>
          </p:cNvSpPr>
          <p:nvPr/>
        </p:nvSpPr>
        <p:spPr bwMode="auto">
          <a:xfrm>
            <a:off x="1619250" y="4508500"/>
            <a:ext cx="3603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CC00"/>
                </a:solidFill>
              </a:rPr>
              <a:t>1</a:t>
            </a:r>
          </a:p>
        </p:txBody>
      </p:sp>
      <p:sp>
        <p:nvSpPr>
          <p:cNvPr id="14346" name="Text Box 10"/>
          <p:cNvSpPr txBox="1">
            <a:spLocks noChangeArrowheads="1"/>
          </p:cNvSpPr>
          <p:nvPr/>
        </p:nvSpPr>
        <p:spPr bwMode="auto">
          <a:xfrm>
            <a:off x="4067175" y="5373688"/>
            <a:ext cx="5048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CC00"/>
                </a:solidFill>
              </a:rPr>
              <a:t>8</a:t>
            </a:r>
          </a:p>
        </p:txBody>
      </p:sp>
      <p:sp>
        <p:nvSpPr>
          <p:cNvPr id="14347" name="Text Box 11"/>
          <p:cNvSpPr txBox="1">
            <a:spLocks noChangeArrowheads="1"/>
          </p:cNvSpPr>
          <p:nvPr/>
        </p:nvSpPr>
        <p:spPr bwMode="auto">
          <a:xfrm>
            <a:off x="5148263" y="4005263"/>
            <a:ext cx="43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CC00"/>
                </a:solidFill>
              </a:rPr>
              <a:t>4</a:t>
            </a:r>
          </a:p>
        </p:txBody>
      </p:sp>
      <p:sp>
        <p:nvSpPr>
          <p:cNvPr id="14348" name="Text Box 12"/>
          <p:cNvSpPr txBox="1">
            <a:spLocks noChangeArrowheads="1"/>
          </p:cNvSpPr>
          <p:nvPr/>
        </p:nvSpPr>
        <p:spPr bwMode="auto">
          <a:xfrm>
            <a:off x="3924300" y="3429000"/>
            <a:ext cx="43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CC00"/>
                </a:solidFill>
              </a:rPr>
              <a:t>1</a:t>
            </a:r>
          </a:p>
        </p:txBody>
      </p:sp>
      <p:sp>
        <p:nvSpPr>
          <p:cNvPr id="14350" name="Text Box 14"/>
          <p:cNvSpPr txBox="1">
            <a:spLocks noChangeArrowheads="1"/>
          </p:cNvSpPr>
          <p:nvPr/>
        </p:nvSpPr>
        <p:spPr bwMode="auto">
          <a:xfrm>
            <a:off x="5435600" y="5300663"/>
            <a:ext cx="3603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CC00"/>
                </a:solidFill>
              </a:rPr>
              <a:t>6</a:t>
            </a:r>
          </a:p>
        </p:txBody>
      </p:sp>
      <p:sp>
        <p:nvSpPr>
          <p:cNvPr id="14351" name="Text Box 15"/>
          <p:cNvSpPr txBox="1">
            <a:spLocks noChangeArrowheads="1"/>
          </p:cNvSpPr>
          <p:nvPr/>
        </p:nvSpPr>
        <p:spPr bwMode="auto">
          <a:xfrm>
            <a:off x="6588125" y="4292600"/>
            <a:ext cx="288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CC00"/>
                </a:solidFill>
              </a:rPr>
              <a:t>5</a:t>
            </a:r>
          </a:p>
        </p:txBody>
      </p:sp>
      <p:sp>
        <p:nvSpPr>
          <p:cNvPr id="14352" name="Text Box 16"/>
          <p:cNvSpPr txBox="1">
            <a:spLocks noChangeArrowheads="1"/>
          </p:cNvSpPr>
          <p:nvPr/>
        </p:nvSpPr>
        <p:spPr bwMode="auto">
          <a:xfrm>
            <a:off x="6227763" y="5734050"/>
            <a:ext cx="3603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CC00"/>
                </a:solidFill>
              </a:rPr>
              <a:t>7</a:t>
            </a:r>
          </a:p>
        </p:txBody>
      </p:sp>
      <p:sp>
        <p:nvSpPr>
          <p:cNvPr id="14353" name="Text Box 17"/>
          <p:cNvSpPr txBox="1">
            <a:spLocks noChangeArrowheads="1"/>
          </p:cNvSpPr>
          <p:nvPr/>
        </p:nvSpPr>
        <p:spPr bwMode="auto">
          <a:xfrm>
            <a:off x="2555875" y="3573463"/>
            <a:ext cx="2873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CC00"/>
                </a:solidFill>
              </a:rPr>
              <a:t>1</a:t>
            </a:r>
          </a:p>
        </p:txBody>
      </p:sp>
      <p:sp>
        <p:nvSpPr>
          <p:cNvPr id="14354" name="Text Box 18"/>
          <p:cNvSpPr txBox="1">
            <a:spLocks noChangeArrowheads="1"/>
          </p:cNvSpPr>
          <p:nvPr/>
        </p:nvSpPr>
        <p:spPr bwMode="auto">
          <a:xfrm>
            <a:off x="5940425" y="3716338"/>
            <a:ext cx="3603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CC00"/>
                </a:solidFill>
              </a:rPr>
              <a:t>5</a:t>
            </a:r>
          </a:p>
        </p:txBody>
      </p:sp>
      <p:sp>
        <p:nvSpPr>
          <p:cNvPr id="14355" name="Text Box 19"/>
          <p:cNvSpPr txBox="1">
            <a:spLocks noChangeArrowheads="1"/>
          </p:cNvSpPr>
          <p:nvPr/>
        </p:nvSpPr>
        <p:spPr bwMode="auto">
          <a:xfrm>
            <a:off x="7667625" y="4581525"/>
            <a:ext cx="4333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CC00"/>
                </a:solidFill>
              </a:rPr>
              <a:t>3</a:t>
            </a:r>
          </a:p>
        </p:txBody>
      </p:sp>
      <p:sp>
        <p:nvSpPr>
          <p:cNvPr id="14356" name="Text Box 20"/>
          <p:cNvSpPr txBox="1">
            <a:spLocks noChangeArrowheads="1"/>
          </p:cNvSpPr>
          <p:nvPr/>
        </p:nvSpPr>
        <p:spPr bwMode="auto">
          <a:xfrm>
            <a:off x="4140200" y="4581525"/>
            <a:ext cx="3603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CC00"/>
                </a:solidFill>
              </a:rPr>
              <a:t>1</a:t>
            </a:r>
          </a:p>
        </p:txBody>
      </p:sp>
      <p:sp>
        <p:nvSpPr>
          <p:cNvPr id="14357" name="Text Box 21"/>
          <p:cNvSpPr txBox="1">
            <a:spLocks noChangeArrowheads="1"/>
          </p:cNvSpPr>
          <p:nvPr/>
        </p:nvSpPr>
        <p:spPr bwMode="auto">
          <a:xfrm>
            <a:off x="2771775" y="5084763"/>
            <a:ext cx="2873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CC00"/>
                </a:solidFill>
              </a:rPr>
              <a:t>8</a:t>
            </a:r>
          </a:p>
        </p:txBody>
      </p:sp>
      <p:sp>
        <p:nvSpPr>
          <p:cNvPr id="14358" name="Text Box 22"/>
          <p:cNvSpPr txBox="1">
            <a:spLocks noChangeArrowheads="1"/>
          </p:cNvSpPr>
          <p:nvPr/>
        </p:nvSpPr>
        <p:spPr bwMode="auto">
          <a:xfrm>
            <a:off x="1116013" y="5300663"/>
            <a:ext cx="3603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CC00"/>
                </a:solidFill>
              </a:rPr>
              <a:t>5</a:t>
            </a:r>
          </a:p>
        </p:txBody>
      </p:sp>
      <p:sp>
        <p:nvSpPr>
          <p:cNvPr id="14359" name="Text Box 23"/>
          <p:cNvSpPr txBox="1">
            <a:spLocks noChangeArrowheads="1"/>
          </p:cNvSpPr>
          <p:nvPr/>
        </p:nvSpPr>
        <p:spPr bwMode="auto">
          <a:xfrm>
            <a:off x="7740650" y="5805488"/>
            <a:ext cx="2873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CC00"/>
                </a:solidFill>
              </a:rPr>
              <a:t>7</a:t>
            </a:r>
          </a:p>
        </p:txBody>
      </p:sp>
      <p:sp>
        <p:nvSpPr>
          <p:cNvPr id="14360" name="Text Box 24"/>
          <p:cNvSpPr txBox="1">
            <a:spLocks noChangeArrowheads="1"/>
          </p:cNvSpPr>
          <p:nvPr/>
        </p:nvSpPr>
        <p:spPr bwMode="auto">
          <a:xfrm>
            <a:off x="5651500" y="4797425"/>
            <a:ext cx="5048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CC00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273432181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222</Words>
  <Application>Microsoft Office PowerPoint</Application>
  <PresentationFormat>Předvádění na obrazovce (4:3)</PresentationFormat>
  <Paragraphs>87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Přiřaď slovní druh ke správnému pořadí</vt:lpstr>
      <vt:lpstr>Přiřaď slova ke slovnímu druhu</vt:lpstr>
      <vt:lpstr>Přiřaď čísla slovních druhů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Hrbková Marie</dc:creator>
  <cp:lastModifiedBy>Učitel</cp:lastModifiedBy>
  <cp:revision>13</cp:revision>
  <dcterms:created xsi:type="dcterms:W3CDTF">2011-11-09T14:51:23Z</dcterms:created>
  <dcterms:modified xsi:type="dcterms:W3CDTF">2012-03-07T17:10:43Z</dcterms:modified>
</cp:coreProperties>
</file>