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689" autoAdjust="0"/>
  </p:normalViewPr>
  <p:slideViewPr>
    <p:cSldViewPr>
      <p:cViewPr varScale="1">
        <p:scale>
          <a:sx n="63" d="100"/>
          <a:sy n="63" d="100"/>
        </p:scale>
        <p:origin x="-159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57531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VY_32_INOVACE_09_Ochrana zdraví občanů a</a:t>
            </a:r>
            <a:br>
              <a:rPr lang="cs-CZ" sz="2800" dirty="0" smtClean="0"/>
            </a:br>
            <a:r>
              <a:rPr lang="cs-CZ" sz="2800" dirty="0" smtClean="0"/>
              <a:t>                                                     jejich bezpečí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Voda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29. listopad 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80728" y="-35197"/>
            <a:ext cx="8229600" cy="1143000"/>
          </a:xfrm>
        </p:spPr>
        <p:txBody>
          <a:bodyPr/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105193"/>
            <a:ext cx="294741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zdraví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2863" y="2529183"/>
            <a:ext cx="363253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občanů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3950064"/>
            <a:ext cx="373531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+mj-lt"/>
              </a:rPr>
              <a:t>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</a:t>
            </a:r>
            <a:r>
              <a:rPr lang="cs-CZ" sz="8800" dirty="0" smtClean="0">
                <a:latin typeface="+mj-lt"/>
              </a:rPr>
              <a:t>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jejich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45367" y="5411450"/>
            <a:ext cx="371948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bezpečí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MD5YQW23\MP9004490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529182"/>
            <a:ext cx="3182863" cy="432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244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60648" y="2309398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endParaRPr lang="cs-CZ" sz="9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Lucie\AppData\Local\Microsoft\Windows\Temporary Internet Files\Content.IE5\32HDAXOE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0648"/>
            <a:ext cx="5328592" cy="524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76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96752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Od nepaměti připisovali lidé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vodě </a:t>
            </a:r>
            <a:r>
              <a:rPr lang="cs-CZ" sz="5400" u="sng" dirty="0" smtClean="0">
                <a:latin typeface="+mn-lt"/>
              </a:rPr>
              <a:t>posvátný význam</a:t>
            </a:r>
            <a:r>
              <a:rPr lang="cs-CZ" sz="5400" dirty="0" smtClean="0">
                <a:latin typeface="+mn-lt"/>
              </a:rPr>
              <a:t>. </a:t>
            </a:r>
            <a:r>
              <a:rPr lang="cs-CZ" sz="5400" u="sng" dirty="0" smtClean="0">
                <a:latin typeface="+mn-lt"/>
              </a:rPr>
              <a:t>Křesťané</a:t>
            </a:r>
            <a:r>
              <a:rPr lang="cs-CZ" sz="5400" dirty="0" smtClean="0">
                <a:latin typeface="+mn-lt"/>
              </a:rPr>
              <a:t> se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vodou</a:t>
            </a:r>
            <a:r>
              <a:rPr lang="cs-CZ" sz="5400" dirty="0" smtClean="0">
                <a:latin typeface="+mn-lt"/>
              </a:rPr>
              <a:t> </a:t>
            </a:r>
            <a:r>
              <a:rPr lang="cs-CZ" sz="5400" u="sng" dirty="0" smtClean="0">
                <a:latin typeface="+mn-lt"/>
              </a:rPr>
              <a:t>křtí</a:t>
            </a:r>
            <a:r>
              <a:rPr lang="cs-CZ" sz="5400" dirty="0" smtClean="0">
                <a:latin typeface="+mn-lt"/>
              </a:rPr>
              <a:t> na </a:t>
            </a:r>
            <a:r>
              <a:rPr lang="cs-CZ" sz="5400" u="sng" dirty="0" smtClean="0">
                <a:latin typeface="+mn-lt"/>
              </a:rPr>
              <a:t>symbol očištění.</a:t>
            </a:r>
            <a:endParaRPr lang="cs-CZ" sz="5400" u="sng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MD5YQW23\MC900397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6"/>
            <a:ext cx="352839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34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</a:t>
            </a:r>
            <a:r>
              <a:rPr lang="cs-CZ" sz="5400" u="sng" dirty="0" smtClean="0">
                <a:latin typeface="+mn-lt"/>
              </a:rPr>
              <a:t>Korán</a:t>
            </a:r>
            <a:r>
              <a:rPr lang="cs-CZ" sz="5400" dirty="0" smtClean="0">
                <a:latin typeface="+mn-lt"/>
              </a:rPr>
              <a:t> prohlašuje: „Všechno jsme vytvořili z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vody</a:t>
            </a:r>
            <a:r>
              <a:rPr lang="cs-CZ" sz="5400" dirty="0" smtClean="0">
                <a:latin typeface="+mn-lt"/>
              </a:rPr>
              <a:t>“.</a:t>
            </a:r>
            <a:endParaRPr lang="cs-CZ" sz="5400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SFB0X6VD\MC900310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81642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77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</a:t>
            </a:r>
            <a:r>
              <a:rPr lang="cs-CZ" sz="5400" u="sng" dirty="0" smtClean="0">
                <a:latin typeface="+mn-lt"/>
              </a:rPr>
              <a:t> Budha</a:t>
            </a:r>
            <a:r>
              <a:rPr lang="cs-CZ" sz="5400" dirty="0" smtClean="0">
                <a:latin typeface="+mn-lt"/>
              </a:rPr>
              <a:t> je označován jako „dešťový mrak“, který obohacuje „všechny vyprahlé lidské bytosti“.</a:t>
            </a:r>
            <a:endParaRPr lang="cs-CZ" sz="5400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SFB0X6VD\MC9004404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68960"/>
            <a:ext cx="4355976" cy="378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26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84784"/>
            <a:ext cx="8229600" cy="1143000"/>
          </a:xfrm>
        </p:spPr>
        <p:txBody>
          <a:bodyPr/>
          <a:lstStyle/>
          <a:p>
            <a:pPr algn="l"/>
            <a:r>
              <a:rPr lang="cs-CZ" sz="5400" u="sng" dirty="0" smtClean="0">
                <a:latin typeface="+mn-lt"/>
              </a:rPr>
              <a:t>Poškození čistého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pramene </a:t>
            </a:r>
            <a:r>
              <a:rPr lang="cs-CZ" sz="5400" dirty="0" smtClean="0">
                <a:latin typeface="+mn-lt"/>
              </a:rPr>
              <a:t>nebo krásné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řeky</a:t>
            </a:r>
            <a:r>
              <a:rPr lang="cs-CZ" sz="5400" dirty="0" smtClean="0">
                <a:latin typeface="+mn-lt"/>
              </a:rPr>
              <a:t> je </a:t>
            </a:r>
            <a:r>
              <a:rPr lang="cs-CZ" sz="5400" u="sng" dirty="0" smtClean="0">
                <a:latin typeface="+mn-lt"/>
              </a:rPr>
              <a:t>znesvěcením</a:t>
            </a:r>
            <a:r>
              <a:rPr lang="cs-CZ" sz="5400" dirty="0" smtClean="0">
                <a:latin typeface="+mn-lt"/>
              </a:rPr>
              <a:t> přírodního bohatství, na němž </a:t>
            </a:r>
            <a:r>
              <a:rPr lang="cs-CZ" sz="5400" u="sng" dirty="0" smtClean="0">
                <a:latin typeface="+mn-lt"/>
              </a:rPr>
              <a:t>závisí náš život.</a:t>
            </a:r>
            <a:endParaRPr lang="cs-CZ" sz="5400" u="sng" dirty="0"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SFB0X6VD\MP9004331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40968"/>
            <a:ext cx="464056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215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Některé </a:t>
            </a:r>
            <a:r>
              <a:rPr lang="cs-CZ" sz="5400" u="sng" dirty="0" smtClean="0">
                <a:latin typeface="+mn-lt"/>
              </a:rPr>
              <a:t>druhy znečišťování </a:t>
            </a:r>
            <a:r>
              <a:rPr lang="cs-CZ" sz="5400" dirty="0" smtClean="0">
                <a:latin typeface="+mn-lt"/>
              </a:rPr>
              <a:t>jsou dobře </a:t>
            </a:r>
            <a:r>
              <a:rPr lang="cs-CZ" sz="5400" u="sng" dirty="0" smtClean="0">
                <a:latin typeface="+mn-lt"/>
              </a:rPr>
              <a:t>viditelné:</a:t>
            </a:r>
            <a:endParaRPr lang="cs-CZ" sz="54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97558"/>
            <a:ext cx="34177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latin typeface="+mn-lt"/>
              </a:rPr>
              <a:t>.</a:t>
            </a:r>
            <a:r>
              <a:rPr lang="cs-CZ" sz="5400" dirty="0" smtClean="0">
                <a:latin typeface="+mn-lt"/>
              </a:rPr>
              <a:t> </a:t>
            </a:r>
            <a:r>
              <a:rPr lang="cs-CZ" sz="4800" dirty="0">
                <a:latin typeface="+mn-lt"/>
              </a:rPr>
              <a:t>z</a:t>
            </a:r>
            <a:r>
              <a:rPr lang="cs-CZ" sz="4800" dirty="0" smtClean="0">
                <a:latin typeface="+mn-lt"/>
              </a:rPr>
              <a:t>pěnění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řek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905" y="2218056"/>
            <a:ext cx="70266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latin typeface="+mn-lt"/>
              </a:rPr>
              <a:t>.</a:t>
            </a:r>
            <a:r>
              <a:rPr lang="cs-CZ" sz="5400" dirty="0" smtClean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lesk ropy na povrchu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jezer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58" y="2896486"/>
            <a:ext cx="83406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.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toky </a:t>
            </a:r>
            <a:r>
              <a:rPr lang="cs-CZ" sz="4800" dirty="0" smtClean="0">
                <a:latin typeface="+mn-lt"/>
              </a:rPr>
              <a:t>plné odpadů z domácnosti</a:t>
            </a:r>
            <a:endParaRPr lang="cs-CZ" sz="48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905" y="3718679"/>
            <a:ext cx="869930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. </a:t>
            </a:r>
            <a:r>
              <a:rPr lang="cs-CZ" sz="4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ezera</a:t>
            </a:r>
            <a:r>
              <a:rPr lang="cs-CZ" sz="4800" dirty="0" smtClean="0">
                <a:latin typeface="+mn-lt"/>
              </a:rPr>
              <a:t>, která byla zasažena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kyselým deštěm, mohou vypadat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krásně, ale pod hladinou jsou </a:t>
            </a:r>
          </a:p>
          <a:p>
            <a:r>
              <a:rPr lang="cs-CZ" sz="4800" dirty="0" smtClean="0">
                <a:latin typeface="+mn-lt"/>
              </a:rPr>
              <a:t>  již bez života.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2988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776" y="701824"/>
            <a:ext cx="8229600" cy="1143000"/>
          </a:xfrm>
        </p:spPr>
        <p:txBody>
          <a:bodyPr/>
          <a:lstStyle/>
          <a:p>
            <a:pPr algn="l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sz="5400" dirty="0" smtClean="0">
                <a:latin typeface="+mn-lt"/>
              </a:rPr>
              <a:t> Které činnosti ohrožují</a:t>
            </a:r>
            <a:br>
              <a:rPr lang="cs-CZ" sz="5400" dirty="0" smtClean="0">
                <a:latin typeface="+mn-lt"/>
              </a:rPr>
            </a:br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 čistotu vodních toků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32HDAXOE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188640"/>
            <a:ext cx="214975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26992" y="3325768"/>
            <a:ext cx="803450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5400" dirty="0" smtClean="0">
                <a:latin typeface="+mn-lt"/>
              </a:rPr>
              <a:t> Jak lze u vás doma účelně</a:t>
            </a:r>
          </a:p>
          <a:p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 omezit plýtvání vodou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214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</a:t>
            </a:r>
            <a:r>
              <a:rPr lang="cs-CZ" sz="5400" u="sng" dirty="0" smtClean="0">
                <a:latin typeface="+mn-lt"/>
              </a:rPr>
              <a:t>Problémy </a:t>
            </a:r>
            <a:r>
              <a:rPr lang="cs-CZ" sz="5400" dirty="0" smtClean="0">
                <a:latin typeface="+mn-lt"/>
              </a:rPr>
              <a:t>s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vodou </a:t>
            </a:r>
            <a:r>
              <a:rPr lang="cs-CZ" sz="5400" dirty="0" smtClean="0">
                <a:latin typeface="+mn-lt"/>
              </a:rPr>
              <a:t>ovlivňují</a:t>
            </a:r>
            <a:br>
              <a:rPr lang="cs-CZ" sz="5400" dirty="0" smtClean="0">
                <a:latin typeface="+mn-lt"/>
              </a:rPr>
            </a:br>
            <a:r>
              <a:rPr lang="cs-CZ" sz="5400" dirty="0" smtClean="0">
                <a:latin typeface="+mn-lt"/>
              </a:rPr>
              <a:t>  dnes </a:t>
            </a:r>
            <a:r>
              <a:rPr lang="cs-CZ" sz="5400" u="sng" dirty="0" smtClean="0">
                <a:latin typeface="+mn-lt"/>
              </a:rPr>
              <a:t>život </a:t>
            </a:r>
            <a:r>
              <a:rPr lang="cs-CZ" sz="5400" dirty="0" smtClean="0">
                <a:latin typeface="+mn-lt"/>
              </a:rPr>
              <a:t>miliónů lidí.</a:t>
            </a:r>
            <a:endParaRPr lang="cs-CZ" sz="5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" y="1845368"/>
            <a:ext cx="95086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V mnoha </a:t>
            </a:r>
            <a:r>
              <a:rPr lang="cs-CZ" sz="5400" u="sng" dirty="0" smtClean="0">
                <a:latin typeface="+mn-lt"/>
              </a:rPr>
              <a:t>částech světa </a:t>
            </a:r>
            <a:r>
              <a:rPr lang="cs-CZ" sz="5400" dirty="0" smtClean="0">
                <a:latin typeface="+mn-lt"/>
              </a:rPr>
              <a:t>je značný </a:t>
            </a:r>
          </a:p>
          <a:p>
            <a:r>
              <a:rPr lang="cs-CZ" sz="5400" u="sng" dirty="0">
                <a:latin typeface="+mn-lt"/>
              </a:rPr>
              <a:t>n</a:t>
            </a:r>
            <a:r>
              <a:rPr lang="cs-CZ" sz="5400" u="sng" dirty="0" smtClean="0">
                <a:latin typeface="+mn-lt"/>
              </a:rPr>
              <a:t>edostatek</a:t>
            </a:r>
            <a:r>
              <a:rPr lang="cs-CZ" sz="5400" dirty="0" smtClean="0">
                <a:latin typeface="+mn-lt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vody</a:t>
            </a:r>
            <a:r>
              <a:rPr lang="cs-CZ" sz="5400" dirty="0" smtClean="0">
                <a:latin typeface="+mn-lt"/>
              </a:rPr>
              <a:t>, způsobený:</a:t>
            </a:r>
            <a:endParaRPr lang="cs-CZ" sz="5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607945"/>
            <a:ext cx="76630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. nedostatkem srážek v oblasti</a:t>
            </a:r>
            <a:endParaRPr lang="cs-CZ" sz="48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9" y="4293096"/>
            <a:ext cx="8211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. znečištěním řek a jezer odpady</a:t>
            </a:r>
            <a:endParaRPr lang="cs-CZ" sz="48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9" y="4941168"/>
            <a:ext cx="78123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. znečištění životního prostředí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válkami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9042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92" y="26064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. obtížným přístupem k pitné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vodě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171" y="1412776"/>
            <a:ext cx="81480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. bakteriálně nakaženou pitnou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vodou</a:t>
            </a:r>
            <a:r>
              <a:rPr lang="cs-CZ" sz="4800" dirty="0" smtClean="0">
                <a:latin typeface="+mn-lt"/>
              </a:rPr>
              <a:t> (lidé umírají na infekce) </a:t>
            </a:r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171" y="2780928"/>
            <a:ext cx="70441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. prostým plýtváním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vodou.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8194" name="Picture 2" descr="C:\Users\Lucie\AppData\Local\Microsoft\Windows\Temporary Internet Files\Content.IE5\Z6QZ204O\MP9004486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9"/>
            <a:ext cx="3155424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19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Lucie\AppData\Local\Microsoft\Windows\Temporary Internet Files\Content.IE5\32HDAXOE\MP900439407[3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8640"/>
            <a:ext cx="3976159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204864"/>
            <a:ext cx="456073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>
                <a:latin typeface="+mn-lt"/>
              </a:rPr>
              <a:t>Vyčistěte </a:t>
            </a:r>
            <a:r>
              <a:rPr lang="cs-CZ" sz="4800" dirty="0" smtClean="0">
                <a:latin typeface="+mn-lt"/>
              </a:rPr>
              <a:t>lesní</a:t>
            </a:r>
          </a:p>
          <a:p>
            <a:endParaRPr lang="cs-CZ" sz="4800" dirty="0" smtClean="0">
              <a:latin typeface="+mn-lt"/>
            </a:endParaRPr>
          </a:p>
          <a:p>
            <a:r>
              <a:rPr lang="cs-CZ" sz="4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tudánku</a:t>
            </a:r>
            <a:r>
              <a:rPr lang="cs-CZ" sz="4800" dirty="0" smtClean="0">
                <a:latin typeface="+mn-lt"/>
              </a:rPr>
              <a:t> a trvale</a:t>
            </a:r>
          </a:p>
          <a:p>
            <a:endParaRPr lang="cs-CZ" sz="4800" dirty="0" smtClean="0">
              <a:latin typeface="+mn-lt"/>
            </a:endParaRPr>
          </a:p>
          <a:p>
            <a:r>
              <a:rPr lang="cs-CZ" sz="4800" dirty="0">
                <a:latin typeface="+mn-lt"/>
              </a:rPr>
              <a:t>o</a:t>
            </a:r>
            <a:r>
              <a:rPr lang="cs-CZ" sz="4800" dirty="0" smtClean="0">
                <a:latin typeface="+mn-lt"/>
              </a:rPr>
              <a:t> ni </a:t>
            </a:r>
            <a:r>
              <a:rPr lang="cs-CZ" sz="4800" u="sng" dirty="0" smtClean="0">
                <a:latin typeface="+mn-lt"/>
              </a:rPr>
              <a:t>pečujte</a:t>
            </a:r>
            <a:r>
              <a:rPr lang="cs-CZ" sz="7200" dirty="0" smtClean="0">
                <a:solidFill>
                  <a:srgbClr val="00B0F0"/>
                </a:solidFill>
                <a:latin typeface="+mn-lt"/>
              </a:rPr>
              <a:t>!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3910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</TotalTime>
  <Words>258</Words>
  <Application>Microsoft Office PowerPoint</Application>
  <PresentationFormat>Předvádění na obrazovce (4:3)</PresentationFormat>
  <Paragraphs>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NÁZEV ŠKOLY: Střední odborné učiliště a Základní škola AUTOR: Bc. Lucie Chojnová NÁZEV: VY_32_INOVACE_09_Ochrana zdraví občanů a                                                      jejich bezpečí                                                    - Voda TÉMA SADY: Občanská výchova DATUM: 29. listopad  2011 ČÍSLO PROJEKTU: CZ.1.07/1.4.00/21.0477</vt:lpstr>
      <vt:lpstr>Ochrana</vt:lpstr>
      <vt:lpstr>VODA</vt:lpstr>
      <vt:lpstr>- Od nepaměti připisovali lidé vodě posvátný význam. Křesťané se vodou křtí na symbol očištění.</vt:lpstr>
      <vt:lpstr>- Korán prohlašuje: „Všechno jsme vytvořili z vody“.</vt:lpstr>
      <vt:lpstr>- Budha je označován jako „dešťový mrak“, který obohacuje „všechny vyprahlé lidské bytosti“.</vt:lpstr>
      <vt:lpstr>Poškození čistého pramene nebo krásné řeky je znesvěcením přírodního bohatství, na němž závisí náš život.</vt:lpstr>
      <vt:lpstr>- Některé druhy znečišťování jsou dobře viditelné:</vt:lpstr>
      <vt:lpstr>1. Které činnosti ohrožují     čistotu vodních toků?</vt:lpstr>
      <vt:lpstr>- Problémy s vodou ovlivňují   dnes život miliónů lidí.</vt:lpstr>
      <vt:lpstr>. obtížným přístupem k pitné   vodě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77</cp:revision>
  <dcterms:created xsi:type="dcterms:W3CDTF">2012-04-21T07:06:25Z</dcterms:created>
  <dcterms:modified xsi:type="dcterms:W3CDTF">2012-08-28T08:54:02Z</dcterms:modified>
</cp:coreProperties>
</file>