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5" r:id="rId2"/>
    <p:sldId id="257" r:id="rId3"/>
    <p:sldId id="261" r:id="rId4"/>
    <p:sldId id="262" r:id="rId5"/>
    <p:sldId id="265" r:id="rId6"/>
    <p:sldId id="274" r:id="rId7"/>
    <p:sldId id="266" r:id="rId8"/>
    <p:sldId id="267" r:id="rId9"/>
    <p:sldId id="268" r:id="rId10"/>
    <p:sldId id="269" r:id="rId11"/>
    <p:sldId id="270" r:id="rId12"/>
    <p:sldId id="271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F222"/>
    <a:srgbClr val="CC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74194" autoAdjust="0"/>
  </p:normalViewPr>
  <p:slideViewPr>
    <p:cSldViewPr>
      <p:cViewPr varScale="1">
        <p:scale>
          <a:sx n="73" d="100"/>
          <a:sy n="73" d="100"/>
        </p:scale>
        <p:origin x="-13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0D1607-A4C1-44E1-BA5E-4C4C121AC85C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D0B6EC-E5CB-47E1-9CC5-20C72A893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D0B6EC-E5CB-47E1-9CC5-20C72A89323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595E3-6D83-4200-9192-F06099D2CD39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92475-FD98-4C63-9F60-4197E4127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C65A35-2E45-47B2-97E7-9E72EEADD9F2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1C56E-206E-4486-873F-2B40CFA44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1AB5D-7385-40D5-9C11-C9FA1645D238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4D1FC-D913-404E-AF32-5FF8B54A3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34992-65F3-4AE8-BEEA-5CBCDB641186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AF1DE-0388-4C82-B0A5-C0097E4E8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DF2C1-C34E-4ED3-A933-42DFF61D8E3E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BD021-FFD5-4D91-9A75-DAAA7216E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27F87-AEB8-4E81-A80F-EA7FCB355093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DF4D3-381F-43D1-BF1E-EACAC88BF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1AEE3-B1E9-40F5-8987-F1A5B04721D7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73CD6-BB30-4B82-8E06-0D2512700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88602-4BCB-462A-A6AA-2E4E5B63D6DE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3947-3427-4563-9513-4CECEDAC1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5E34D-D007-4E34-AAD7-7231EB7D8FD3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EA23B-C53C-4200-A546-97C318E41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56A07-552C-4AE2-BC18-1C0F04BBD1AC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9CA93-1E49-4612-8FFD-1F4616621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097E4-BC06-4DCA-BAB5-EFBF860D3C12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C6BF4-F28C-4FB6-8F84-FC0E81182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BA241B-A80F-43BD-A48E-87754A2FD91A}" type="datetimeFigureOut">
              <a:rPr lang="cs-CZ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B8BF1A-C0BA-44AA-AEEE-D705CAB2E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Nataša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Dostálová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VY_32_INOVACE_0306_základní VČ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Základní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skladební dvojice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27. 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29. 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Tematický okruh: český jazyk – skladba – základní skladební dvojice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Ročník: 6. – 9.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Materiál slouží k výkladu, opakování a procvičení daného tématu, je doplněn úkoly určenými ke samostatné i skupinové práci.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Využívá animací, které ukazují správné řešení.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Motivuje a aktivizuje žáky.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  <a:solidFill>
            <a:schemeClr val="accent3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 Základní skladební dvojice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Přísudek</a:t>
            </a:r>
            <a:r>
              <a:rPr lang="cs-CZ" dirty="0" smtClean="0"/>
              <a:t> – základní větný člen, vyjadřuje činnost nebo stav podmětu</a:t>
            </a:r>
          </a:p>
          <a:p>
            <a:r>
              <a:rPr lang="cs-CZ" dirty="0" smtClean="0"/>
              <a:t>Př.: </a:t>
            </a:r>
            <a:r>
              <a:rPr lang="cs-CZ" sz="3600" dirty="0" smtClean="0"/>
              <a:t>Hlasatel</a:t>
            </a:r>
            <a:r>
              <a:rPr lang="cs-CZ" dirty="0" smtClean="0"/>
              <a:t> </a:t>
            </a:r>
            <a:r>
              <a:rPr lang="cs-CZ" b="1" dirty="0" smtClean="0"/>
              <a:t>čte</a:t>
            </a:r>
            <a:r>
              <a:rPr lang="cs-CZ" dirty="0" smtClean="0"/>
              <a:t> zprávy.                                           (Co dělá hlasatel? Čte.)</a:t>
            </a:r>
          </a:p>
          <a:p>
            <a:r>
              <a:rPr lang="cs-CZ" sz="3600" b="1" dirty="0" smtClean="0"/>
              <a:t>Podmět</a:t>
            </a:r>
            <a:r>
              <a:rPr lang="cs-CZ" dirty="0" smtClean="0"/>
              <a:t> – základní větný člen, vyjadřuje původce či nositele činnosti</a:t>
            </a:r>
          </a:p>
          <a:p>
            <a:r>
              <a:rPr lang="cs-CZ" dirty="0" smtClean="0"/>
              <a:t>Př.: Zkušený</a:t>
            </a:r>
            <a:r>
              <a:rPr lang="cs-CZ" sz="3600" b="1" dirty="0" smtClean="0"/>
              <a:t> pilot </a:t>
            </a:r>
            <a:r>
              <a:rPr lang="cs-CZ" dirty="0" smtClean="0"/>
              <a:t>řídí letadlo v mlze.                 (Kdo řídí letadlo? Pilot.)</a:t>
            </a:r>
          </a:p>
          <a:p>
            <a:r>
              <a:rPr lang="cs-CZ" dirty="0" smtClean="0"/>
              <a:t>Shoda přísudku a podmětu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CCCC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Spojte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přísudky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podměty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4400" b="0" dirty="0" smtClean="0"/>
                        <a:t>nikdo</a:t>
                      </a:r>
                      <a:endParaRPr lang="cs-CZ" sz="4400" b="0" dirty="0"/>
                    </a:p>
                  </a:txBody>
                  <a:tcPr>
                    <a:solidFill>
                      <a:srgbClr val="C5F22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b="0" dirty="0" smtClean="0"/>
                        <a:t>vyjí</a:t>
                      </a:r>
                      <a:endParaRPr lang="cs-CZ" sz="4400" b="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vlci</a:t>
                      </a:r>
                      <a:endParaRPr lang="cs-CZ" sz="4400" dirty="0"/>
                    </a:p>
                  </a:txBody>
                  <a:tcPr>
                    <a:solidFill>
                      <a:srgbClr val="C5F22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se</a:t>
                      </a:r>
                      <a:r>
                        <a:rPr lang="cs-CZ" sz="4400" baseline="0" dirty="0" smtClean="0"/>
                        <a:t> nasytil</a:t>
                      </a:r>
                      <a:endParaRPr lang="cs-CZ" sz="4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dítě</a:t>
                      </a:r>
                      <a:endParaRPr lang="cs-CZ" sz="4400" dirty="0"/>
                    </a:p>
                  </a:txBody>
                  <a:tcPr>
                    <a:solidFill>
                      <a:srgbClr val="C5F22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jsou</a:t>
                      </a:r>
                      <a:r>
                        <a:rPr lang="cs-CZ" sz="4400" baseline="0" dirty="0" smtClean="0"/>
                        <a:t> voňavé</a:t>
                      </a:r>
                      <a:r>
                        <a:rPr lang="cs-CZ" sz="4400" dirty="0" smtClean="0"/>
                        <a:t> </a:t>
                      </a:r>
                      <a:endParaRPr lang="cs-CZ" sz="4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hladový</a:t>
                      </a:r>
                      <a:endParaRPr lang="cs-CZ" sz="4400" dirty="0"/>
                    </a:p>
                  </a:txBody>
                  <a:tcPr>
                    <a:solidFill>
                      <a:srgbClr val="C5F22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se</a:t>
                      </a:r>
                      <a:r>
                        <a:rPr lang="cs-CZ" sz="4400" baseline="0" dirty="0" smtClean="0"/>
                        <a:t> nesmál</a:t>
                      </a:r>
                      <a:endParaRPr lang="cs-CZ" sz="4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růže</a:t>
                      </a:r>
                      <a:endParaRPr lang="cs-CZ" sz="4400" dirty="0"/>
                    </a:p>
                  </a:txBody>
                  <a:tcPr>
                    <a:solidFill>
                      <a:srgbClr val="C5F22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se stala učitelkou</a:t>
                      </a:r>
                      <a:endParaRPr lang="cs-CZ" sz="4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Martina </a:t>
                      </a:r>
                      <a:endParaRPr lang="cs-CZ" sz="4400" dirty="0"/>
                    </a:p>
                  </a:txBody>
                  <a:tcPr>
                    <a:solidFill>
                      <a:srgbClr val="C5F22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plakalo</a:t>
                      </a:r>
                      <a:endParaRPr lang="cs-CZ" sz="4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1979712" y="1988840"/>
            <a:ext cx="2664296" cy="23762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1475656" y="2060848"/>
            <a:ext cx="3168352" cy="7920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547664" y="3501008"/>
            <a:ext cx="3168352" cy="22322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411760" y="2852936"/>
            <a:ext cx="2232248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619672" y="3573016"/>
            <a:ext cx="3024336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483768" y="5085184"/>
            <a:ext cx="2160240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Shoda přísudku v minulém čase      s podmětem v množném čísle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929222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Podmět rodu mužského životného              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Kluci hrál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na hřišti fotbal.</a:t>
            </a:r>
          </a:p>
          <a:p>
            <a:r>
              <a:rPr lang="cs-CZ" dirty="0" smtClean="0"/>
              <a:t>Podmět rodu mužského neživotného  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    Stromy se ve větru ohýbal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                  </a:t>
            </a:r>
          </a:p>
          <a:p>
            <a:r>
              <a:rPr lang="cs-CZ" dirty="0" smtClean="0"/>
              <a:t>Podmět rodu ženského                        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    Holky se nám smál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r>
              <a:rPr lang="cs-CZ" dirty="0" smtClean="0"/>
              <a:t>Podmět rodu středního                       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Koťata se vyhříval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na slunci.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34" y="2143116"/>
            <a:ext cx="700086" cy="571504"/>
          </a:xfrm>
          <a:prstGeom prst="roundRect">
            <a:avLst/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-i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00034" y="3357562"/>
            <a:ext cx="700086" cy="571504"/>
          </a:xfrm>
          <a:prstGeom prst="roundRect">
            <a:avLst/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-y</a:t>
            </a:r>
            <a:endParaRPr lang="cs-CZ" sz="44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0034" y="4500570"/>
            <a:ext cx="700086" cy="571504"/>
          </a:xfrm>
          <a:prstGeom prst="roundRect">
            <a:avLst/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-y</a:t>
            </a:r>
            <a:endParaRPr lang="cs-CZ" sz="4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00034" y="5643578"/>
            <a:ext cx="700086" cy="571504"/>
          </a:xfrm>
          <a:prstGeom prst="roundRect">
            <a:avLst/>
          </a:prstGeom>
          <a:solidFill>
            <a:srgbClr val="C0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-a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Doplňte koncovky přísudků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CC00"/>
          </a:solidFill>
        </p:spPr>
        <p:txBody>
          <a:bodyPr/>
          <a:lstStyle/>
          <a:p>
            <a:r>
              <a:rPr lang="cs-CZ" dirty="0" smtClean="0"/>
              <a:t>Okna zůstal__  otevřen__  dokořán.</a:t>
            </a:r>
          </a:p>
          <a:p>
            <a:r>
              <a:rPr lang="cs-CZ" dirty="0" smtClean="0"/>
              <a:t>Na ulici se rozštěkal__  psi.</a:t>
            </a:r>
          </a:p>
          <a:p>
            <a:r>
              <a:rPr lang="cs-CZ" dirty="0" smtClean="0"/>
              <a:t>Třešně se krásně červenal__.</a:t>
            </a:r>
          </a:p>
          <a:p>
            <a:r>
              <a:rPr lang="cs-CZ" dirty="0" smtClean="0"/>
              <a:t>Konečně jsme dorazil__  do cíle.</a:t>
            </a:r>
          </a:p>
          <a:p>
            <a:r>
              <a:rPr lang="cs-CZ" dirty="0" smtClean="0"/>
              <a:t>Děti pozoroval__ lvy, kteří se líně procházel__  za silným sklem výběhu.</a:t>
            </a:r>
          </a:p>
          <a:p>
            <a:r>
              <a:rPr lang="cs-CZ" dirty="0" smtClean="0"/>
              <a:t>Oči nás v silném větru pálil__.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1628800"/>
            <a:ext cx="4122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4008" y="1628800"/>
            <a:ext cx="4122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39952" y="2204864"/>
            <a:ext cx="2984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2780928"/>
            <a:ext cx="4122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4" y="3356992"/>
            <a:ext cx="2984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3933056"/>
            <a:ext cx="4122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56376" y="3933056"/>
            <a:ext cx="2984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20072" y="5013176"/>
            <a:ext cx="4122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Jeden z podmětů je rodu mužského životného - píšeme 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–i </a:t>
            </a:r>
          </a:p>
          <a:p>
            <a:r>
              <a:rPr lang="cs-CZ" dirty="0" smtClean="0"/>
              <a:t>Př.: Martina a její bratr se pohádali.         Kateřina s Otakarem se také pohádali.      Bořek s Natálií se tím bavili.</a:t>
            </a:r>
          </a:p>
          <a:p>
            <a:r>
              <a:rPr lang="cs-CZ" dirty="0" smtClean="0"/>
              <a:t>Ale také:                                                       Kateřina s Otakarem se také pohádala.      Bořek s Natálií se tím dobře bavil.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Ani jeden podmět není rodu mužského životného, pak píšeme:</a:t>
            </a:r>
          </a:p>
          <a:p>
            <a:r>
              <a:rPr lang="cs-CZ" b="1" u="sng" dirty="0" smtClean="0">
                <a:hlinkClick r:id="" action="ppaction://noaction"/>
              </a:rPr>
              <a:t>-y   </a:t>
            </a:r>
            <a:r>
              <a:rPr lang="cs-CZ" dirty="0" smtClean="0"/>
              <a:t>Podmět rodu mužského neživotného nebo rodu ženského</a:t>
            </a:r>
          </a:p>
          <a:p>
            <a:r>
              <a:rPr lang="cs-CZ" b="1" u="sng" dirty="0" smtClean="0">
                <a:hlinkClick r:id="rId2" action="ppaction://hlinksldjump"/>
              </a:rPr>
              <a:t>-y    </a:t>
            </a:r>
            <a:r>
              <a:rPr lang="cs-CZ" dirty="0" smtClean="0"/>
              <a:t>Podmět rodu středního v jednotném čísle</a:t>
            </a:r>
          </a:p>
          <a:p>
            <a:r>
              <a:rPr lang="cs-CZ" b="1" u="sng" dirty="0" smtClean="0">
                <a:hlinkClick r:id="rId3" action="ppaction://hlinksldjump"/>
              </a:rPr>
              <a:t>-a   </a:t>
            </a:r>
            <a:r>
              <a:rPr lang="cs-CZ" dirty="0" smtClean="0"/>
              <a:t>Všechny podměty rodu středního v množném čísle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200" dirty="0" smtClean="0"/>
              <a:t>Několikanásobný podmět rodu mužského neživotného, či rodu ženského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4000" dirty="0" smtClean="0"/>
              <a:t>Automobily i autobusy stál</a:t>
            </a:r>
            <a:r>
              <a:rPr lang="cs-CZ" sz="4000" u="sng" dirty="0" smtClean="0"/>
              <a:t>y</a:t>
            </a:r>
            <a:r>
              <a:rPr lang="cs-CZ" sz="4000" dirty="0" smtClean="0"/>
              <a:t> na parkovišti.</a:t>
            </a:r>
          </a:p>
          <a:p>
            <a:r>
              <a:rPr lang="cs-CZ" sz="4000" dirty="0" smtClean="0"/>
              <a:t>Třešně i višně dozrával</a:t>
            </a:r>
            <a:r>
              <a:rPr lang="cs-CZ" sz="4000" u="sng" dirty="0" smtClean="0"/>
              <a:t>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Dříve se používal</a:t>
            </a:r>
            <a:r>
              <a:rPr lang="cs-CZ" sz="4000" u="sng" dirty="0" smtClean="0"/>
              <a:t>y</a:t>
            </a:r>
            <a:r>
              <a:rPr lang="cs-CZ" sz="4000" dirty="0" smtClean="0"/>
              <a:t> k sečení srpy a kosy.</a:t>
            </a:r>
          </a:p>
          <a:p>
            <a:r>
              <a:rPr lang="cs-CZ" sz="4000" dirty="0" smtClean="0"/>
              <a:t>Kotě i kočky se vyhříval</a:t>
            </a:r>
            <a:r>
              <a:rPr lang="cs-CZ" sz="4000" u="sng" dirty="0" smtClean="0"/>
              <a:t>y</a:t>
            </a:r>
            <a:r>
              <a:rPr lang="cs-CZ" sz="4000" dirty="0" smtClean="0"/>
              <a:t> na slunci.</a:t>
            </a:r>
          </a:p>
          <a:p>
            <a:r>
              <a:rPr lang="cs-CZ" sz="4000" dirty="0" smtClean="0"/>
              <a:t>Auto i motorka stál</a:t>
            </a:r>
            <a:r>
              <a:rPr lang="cs-CZ" sz="4000" u="sng" dirty="0" smtClean="0"/>
              <a:t>y</a:t>
            </a:r>
            <a:r>
              <a:rPr lang="cs-CZ" sz="4000" dirty="0" smtClean="0"/>
              <a:t> v garáži.</a:t>
            </a:r>
            <a:endParaRPr lang="cs-CZ" sz="4000" dirty="0"/>
          </a:p>
        </p:txBody>
      </p:sp>
      <p:pic>
        <p:nvPicPr>
          <p:cNvPr id="3074" name="Picture 2" descr="C:\Program Files\Microsoft Office\MEDIA\CAGCAT10\j0183328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060848"/>
            <a:ext cx="1805940" cy="18141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200" dirty="0" smtClean="0"/>
              <a:t>Několikanásobný podmět rodu středního v jednotném čísle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4400" dirty="0" smtClean="0"/>
              <a:t>Polsko a Česko uzavřel</a:t>
            </a:r>
            <a:r>
              <a:rPr lang="cs-CZ" sz="4400" u="sng" dirty="0" smtClean="0"/>
              <a:t>y</a:t>
            </a:r>
            <a:r>
              <a:rPr lang="cs-CZ" sz="4400" dirty="0" smtClean="0"/>
              <a:t> smlouvu o spolupráci.</a:t>
            </a:r>
          </a:p>
          <a:p>
            <a:r>
              <a:rPr lang="cs-CZ" sz="4400" dirty="0" smtClean="0"/>
              <a:t>Zrcadlo i všechna okna se leskl</a:t>
            </a:r>
            <a:r>
              <a:rPr lang="cs-CZ" sz="4400" u="sng" dirty="0" smtClean="0"/>
              <a:t>y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Housata, káčata, dokonce i štěně se cachtal</a:t>
            </a:r>
            <a:r>
              <a:rPr lang="cs-CZ" sz="4400" u="sng" dirty="0" smtClean="0"/>
              <a:t>y</a:t>
            </a:r>
            <a:r>
              <a:rPr lang="cs-CZ" sz="4400" dirty="0" smtClean="0"/>
              <a:t> v kaluži. </a:t>
            </a:r>
            <a:endParaRPr lang="cs-CZ" sz="4400" dirty="0"/>
          </a:p>
        </p:txBody>
      </p:sp>
      <p:pic>
        <p:nvPicPr>
          <p:cNvPr id="2051" name="Picture 3" descr="C:\Program Files\Microsoft Office\MEDIA\CAGCAT10\j018560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797151"/>
            <a:ext cx="1368152" cy="13695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dirty="0" smtClean="0"/>
              <a:t>Několikanásobný podmět pouze rodu středního v množném čísle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05448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4400" dirty="0" smtClean="0"/>
              <a:t> Kola i auta stál</a:t>
            </a:r>
            <a:r>
              <a:rPr lang="cs-CZ" sz="4400" u="sng" dirty="0" smtClean="0"/>
              <a:t>a</a:t>
            </a:r>
            <a:r>
              <a:rPr lang="cs-CZ" sz="4400" dirty="0" smtClean="0"/>
              <a:t> před domem.</a:t>
            </a:r>
          </a:p>
          <a:p>
            <a:r>
              <a:rPr lang="cs-CZ" sz="4400" dirty="0" smtClean="0"/>
              <a:t>Zrcadla a okna se leskl</a:t>
            </a:r>
            <a:r>
              <a:rPr lang="cs-CZ" sz="4400" u="sng" dirty="0" smtClean="0"/>
              <a:t>a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Hříbata a telata se pásl</a:t>
            </a:r>
            <a:r>
              <a:rPr lang="cs-CZ" sz="4400" u="sng" dirty="0" smtClean="0"/>
              <a:t>a</a:t>
            </a:r>
            <a:r>
              <a:rPr lang="cs-CZ" sz="4400" dirty="0" smtClean="0"/>
              <a:t> v ohradě.</a:t>
            </a:r>
            <a:endParaRPr lang="cs-CZ" sz="4400" dirty="0"/>
          </a:p>
        </p:txBody>
      </p:sp>
      <p:pic>
        <p:nvPicPr>
          <p:cNvPr id="1026" name="Picture 2" descr="C:\Program Files\Microsoft Office\MEDIA\CAGCAT10\j0212957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437112"/>
            <a:ext cx="1830629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Doplňte koncovky přísudků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32074"/>
          </a:xfrm>
          <a:solidFill>
            <a:srgbClr val="FFFF00"/>
          </a:solidFill>
        </p:spPr>
        <p:txBody>
          <a:bodyPr/>
          <a:lstStyle/>
          <a:p>
            <a:pPr>
              <a:buNone/>
            </a:pPr>
            <a:r>
              <a:rPr lang="cs-CZ" sz="3600" dirty="0" smtClean="0"/>
              <a:t>   Komáři a mouchy nás obtěžoval___. Švihadla a míče byl___  uložen___ v kabinetu. Iveta s Martinem </a:t>
            </a:r>
            <a:r>
              <a:rPr lang="cs-CZ" sz="3600" dirty="0" err="1" smtClean="0"/>
              <a:t>šl</a:t>
            </a:r>
            <a:r>
              <a:rPr lang="cs-CZ" sz="3600" dirty="0" smtClean="0"/>
              <a:t>___ do kina. Pole a lesy byl___  pokryt___  sněhem. Husa s  housaty se kolébal___  k blízkému rybníčku. Festivalu se účastnil___ také orchestry se svými dirigenty. Štěně a kotě se honil___ po dvoře. Kola i zavazadla byl__  uložen__ v úschovně.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76256" y="1340768"/>
            <a:ext cx="3048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1844824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00192" y="2420888"/>
            <a:ext cx="6591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i/a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1844824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2924944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24128" y="3501008"/>
            <a:ext cx="7729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y/a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4128" y="2924944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75656" y="5661248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72200" y="4077072"/>
            <a:ext cx="6591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y/i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83768" y="5157192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47864" y="5661248"/>
            <a:ext cx="4187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STÝBLÍK, Vlastimil a kol. </a:t>
            </a:r>
            <a:r>
              <a:rPr lang="cs-CZ" sz="2000" i="1" dirty="0" smtClean="0"/>
              <a:t>Přehledná mluvnice češtiny pro základní školy</a:t>
            </a:r>
            <a:r>
              <a:rPr lang="cs-CZ" sz="2000" dirty="0" smtClean="0"/>
              <a:t>. Praha: Fortuna, 1992, ISBN 80-85298-36-8.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TOPIL, Zdeněk; BIČÍKOVÁ, Vladimíra. </a:t>
            </a:r>
            <a:r>
              <a:rPr lang="cs-CZ" sz="2000" i="1" dirty="0" smtClean="0"/>
              <a:t>Český jazyk s Tobiášem</a:t>
            </a:r>
            <a:r>
              <a:rPr lang="cs-CZ" sz="2000" dirty="0" smtClean="0"/>
              <a:t>. </a:t>
            </a:r>
            <a:r>
              <a:rPr lang="cs-CZ" sz="2000" smtClean="0"/>
              <a:t>Havlíčkův Brod: Tobiáš, 1996, ISBN 80-85808-38-2.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379</TotalTime>
  <Words>635</Words>
  <Application>Microsoft Office PowerPoint</Application>
  <PresentationFormat>Předvádění na obrazovce (4:3)</PresentationFormat>
  <Paragraphs>101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 Základní skladební dvojice</vt:lpstr>
      <vt:lpstr>Spojte přísudky s podměty</vt:lpstr>
      <vt:lpstr>Shoda přísudku v minulém čase      s podmětem v množném čísle</vt:lpstr>
      <vt:lpstr>Doplňte koncovky přísudků</vt:lpstr>
      <vt:lpstr>Shoda přísudku s několikanásobným podmětem</vt:lpstr>
      <vt:lpstr>Shoda přísudku s několikanásobným podmětem</vt:lpstr>
      <vt:lpstr>Několikanásobný podmět rodu mužského neživotného, či rodu ženského</vt:lpstr>
      <vt:lpstr>Několikanásobný podmět rodu středního v jednotném čísle</vt:lpstr>
      <vt:lpstr>Několikanásobný podmět pouze rodu středního v množném čísle</vt:lpstr>
      <vt:lpstr>Doplňte koncovky přísudků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55</cp:revision>
  <dcterms:created xsi:type="dcterms:W3CDTF">2012-02-12T20:04:21Z</dcterms:created>
  <dcterms:modified xsi:type="dcterms:W3CDTF">2012-06-26T18:46:15Z</dcterms:modified>
</cp:coreProperties>
</file>