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8" r:id="rId4"/>
    <p:sldId id="259" r:id="rId5"/>
    <p:sldId id="260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Marie Hrbková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VY_32_INOVACE_1C46Čj3_Slova příbuzná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Slova příbuzná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A024628-B24E-4E88-9C20-C8FDA66FCF46}" type="presOf" srcId="{EBC41103-E2E5-4D48-9B4B-425520D3D098}" destId="{A27B6496-BF1B-4384-9217-9659064D5D6A}" srcOrd="1" destOrd="0" presId="urn:microsoft.com/office/officeart/2005/8/layout/target3"/>
    <dgm:cxn modelId="{D8D785BF-29A0-4C56-A8EA-7D8C8416FAC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9C4DE2C1-1BB4-4AA0-9577-F711F0E9FDE0}" type="presOf" srcId="{019433A1-1324-4DE1-9E6F-32B851095F74}" destId="{E7297F21-D4FD-4A41-AE58-814D01A6B5E7}" srcOrd="1" destOrd="0" presId="urn:microsoft.com/office/officeart/2005/8/layout/target3"/>
    <dgm:cxn modelId="{0230B616-FF64-4843-A10F-9085DCC06B40}" type="presOf" srcId="{39F8B381-5807-488E-AC22-73DD4140ED4A}" destId="{71045F8C-00FA-488E-A7BD-E2E6753D979D}" srcOrd="0" destOrd="0" presId="urn:microsoft.com/office/officeart/2005/8/layout/target3"/>
    <dgm:cxn modelId="{48256D36-2A20-4339-B064-608324694803}" type="presOf" srcId="{C73C7642-F245-4585-8F88-243F9FAEF6CA}" destId="{9A9B6F4F-B6FF-4F2D-B640-A8473E589523}" srcOrd="0" destOrd="0" presId="urn:microsoft.com/office/officeart/2005/8/layout/target3"/>
    <dgm:cxn modelId="{58F14D79-2528-41F5-B9A5-D4992C23BDB8}" type="presOf" srcId="{C73C7642-F245-4585-8F88-243F9FAEF6CA}" destId="{59F530CB-4999-43B3-A00D-6AB53886BD77}" srcOrd="1" destOrd="0" presId="urn:microsoft.com/office/officeart/2005/8/layout/target3"/>
    <dgm:cxn modelId="{916A6FC6-3FEF-48B3-B446-C06C6E9F37E9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64D9A8-49CB-4880-BF25-DCACA9913962}" type="presOf" srcId="{EBC41103-E2E5-4D48-9B4B-425520D3D098}" destId="{3BA01B75-849B-4716-8BCD-084A86FF328F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9BE25E83-1757-41AC-9107-A8F453FDE4AD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C54995A0-4488-41DD-AF40-A45C0B3A6B14}" type="presOf" srcId="{019433A1-1324-4DE1-9E6F-32B851095F74}" destId="{A3817367-F2BC-482F-8832-FA00B51DCCF3}" srcOrd="0" destOrd="0" presId="urn:microsoft.com/office/officeart/2005/8/layout/target3"/>
    <dgm:cxn modelId="{2F95AFD7-0B03-421C-B0F6-201565E770B1}" type="presOf" srcId="{445C7998-7549-48B0-BD68-D4F0167F02E5}" destId="{BC35EE03-4121-4EF9-923D-7CB6D30D358D}" srcOrd="0" destOrd="0" presId="urn:microsoft.com/office/officeart/2005/8/layout/target3"/>
    <dgm:cxn modelId="{36DACEEE-BFEF-4680-B1EE-F288C5B59927}" type="presParOf" srcId="{71045F8C-00FA-488E-A7BD-E2E6753D979D}" destId="{3577EC6B-C980-4F34-8C69-4365E7B8FC8C}" srcOrd="0" destOrd="0" presId="urn:microsoft.com/office/officeart/2005/8/layout/target3"/>
    <dgm:cxn modelId="{109AF403-4204-42E8-A70C-C4FA671915DC}" type="presParOf" srcId="{71045F8C-00FA-488E-A7BD-E2E6753D979D}" destId="{6940EB87-DC1D-4BC3-9408-9AC2E1FFC039}" srcOrd="1" destOrd="0" presId="urn:microsoft.com/office/officeart/2005/8/layout/target3"/>
    <dgm:cxn modelId="{0E80CB18-8F2D-4F37-9C06-D163A5D71878}" type="presParOf" srcId="{71045F8C-00FA-488E-A7BD-E2E6753D979D}" destId="{BC35EE03-4121-4EF9-923D-7CB6D30D358D}" srcOrd="2" destOrd="0" presId="urn:microsoft.com/office/officeart/2005/8/layout/target3"/>
    <dgm:cxn modelId="{D3E1615C-E87D-4200-B632-0A3551E48EA1}" type="presParOf" srcId="{71045F8C-00FA-488E-A7BD-E2E6753D979D}" destId="{C95EEA27-3CBF-4645-A92D-9D8AF5C1CBFC}" srcOrd="3" destOrd="0" presId="urn:microsoft.com/office/officeart/2005/8/layout/target3"/>
    <dgm:cxn modelId="{1813F3B0-3484-452F-BFCF-40168AD227AB}" type="presParOf" srcId="{71045F8C-00FA-488E-A7BD-E2E6753D979D}" destId="{851BB866-B6AE-4566-893F-4C635BA974FC}" srcOrd="4" destOrd="0" presId="urn:microsoft.com/office/officeart/2005/8/layout/target3"/>
    <dgm:cxn modelId="{9D95C981-1481-459D-B033-6DED2600BE00}" type="presParOf" srcId="{71045F8C-00FA-488E-A7BD-E2E6753D979D}" destId="{643EA938-EDE0-4533-ACCC-D2BD6F3A527C}" srcOrd="5" destOrd="0" presId="urn:microsoft.com/office/officeart/2005/8/layout/target3"/>
    <dgm:cxn modelId="{7F9E5D15-1304-4489-8FE0-02364A9E05EC}" type="presParOf" srcId="{71045F8C-00FA-488E-A7BD-E2E6753D979D}" destId="{92F31B18-D66D-4CC7-89B9-378928DE877D}" srcOrd="6" destOrd="0" presId="urn:microsoft.com/office/officeart/2005/8/layout/target3"/>
    <dgm:cxn modelId="{C2CCF01F-4F18-474D-A167-CA044360A98A}" type="presParOf" srcId="{71045F8C-00FA-488E-A7BD-E2E6753D979D}" destId="{902074E1-B931-4618-97F1-FADBE82E9C3C}" srcOrd="7" destOrd="0" presId="urn:microsoft.com/office/officeart/2005/8/layout/target3"/>
    <dgm:cxn modelId="{45AC7036-BF21-402E-A8FC-15F30B29617D}" type="presParOf" srcId="{71045F8C-00FA-488E-A7BD-E2E6753D979D}" destId="{A3817367-F2BC-482F-8832-FA00B51DCCF3}" srcOrd="8" destOrd="0" presId="urn:microsoft.com/office/officeart/2005/8/layout/target3"/>
    <dgm:cxn modelId="{8B92617B-3BF8-42FD-B98E-5541F465BFBA}" type="presParOf" srcId="{71045F8C-00FA-488E-A7BD-E2E6753D979D}" destId="{2DD79E57-A63E-47D4-A1AB-6DF333476AD4}" srcOrd="9" destOrd="0" presId="urn:microsoft.com/office/officeart/2005/8/layout/target3"/>
    <dgm:cxn modelId="{79B28B34-29E8-4CBD-9E32-CDE1F502F389}" type="presParOf" srcId="{71045F8C-00FA-488E-A7BD-E2E6753D979D}" destId="{648967D3-ED80-4214-8D87-4E7012561E4A}" srcOrd="10" destOrd="0" presId="urn:microsoft.com/office/officeart/2005/8/layout/target3"/>
    <dgm:cxn modelId="{3B408207-7413-4DC4-A9F5-F934FE9B6452}" type="presParOf" srcId="{71045F8C-00FA-488E-A7BD-E2E6753D979D}" destId="{9A9B6F4F-B6FF-4F2D-B640-A8473E589523}" srcOrd="11" destOrd="0" presId="urn:microsoft.com/office/officeart/2005/8/layout/target3"/>
    <dgm:cxn modelId="{C69E28F1-AE02-47E7-99D1-32984338AD9B}" type="presParOf" srcId="{71045F8C-00FA-488E-A7BD-E2E6753D979D}" destId="{13BD0FAF-9F2C-4708-9E63-A8E8E5252943}" srcOrd="12" destOrd="0" presId="urn:microsoft.com/office/officeart/2005/8/layout/target3"/>
    <dgm:cxn modelId="{5E7A3129-0A16-4493-90E4-57E743901EF8}" type="presParOf" srcId="{71045F8C-00FA-488E-A7BD-E2E6753D979D}" destId="{6821E7C9-5E4B-45FA-8F82-01E6F26FAA25}" srcOrd="13" destOrd="0" presId="urn:microsoft.com/office/officeart/2005/8/layout/target3"/>
    <dgm:cxn modelId="{6DB35A7E-3016-4F2B-82DC-023F5314E039}" type="presParOf" srcId="{71045F8C-00FA-488E-A7BD-E2E6753D979D}" destId="{3BA01B75-849B-4716-8BCD-084A86FF328F}" srcOrd="14" destOrd="0" presId="urn:microsoft.com/office/officeart/2005/8/layout/target3"/>
    <dgm:cxn modelId="{C8CED6DD-65CF-4917-B187-55DAD6573809}" type="presParOf" srcId="{71045F8C-00FA-488E-A7BD-E2E6753D979D}" destId="{4D19AB04-24FA-40C2-B203-52AE3D15E171}" srcOrd="15" destOrd="0" presId="urn:microsoft.com/office/officeart/2005/8/layout/target3"/>
    <dgm:cxn modelId="{55EA51CD-F302-4CEF-A3D3-D0415738D656}" type="presParOf" srcId="{71045F8C-00FA-488E-A7BD-E2E6753D979D}" destId="{832BF48F-0145-4429-9E02-8FCA946CCE9E}" srcOrd="16" destOrd="0" presId="urn:microsoft.com/office/officeart/2005/8/layout/target3"/>
    <dgm:cxn modelId="{5FF938F5-FF26-44D5-96DA-65F63CEB8C6D}" type="presParOf" srcId="{71045F8C-00FA-488E-A7BD-E2E6753D979D}" destId="{E7297F21-D4FD-4A41-AE58-814D01A6B5E7}" srcOrd="17" destOrd="0" presId="urn:microsoft.com/office/officeart/2005/8/layout/target3"/>
    <dgm:cxn modelId="{28F04E83-E6BB-4792-9E04-30EA3AE1F717}" type="presParOf" srcId="{71045F8C-00FA-488E-A7BD-E2E6753D979D}" destId="{59F530CB-4999-43B3-A00D-6AB53886BD77}" srcOrd="18" destOrd="0" presId="urn:microsoft.com/office/officeart/2005/8/layout/target3"/>
    <dgm:cxn modelId="{2431CB23-02CD-4464-9164-3B73247F5651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Marie Hrbková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VY_32_INOVACE_1C46Čj3_Slova příbuzná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Slova příbuzná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4689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055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879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112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346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328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5020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9674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88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719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4080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4F5F2-0EAA-4651-AC7D-CC929B8F90F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69E66-76AC-498E-AEF8-03EDA8F1A0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1447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6609297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556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Pro 3.ročník </a:t>
            </a:r>
            <a:r>
              <a:rPr lang="cs-CZ" sz="2400" dirty="0" smtClean="0"/>
              <a:t>ZŠ.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Pracovní listy pro práci na interaktivní </a:t>
            </a:r>
            <a:r>
              <a:rPr lang="cs-CZ" sz="2400" dirty="0" smtClean="0"/>
              <a:t>tabuli.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Pomůcky: různobarevné </a:t>
            </a:r>
            <a:r>
              <a:rPr lang="cs-CZ" sz="2400" dirty="0" smtClean="0"/>
              <a:t>fixy.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Inovace: názornost při vyhledávání kořene </a:t>
            </a:r>
            <a:r>
              <a:rPr lang="cs-CZ" sz="2400" dirty="0" smtClean="0"/>
              <a:t>slov.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 smtClean="0"/>
              <a:t> 1. snímek – barevné vyznačení kořene slov, spojeného s             </a:t>
            </a:r>
            <a:r>
              <a:rPr lang="cs-CZ" sz="2400" dirty="0" smtClean="0"/>
              <a:t>obrázkem,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2. snímek </a:t>
            </a:r>
            <a:r>
              <a:rPr lang="cs-CZ" sz="2400" dirty="0" smtClean="0"/>
              <a:t>– vyhledávání </a:t>
            </a:r>
            <a:r>
              <a:rPr lang="cs-CZ" sz="2400" dirty="0" smtClean="0"/>
              <a:t>kořene slov, vyškrtnutí jiného </a:t>
            </a:r>
            <a:r>
              <a:rPr lang="cs-CZ" sz="2400" dirty="0" smtClean="0"/>
              <a:t>slova,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3. snímek – vyhledávání kořene slov, vyškrtnutí jiného slova,    příprava na vyjmenovaná </a:t>
            </a:r>
            <a:r>
              <a:rPr lang="cs-CZ" sz="2400" dirty="0" smtClean="0"/>
              <a:t>slova. 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0765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SLOVA PŘÍBUZNÁ </a:t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dirty="0" smtClean="0"/>
              <a:t>MAJÍ </a:t>
            </a:r>
            <a:r>
              <a:rPr lang="cs-CZ" sz="3200" u="sng" dirty="0" smtClean="0"/>
              <a:t>SPOLEČNOU ČÁST</a:t>
            </a:r>
            <a:r>
              <a:rPr lang="cs-CZ" sz="3200" dirty="0" smtClean="0"/>
              <a:t>, JSOU SI </a:t>
            </a:r>
            <a:r>
              <a:rPr lang="cs-CZ" sz="3200" u="sng" dirty="0" smtClean="0"/>
              <a:t>VÝZNAMEM </a:t>
            </a:r>
            <a:r>
              <a:rPr lang="cs-CZ" sz="3200" u="sng" dirty="0" smtClean="0"/>
              <a:t>BLÍZKÁ.</a:t>
            </a:r>
            <a:endParaRPr lang="cs-CZ" sz="3200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1137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	</a:t>
            </a:r>
            <a:r>
              <a:rPr lang="cs-CZ" sz="2400" dirty="0" smtClean="0">
                <a:solidFill>
                  <a:srgbClr val="FFC000"/>
                </a:solidFill>
              </a:rPr>
              <a:t> rod</a:t>
            </a:r>
            <a:r>
              <a:rPr lang="cs-CZ" sz="2400" dirty="0" smtClean="0"/>
              <a:t>			</a:t>
            </a:r>
            <a:r>
              <a:rPr lang="cs-CZ" sz="2400" dirty="0" smtClean="0">
                <a:solidFill>
                  <a:srgbClr val="92D050"/>
                </a:solidFill>
              </a:rPr>
              <a:t>les </a:t>
            </a:r>
            <a:r>
              <a:rPr lang="cs-CZ" sz="2400" dirty="0" smtClean="0"/>
              <a:t>			</a:t>
            </a:r>
            <a:r>
              <a:rPr lang="cs-CZ" sz="2400" dirty="0" smtClean="0">
                <a:solidFill>
                  <a:srgbClr val="00B0F0"/>
                </a:solidFill>
              </a:rPr>
              <a:t>let</a:t>
            </a:r>
          </a:p>
          <a:p>
            <a:pPr marL="0" indent="0">
              <a:buNone/>
            </a:pP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C000"/>
                </a:solidFill>
              </a:rPr>
              <a:t>rod</a:t>
            </a:r>
            <a:r>
              <a:rPr lang="cs-CZ" sz="2400" dirty="0" smtClean="0"/>
              <a:t>iště			</a:t>
            </a:r>
            <a:r>
              <a:rPr lang="cs-CZ" sz="2400" dirty="0" smtClean="0">
                <a:solidFill>
                  <a:srgbClr val="92D050"/>
                </a:solidFill>
              </a:rPr>
              <a:t>les</a:t>
            </a:r>
            <a:r>
              <a:rPr lang="cs-CZ" sz="2400" dirty="0" smtClean="0"/>
              <a:t>ník			</a:t>
            </a:r>
            <a:r>
              <a:rPr lang="cs-CZ" sz="2400" dirty="0" smtClean="0">
                <a:solidFill>
                  <a:srgbClr val="00B0F0"/>
                </a:solidFill>
              </a:rPr>
              <a:t>let</a:t>
            </a:r>
            <a:r>
              <a:rPr lang="cs-CZ" sz="2400" dirty="0" smtClean="0"/>
              <a:t>iště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na</a:t>
            </a:r>
            <a:r>
              <a:rPr lang="cs-CZ" sz="2400" dirty="0" smtClean="0">
                <a:solidFill>
                  <a:srgbClr val="FFC000"/>
                </a:solidFill>
              </a:rPr>
              <a:t>rod</a:t>
            </a:r>
            <a:r>
              <a:rPr lang="cs-CZ" sz="2400" dirty="0" smtClean="0"/>
              <a:t>it se	         zá</a:t>
            </a:r>
            <a:r>
              <a:rPr lang="cs-CZ" sz="2400" dirty="0" smtClean="0">
                <a:solidFill>
                  <a:srgbClr val="92D050"/>
                </a:solidFill>
              </a:rPr>
              <a:t>les</a:t>
            </a:r>
            <a:r>
              <a:rPr lang="cs-CZ" sz="2400" dirty="0" smtClean="0"/>
              <a:t>ák		         vy</a:t>
            </a:r>
            <a:r>
              <a:rPr lang="cs-CZ" sz="2400" dirty="0" smtClean="0">
                <a:solidFill>
                  <a:srgbClr val="00B0F0"/>
                </a:solidFill>
              </a:rPr>
              <a:t>let</a:t>
            </a:r>
            <a:r>
              <a:rPr lang="cs-CZ" sz="2400" dirty="0" smtClean="0"/>
              <a:t>ět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po</a:t>
            </a:r>
            <a:r>
              <a:rPr lang="cs-CZ" sz="2400" dirty="0" smtClean="0">
                <a:solidFill>
                  <a:srgbClr val="FFC000"/>
                </a:solidFill>
              </a:rPr>
              <a:t>rod</a:t>
            </a:r>
            <a:r>
              <a:rPr lang="cs-CZ" sz="2400" dirty="0" smtClean="0"/>
              <a:t>ník		         za</a:t>
            </a:r>
            <a:r>
              <a:rPr lang="cs-CZ" sz="2400" dirty="0" smtClean="0">
                <a:solidFill>
                  <a:srgbClr val="92D050"/>
                </a:solidFill>
              </a:rPr>
              <a:t>les</a:t>
            </a:r>
            <a:r>
              <a:rPr lang="cs-CZ" sz="2400" dirty="0" smtClean="0"/>
              <a:t>nit		         od</a:t>
            </a:r>
            <a:r>
              <a:rPr lang="cs-CZ" sz="2400" dirty="0" smtClean="0">
                <a:solidFill>
                  <a:srgbClr val="00B0F0"/>
                </a:solidFill>
              </a:rPr>
              <a:t>let</a:t>
            </a:r>
            <a:r>
              <a:rPr lang="cs-CZ" sz="2400" dirty="0" smtClean="0"/>
              <a:t>ět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>
                <a:solidFill>
                  <a:srgbClr val="FFC000"/>
                </a:solidFill>
              </a:rPr>
              <a:t>rod</a:t>
            </a:r>
            <a:r>
              <a:rPr lang="cs-CZ" sz="2400" dirty="0" smtClean="0"/>
              <a:t>áci		             </a:t>
            </a:r>
            <a:r>
              <a:rPr lang="cs-CZ" sz="2400" dirty="0" smtClean="0">
                <a:solidFill>
                  <a:srgbClr val="92D050"/>
                </a:solidFill>
              </a:rPr>
              <a:t>les</a:t>
            </a:r>
            <a:r>
              <a:rPr lang="cs-CZ" sz="2400" dirty="0" smtClean="0"/>
              <a:t>opark	              </a:t>
            </a:r>
            <a:r>
              <a:rPr lang="cs-CZ" sz="2400" dirty="0" smtClean="0">
                <a:solidFill>
                  <a:srgbClr val="00B0F0"/>
                </a:solidFill>
              </a:rPr>
              <a:t>let</a:t>
            </a:r>
            <a:r>
              <a:rPr lang="cs-CZ" sz="2400" dirty="0" smtClean="0"/>
              <a:t>uška</a:t>
            </a:r>
          </a:p>
          <a:p>
            <a:pPr marL="0" indent="0">
              <a:buNone/>
            </a:pPr>
            <a:r>
              <a:rPr lang="cs-CZ" sz="2400" dirty="0" smtClean="0"/>
              <a:t>        od</a:t>
            </a:r>
            <a:r>
              <a:rPr lang="cs-CZ" sz="2400" dirty="0" smtClean="0">
                <a:solidFill>
                  <a:srgbClr val="FFC000"/>
                </a:solidFill>
              </a:rPr>
              <a:t>rod</a:t>
            </a:r>
            <a:r>
              <a:rPr lang="cs-CZ" sz="2400" dirty="0" smtClean="0"/>
              <a:t>ilec			</a:t>
            </a:r>
            <a:r>
              <a:rPr lang="cs-CZ" sz="2400" dirty="0" smtClean="0">
                <a:solidFill>
                  <a:srgbClr val="92D050"/>
                </a:solidFill>
              </a:rPr>
              <a:t>les</a:t>
            </a:r>
            <a:r>
              <a:rPr lang="cs-CZ" sz="2400" dirty="0" smtClean="0"/>
              <a:t>ík			 </a:t>
            </a:r>
            <a:r>
              <a:rPr lang="cs-CZ" sz="2400" dirty="0" smtClean="0">
                <a:solidFill>
                  <a:srgbClr val="00B0F0"/>
                </a:solidFill>
              </a:rPr>
              <a:t>let</a:t>
            </a:r>
            <a:r>
              <a:rPr lang="cs-CZ" sz="2400" dirty="0" smtClean="0"/>
              <a:t>enka</a:t>
            </a:r>
            <a:endParaRPr lang="cs-CZ" sz="2400" dirty="0"/>
          </a:p>
        </p:txBody>
      </p:sp>
      <p:pic>
        <p:nvPicPr>
          <p:cNvPr id="1032" name="Picture 8" descr="C:\Documents and Settings\Marie\Local Settings\Temporary Internet Files\Content.IE5\IN27C9OR\MP90044658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81" y="4261674"/>
            <a:ext cx="2017311" cy="245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Marie\Local Settings\Temporary Internet Files\Content.IE5\ORWLWBM3\MP90040162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261674"/>
            <a:ext cx="1959686" cy="2450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Documents and Settings\Marie\Local Settings\Temporary Internet Files\Content.IE5\0ILZU73R\MM900234732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61674"/>
            <a:ext cx="1939806" cy="2450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792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Vyhledej a podtrhni společnou část.</a:t>
            </a:r>
            <a:br>
              <a:rPr lang="cs-CZ" sz="3200" dirty="0" smtClean="0">
                <a:solidFill>
                  <a:srgbClr val="FFC000"/>
                </a:solidFill>
              </a:rPr>
            </a:br>
            <a:r>
              <a:rPr lang="cs-CZ" sz="3200" dirty="0" smtClean="0">
                <a:solidFill>
                  <a:srgbClr val="FFC000"/>
                </a:solidFill>
              </a:rPr>
              <a:t>Škrtni slova, která nepatří do řad příbuzných </a:t>
            </a:r>
            <a:r>
              <a:rPr lang="cs-CZ" sz="3200" dirty="0" smtClean="0">
                <a:solidFill>
                  <a:srgbClr val="FFC000"/>
                </a:solidFill>
              </a:rPr>
              <a:t>slov.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600" dirty="0" smtClean="0"/>
              <a:t>Vařič, zavařit, vařečka, hrnec, vývařovna, odvar, uvařená, </a:t>
            </a:r>
            <a:r>
              <a:rPr lang="cs-CZ" sz="2600" dirty="0" smtClean="0"/>
              <a:t>svařit.</a:t>
            </a: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 </a:t>
            </a:r>
          </a:p>
          <a:p>
            <a:pPr marL="0" indent="0">
              <a:buNone/>
            </a:pPr>
            <a:r>
              <a:rPr lang="cs-CZ" sz="2600" dirty="0" smtClean="0"/>
              <a:t>Pracovna, vypracovat, pracovník, dílna, odpracovat, </a:t>
            </a:r>
            <a:r>
              <a:rPr lang="cs-CZ" sz="2600" dirty="0" smtClean="0"/>
              <a:t>zpracovat.</a:t>
            </a:r>
            <a:endParaRPr lang="cs-CZ" sz="2600" dirty="0" smtClean="0"/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Cukrář, cukrovinky, pocukrovat, dort, cukr, cukrárna, </a:t>
            </a:r>
            <a:r>
              <a:rPr lang="cs-CZ" sz="2600" dirty="0" smtClean="0"/>
              <a:t>cukrovar.</a:t>
            </a:r>
            <a:endParaRPr lang="cs-CZ" sz="2600" dirty="0" smtClean="0"/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Věž, hlídač, hlídka, prohlídka, uhlídat, pohlídat, </a:t>
            </a:r>
            <a:r>
              <a:rPr lang="cs-CZ" sz="2600" dirty="0" smtClean="0"/>
              <a:t>vyhlídka.</a:t>
            </a: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 </a:t>
            </a:r>
          </a:p>
          <a:p>
            <a:pPr marL="0" indent="0">
              <a:buNone/>
            </a:pPr>
            <a:r>
              <a:rPr lang="cs-CZ" sz="2600" dirty="0" smtClean="0"/>
              <a:t>Kružnice, kružítko, vykroužit, půlkruh, </a:t>
            </a:r>
            <a:r>
              <a:rPr lang="cs-CZ" sz="2600" dirty="0" smtClean="0"/>
              <a:t>okolo.</a:t>
            </a:r>
            <a:endParaRPr lang="cs-CZ" sz="26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2936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Vyhledej a podtrhni společnou část.</a:t>
            </a:r>
            <a:br>
              <a:rPr lang="cs-CZ" sz="3200" dirty="0" smtClean="0">
                <a:solidFill>
                  <a:srgbClr val="00B0F0"/>
                </a:solidFill>
              </a:rPr>
            </a:br>
            <a:r>
              <a:rPr lang="cs-CZ" sz="3200" dirty="0" smtClean="0">
                <a:solidFill>
                  <a:srgbClr val="00B0F0"/>
                </a:solidFill>
              </a:rPr>
              <a:t>Škrtni slova, která nepatří do řad příbuzných </a:t>
            </a:r>
            <a:r>
              <a:rPr lang="cs-CZ" sz="3200" dirty="0" smtClean="0">
                <a:solidFill>
                  <a:srgbClr val="00B0F0"/>
                </a:solidFill>
              </a:rPr>
              <a:t>slov.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Lednička, mráz, ledňáček, ledovatka, ledař, leden, </a:t>
            </a:r>
            <a:r>
              <a:rPr lang="cs-CZ" sz="2400" dirty="0" smtClean="0"/>
              <a:t>ledovec.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Skokan, poskok, výskok, hop, doskočit, odskočit, </a:t>
            </a:r>
            <a:r>
              <a:rPr lang="cs-CZ" sz="2400" dirty="0" smtClean="0"/>
              <a:t>vyskočit.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Výtah, odtáhne, potáhne, tahoun, výjezd, přitáhne, </a:t>
            </a:r>
            <a:r>
              <a:rPr lang="cs-CZ" sz="2400" dirty="0" smtClean="0"/>
              <a:t>zatáhne.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Ubýt, přibýt, nabýt, zbýt, živobytí, ubytovna, </a:t>
            </a:r>
            <a:r>
              <a:rPr lang="cs-CZ" sz="2400" dirty="0" smtClean="0"/>
              <a:t>neodbytný.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Uplynout, rozplynout se, plynoměr, plivat, plyn, </a:t>
            </a:r>
            <a:r>
              <a:rPr lang="cs-CZ" sz="2400" dirty="0" smtClean="0"/>
              <a:t>plynovod. 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9258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47172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260</Words>
  <Application>Microsoft Office PowerPoint</Application>
  <PresentationFormat>Předvádění na obrazovce (4:3)</PresentationFormat>
  <Paragraphs>46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SLOVA PŘÍBUZNÁ  MAJÍ SPOLEČNOU ČÁST, JSOU SI VÝZNAMEM BLÍZKÁ.</vt:lpstr>
      <vt:lpstr>Vyhledej a podtrhni společnou část. Škrtni slova, která nepatří do řad příbuzných slov.</vt:lpstr>
      <vt:lpstr>Vyhledej a podtrhni společnou část. Škrtni slova, která nepatří do řad příbuzných slov.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Martin Králík</cp:lastModifiedBy>
  <cp:revision>28</cp:revision>
  <dcterms:created xsi:type="dcterms:W3CDTF">2011-11-23T19:32:45Z</dcterms:created>
  <dcterms:modified xsi:type="dcterms:W3CDTF">2012-03-07T17:21:25Z</dcterms:modified>
</cp:coreProperties>
</file>