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1" r:id="rId3"/>
    <p:sldId id="262" r:id="rId4"/>
    <p:sldId id="263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unce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77056" y="1916832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VY_32_INOVACE_10_Ochrana zdraví občana a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jejich bezpečí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- Slunce</a:t>
            </a:r>
            <a:br>
              <a:rPr lang="cs-CZ" sz="2800" dirty="0" smtClean="0"/>
            </a:br>
            <a:r>
              <a:rPr lang="cs-CZ" sz="2800" dirty="0" smtClean="0"/>
              <a:t>TÉMA SADY: </a:t>
            </a:r>
            <a:r>
              <a:rPr lang="cs-CZ" sz="2800" smtClean="0"/>
              <a:t>Občanská 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1. prosinec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80728" y="-35197"/>
            <a:ext cx="8229600" cy="1143000"/>
          </a:xfrm>
        </p:spPr>
        <p:txBody>
          <a:bodyPr/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Ochrana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1105193"/>
            <a:ext cx="29474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zdraví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82863" y="2529183"/>
            <a:ext cx="363253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občanů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3950064"/>
            <a:ext cx="373531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a</a:t>
            </a:r>
            <a:r>
              <a:rPr lang="cs-CZ" sz="88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jejich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45367" y="5411450"/>
            <a:ext cx="371948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bezpečí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pic>
        <p:nvPicPr>
          <p:cNvPr id="1026" name="Picture 2" descr="C:\Users\Lucie\AppData\Local\Microsoft\Windows\Temporary Internet Files\Content.IE5\MD5YQW23\MP9004490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2529182"/>
            <a:ext cx="3182863" cy="432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490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94762" y="2775540"/>
            <a:ext cx="8229600" cy="1143000"/>
          </a:xfrm>
        </p:spPr>
        <p:txBody>
          <a:bodyPr/>
          <a:lstStyle/>
          <a:p>
            <a:r>
              <a:rPr lang="cs-CZ" sz="9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</a:t>
            </a:r>
            <a:endParaRPr lang="cs-CZ" sz="9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Lucie\AppData\Local\Microsoft\Windows\Temporary Internet Files\Content.IE5\SFB0X6VD\MC90044179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5268" y="332656"/>
            <a:ext cx="4419220" cy="493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1552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260648"/>
            <a:ext cx="828092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Slunce </a:t>
            </a:r>
            <a:r>
              <a:rPr lang="cs-CZ" sz="4800" dirty="0">
                <a:latin typeface="+mn-lt"/>
              </a:rPr>
              <a:t>je hvězda </a:t>
            </a:r>
            <a:r>
              <a:rPr lang="cs-CZ" sz="4800" u="sng" dirty="0">
                <a:latin typeface="+mn-lt"/>
              </a:rPr>
              <a:t>hlavní</a:t>
            </a:r>
            <a:r>
              <a:rPr lang="cs-CZ" sz="4800" dirty="0">
                <a:latin typeface="+mn-lt"/>
              </a:rPr>
              <a:t> </a:t>
            </a:r>
            <a:r>
              <a:rPr lang="cs-CZ" sz="4800" u="sng" dirty="0">
                <a:latin typeface="+mn-lt"/>
              </a:rPr>
              <a:t>posloupnosti</a:t>
            </a:r>
            <a:r>
              <a:rPr lang="cs-CZ" sz="4800" dirty="0">
                <a:latin typeface="+mn-lt"/>
              </a:rPr>
              <a:t>, patřící do </a:t>
            </a:r>
            <a:r>
              <a:rPr lang="cs-CZ" sz="4800" u="sng" dirty="0">
                <a:latin typeface="+mn-lt"/>
              </a:rPr>
              <a:t>třídy</a:t>
            </a:r>
            <a:r>
              <a:rPr lang="cs-CZ" sz="4800" dirty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svítivosti</a:t>
            </a:r>
            <a:r>
              <a:rPr lang="cs-CZ" sz="4800" dirty="0" smtClean="0">
                <a:latin typeface="+mn-lt"/>
              </a:rPr>
              <a:t>. </a:t>
            </a:r>
            <a:r>
              <a:rPr lang="cs-CZ" sz="4800" dirty="0">
                <a:latin typeface="+mn-lt"/>
              </a:rPr>
              <a:t>Obíhá okolo středu Mléčné dráhy ve vzdálenosti </a:t>
            </a:r>
            <a:r>
              <a:rPr lang="cs-CZ" sz="4800" dirty="0" smtClean="0">
                <a:latin typeface="+mn-lt"/>
              </a:rPr>
              <a:t>           od </a:t>
            </a:r>
            <a:r>
              <a:rPr lang="cs-CZ" sz="4800" dirty="0">
                <a:latin typeface="+mn-lt"/>
              </a:rPr>
              <a:t>25 000 do 28 000 světelných let. Oběh trvá přibližně </a:t>
            </a:r>
            <a:r>
              <a:rPr lang="cs-CZ" sz="4800" dirty="0" smtClean="0">
                <a:latin typeface="+mn-lt"/>
              </a:rPr>
              <a:t>                   226 </a:t>
            </a:r>
            <a:r>
              <a:rPr lang="cs-CZ" sz="4800" dirty="0">
                <a:latin typeface="+mn-lt"/>
              </a:rPr>
              <a:t>milionů let. </a:t>
            </a:r>
          </a:p>
        </p:txBody>
      </p:sp>
    </p:spTree>
    <p:extLst>
      <p:ext uri="{BB962C8B-B14F-4D97-AF65-F5344CB8AC3E}">
        <p14:creationId xmlns:p14="http://schemas.microsoft.com/office/powerpoint/2010/main" xmlns="" val="784282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9054"/>
            <a:ext cx="828092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>
                <a:latin typeface="+mn-lt"/>
              </a:rPr>
              <a:t>Tvoří </a:t>
            </a:r>
            <a:r>
              <a:rPr lang="cs-CZ" sz="4800" u="sng" dirty="0">
                <a:latin typeface="+mn-lt"/>
              </a:rPr>
              <a:t>centrum</a:t>
            </a:r>
            <a:r>
              <a:rPr lang="cs-CZ" sz="4800" dirty="0">
                <a:latin typeface="+mn-lt"/>
              </a:rPr>
              <a:t> </a:t>
            </a:r>
            <a:r>
              <a:rPr lang="cs-CZ" sz="4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luneční </a:t>
            </a:r>
            <a:r>
              <a:rPr lang="cs-CZ" sz="4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soustavy</a:t>
            </a:r>
            <a:r>
              <a:rPr lang="cs-CZ" sz="4800" dirty="0">
                <a:latin typeface="+mn-lt"/>
              </a:rPr>
              <a:t>, od </a:t>
            </a:r>
            <a:r>
              <a:rPr lang="cs-CZ" sz="4800" dirty="0">
                <a:solidFill>
                  <a:srgbClr val="0070C0"/>
                </a:solidFill>
                <a:latin typeface="+mn-lt"/>
              </a:rPr>
              <a:t>Země</a:t>
            </a:r>
            <a:r>
              <a:rPr lang="cs-CZ" sz="4800" dirty="0">
                <a:latin typeface="+mn-lt"/>
              </a:rPr>
              <a:t> je </a:t>
            </a:r>
            <a:r>
              <a:rPr lang="cs-CZ" sz="4800" u="sng" dirty="0">
                <a:latin typeface="+mn-lt"/>
              </a:rPr>
              <a:t>vzdálená </a:t>
            </a:r>
            <a:r>
              <a:rPr lang="cs-CZ" sz="4800" dirty="0">
                <a:latin typeface="+mn-lt"/>
              </a:rPr>
              <a:t>asi </a:t>
            </a:r>
            <a:r>
              <a:rPr lang="cs-CZ" sz="4800" u="sng" dirty="0">
                <a:latin typeface="+mn-lt"/>
              </a:rPr>
              <a:t>150 milionů </a:t>
            </a:r>
            <a:r>
              <a:rPr lang="cs-CZ" sz="4800" dirty="0" smtClean="0">
                <a:latin typeface="+mn-lt"/>
              </a:rPr>
              <a:t>km. Jde </a:t>
            </a:r>
            <a:r>
              <a:rPr lang="cs-CZ" sz="4800" dirty="0">
                <a:latin typeface="+mn-lt"/>
              </a:rPr>
              <a:t>tedy </a:t>
            </a:r>
            <a:r>
              <a:rPr lang="cs-CZ" sz="4800" dirty="0" smtClean="0">
                <a:latin typeface="+mn-lt"/>
              </a:rPr>
              <a:t>             o </a:t>
            </a:r>
            <a:r>
              <a:rPr lang="cs-CZ" sz="4800" dirty="0">
                <a:latin typeface="+mn-lt"/>
              </a:rPr>
              <a:t>hvězdu Zemi </a:t>
            </a:r>
            <a:r>
              <a:rPr lang="cs-CZ" sz="4800" u="sng" dirty="0">
                <a:latin typeface="+mn-lt"/>
              </a:rPr>
              <a:t>nejbližší</a:t>
            </a:r>
            <a:r>
              <a:rPr lang="cs-CZ" sz="4800" dirty="0">
                <a:latin typeface="+mn-lt"/>
              </a:rPr>
              <a:t>. </a:t>
            </a:r>
            <a:r>
              <a:rPr lang="cs-CZ" sz="4800" u="sng" dirty="0">
                <a:latin typeface="+mn-lt"/>
              </a:rPr>
              <a:t>Hmotnost</a:t>
            </a:r>
            <a:r>
              <a:rPr lang="cs-CZ" sz="4800" dirty="0">
                <a:latin typeface="+mn-lt"/>
              </a:rPr>
              <a:t> </a:t>
            </a:r>
            <a:r>
              <a:rPr lang="cs-CZ" sz="4800" u="sng" dirty="0">
                <a:latin typeface="+mn-lt"/>
              </a:rPr>
              <a:t>Slunce</a:t>
            </a:r>
            <a:r>
              <a:rPr lang="cs-CZ" sz="4800" dirty="0">
                <a:latin typeface="+mn-lt"/>
              </a:rPr>
              <a:t> je </a:t>
            </a:r>
            <a:r>
              <a:rPr lang="cs-CZ" sz="4800" dirty="0" smtClean="0">
                <a:latin typeface="+mn-lt"/>
              </a:rPr>
              <a:t>                          asi 330 </a:t>
            </a:r>
            <a:r>
              <a:rPr lang="cs-CZ" sz="4800" dirty="0">
                <a:latin typeface="+mn-lt"/>
              </a:rPr>
              <a:t>000 krát větší </a:t>
            </a:r>
            <a:r>
              <a:rPr lang="cs-CZ" sz="4800" dirty="0" smtClean="0">
                <a:latin typeface="+mn-lt"/>
              </a:rPr>
              <a:t>                         než </a:t>
            </a:r>
            <a:r>
              <a:rPr lang="cs-CZ" sz="4800" u="sng" dirty="0">
                <a:latin typeface="+mn-lt"/>
              </a:rPr>
              <a:t>hmotnost </a:t>
            </a:r>
            <a:r>
              <a:rPr lang="cs-CZ" sz="4800" u="sng" dirty="0">
                <a:solidFill>
                  <a:srgbClr val="0070C0"/>
                </a:solidFill>
                <a:latin typeface="+mn-lt"/>
              </a:rPr>
              <a:t>Země</a:t>
            </a:r>
            <a:r>
              <a:rPr lang="cs-CZ" sz="4800" u="sng" dirty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                              </a:t>
            </a:r>
            <a:r>
              <a:rPr lang="cs-CZ" sz="4800" dirty="0" smtClean="0">
                <a:latin typeface="+mn-lt"/>
              </a:rPr>
              <a:t>a </a:t>
            </a:r>
            <a:r>
              <a:rPr lang="cs-CZ" sz="4800" dirty="0">
                <a:latin typeface="+mn-lt"/>
              </a:rPr>
              <a:t>představuje 99,8 % hmotnosti </a:t>
            </a:r>
            <a:r>
              <a:rPr lang="cs-CZ" sz="4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luneční </a:t>
            </a:r>
            <a:r>
              <a:rPr lang="cs-CZ" sz="4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soustavy</a:t>
            </a:r>
            <a:r>
              <a:rPr lang="cs-CZ" sz="4800" dirty="0">
                <a:latin typeface="+mn-lt"/>
              </a:rPr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2372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8367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88639"/>
            <a:ext cx="8676456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</a:t>
            </a:r>
            <a:r>
              <a:rPr lang="cs-CZ" sz="4800" dirty="0"/>
              <a:t> je koule žhavého plazmatu, neustále </a:t>
            </a:r>
            <a:r>
              <a:rPr lang="cs-CZ" sz="4800" u="sng" dirty="0"/>
              <a:t>produkuje </a:t>
            </a:r>
            <a:r>
              <a:rPr lang="cs-CZ" sz="4800" dirty="0"/>
              <a:t>ohromné množství </a:t>
            </a:r>
            <a:r>
              <a:rPr lang="cs-CZ" sz="4800" u="sng" dirty="0"/>
              <a:t>energie</a:t>
            </a:r>
            <a:r>
              <a:rPr lang="cs-CZ" sz="4800" dirty="0"/>
              <a:t>. </a:t>
            </a:r>
            <a:r>
              <a:rPr lang="cs-CZ" sz="4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</a:t>
            </a:r>
            <a:r>
              <a:rPr lang="cs-CZ" sz="4800" dirty="0"/>
              <a:t> je hvězda </a:t>
            </a:r>
            <a:r>
              <a:rPr lang="cs-CZ" sz="4800" u="sng" dirty="0"/>
              <a:t>nejbližší</a:t>
            </a:r>
            <a:r>
              <a:rPr lang="cs-CZ" sz="4800" dirty="0"/>
              <a:t> </a:t>
            </a:r>
            <a:r>
              <a:rPr lang="cs-CZ" sz="4800" dirty="0" smtClean="0"/>
              <a:t>                k </a:t>
            </a:r>
            <a:r>
              <a:rPr lang="cs-CZ" sz="4800" dirty="0">
                <a:solidFill>
                  <a:srgbClr val="0070C0"/>
                </a:solidFill>
              </a:rPr>
              <a:t>Zemi</a:t>
            </a:r>
            <a:r>
              <a:rPr lang="cs-CZ" sz="4800" dirty="0"/>
              <a:t>, jejíž povrch zásobuje </a:t>
            </a:r>
            <a:r>
              <a:rPr lang="cs-CZ" sz="4800" u="sng" dirty="0"/>
              <a:t>teplem</a:t>
            </a:r>
            <a:r>
              <a:rPr lang="cs-CZ" sz="4800" dirty="0"/>
              <a:t> a </a:t>
            </a:r>
            <a:r>
              <a:rPr lang="cs-CZ" sz="4800" u="sng" dirty="0"/>
              <a:t>světlem</a:t>
            </a:r>
            <a:r>
              <a:rPr lang="cs-CZ" sz="4800" dirty="0" smtClean="0"/>
              <a:t>. </a:t>
            </a:r>
            <a:r>
              <a:rPr lang="cs-CZ" sz="4800" u="sng" dirty="0" smtClean="0"/>
              <a:t>Energie </a:t>
            </a:r>
            <a:r>
              <a:rPr lang="cs-CZ" sz="4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slunečního záření</a:t>
            </a:r>
            <a:r>
              <a:rPr lang="cs-CZ" sz="4800" dirty="0"/>
              <a:t> pohání téměř všechny </a:t>
            </a:r>
            <a:r>
              <a:rPr lang="cs-CZ" sz="4800" u="sng" dirty="0"/>
              <a:t>procesy</a:t>
            </a:r>
            <a:r>
              <a:rPr lang="cs-CZ" sz="4800" dirty="0"/>
              <a:t>, které na </a:t>
            </a:r>
            <a:r>
              <a:rPr lang="cs-CZ" sz="4800" dirty="0">
                <a:solidFill>
                  <a:srgbClr val="0070C0"/>
                </a:solidFill>
              </a:rPr>
              <a:t>Zemi </a:t>
            </a:r>
            <a:r>
              <a:rPr lang="cs-CZ" sz="4800" u="sng" dirty="0"/>
              <a:t>probíhají</a:t>
            </a:r>
            <a:r>
              <a:rPr lang="cs-CZ" sz="4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xmlns="" val="3740936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1" y="103240"/>
            <a:ext cx="8772759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>
                <a:latin typeface="+mn-lt"/>
              </a:rPr>
              <a:t>Je na </a:t>
            </a:r>
            <a:r>
              <a:rPr lang="cs-CZ" sz="4800" dirty="0" smtClean="0">
                <a:latin typeface="+mn-lt"/>
              </a:rPr>
              <a:t>něm </a:t>
            </a:r>
            <a:r>
              <a:rPr lang="cs-CZ" sz="4800" u="sng" dirty="0">
                <a:latin typeface="+mn-lt"/>
              </a:rPr>
              <a:t>závislé podnebí</a:t>
            </a:r>
            <a:r>
              <a:rPr lang="cs-CZ" sz="4800" dirty="0">
                <a:latin typeface="+mn-lt"/>
              </a:rPr>
              <a:t>, </a:t>
            </a:r>
            <a:r>
              <a:rPr lang="cs-CZ" sz="4800" u="sng" dirty="0">
                <a:latin typeface="+mn-lt"/>
              </a:rPr>
              <a:t>změny</a:t>
            </a:r>
            <a:r>
              <a:rPr lang="cs-CZ" sz="4800" dirty="0">
                <a:latin typeface="+mn-lt"/>
              </a:rPr>
              <a:t> </a:t>
            </a:r>
            <a:r>
              <a:rPr lang="cs-CZ" sz="4800" u="sng" dirty="0">
                <a:latin typeface="+mn-lt"/>
              </a:rPr>
              <a:t>počasí</a:t>
            </a:r>
            <a:r>
              <a:rPr lang="cs-CZ" sz="4800" dirty="0">
                <a:latin typeface="+mn-lt"/>
              </a:rPr>
              <a:t> i </a:t>
            </a:r>
            <a:r>
              <a:rPr lang="cs-CZ" sz="4800" u="sng" dirty="0">
                <a:latin typeface="+mn-lt"/>
              </a:rPr>
              <a:t>teploty</a:t>
            </a:r>
            <a:r>
              <a:rPr lang="cs-CZ" sz="4800" dirty="0">
                <a:latin typeface="+mn-lt"/>
              </a:rPr>
              <a:t>, významně se podílí na </a:t>
            </a:r>
            <a:r>
              <a:rPr lang="cs-CZ" sz="4800" u="sng" dirty="0">
                <a:latin typeface="+mn-lt"/>
              </a:rPr>
              <a:t>přílivu</a:t>
            </a:r>
            <a:r>
              <a:rPr lang="cs-CZ" sz="4800" dirty="0">
                <a:latin typeface="+mn-lt"/>
              </a:rPr>
              <a:t> a </a:t>
            </a:r>
            <a:r>
              <a:rPr lang="cs-CZ" sz="4800" u="sng" dirty="0">
                <a:latin typeface="+mn-lt"/>
              </a:rPr>
              <a:t>odlivu</a:t>
            </a:r>
            <a:r>
              <a:rPr lang="cs-CZ" sz="4800" dirty="0">
                <a:latin typeface="+mn-lt"/>
              </a:rPr>
              <a:t>. Pomáhá udržet na zemském povrchu </a:t>
            </a:r>
            <a:r>
              <a:rPr lang="cs-CZ" sz="4800" u="sng" dirty="0">
                <a:latin typeface="+mn-lt"/>
              </a:rPr>
              <a:t>vodu </a:t>
            </a:r>
            <a:r>
              <a:rPr lang="cs-CZ" sz="4800" dirty="0">
                <a:latin typeface="+mn-lt"/>
              </a:rPr>
              <a:t>v kapalném skupenství, je klíčovým faktorem pro </a:t>
            </a:r>
            <a:r>
              <a:rPr lang="cs-CZ" sz="4800" u="sng" dirty="0">
                <a:latin typeface="+mn-lt"/>
              </a:rPr>
              <a:t>fotosyntézu </a:t>
            </a:r>
            <a:r>
              <a:rPr lang="cs-CZ" sz="4800" dirty="0">
                <a:latin typeface="+mn-lt"/>
              </a:rPr>
              <a:t>rostlin a umožňuje živočichům vidět</a:t>
            </a:r>
            <a:r>
              <a:rPr lang="cs-CZ" sz="4800" dirty="0" smtClean="0">
                <a:latin typeface="+mn-lt"/>
              </a:rPr>
              <a:t>. 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21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842493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u="sng" dirty="0">
                <a:solidFill>
                  <a:prstClr val="black"/>
                </a:solidFill>
                <a:latin typeface="Calibri"/>
              </a:rPr>
              <a:t>Ultrafialové záření 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podněcuje tvorbu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vitaminu D 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vznikajícího </a:t>
            </a:r>
            <a:r>
              <a:rPr lang="cs-CZ" sz="4800" dirty="0" smtClean="0">
                <a:solidFill>
                  <a:prstClr val="black"/>
                </a:solidFill>
                <a:latin typeface="Calibri"/>
              </a:rPr>
              <a:t>             v 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lidské kůži. Při dlouhodobějším působení ale může způsobovat </a:t>
            </a:r>
            <a:r>
              <a:rPr lang="cs-CZ" sz="4800" dirty="0" smtClean="0">
                <a:solidFill>
                  <a:prstClr val="black"/>
                </a:solidFill>
                <a:latin typeface="Calibri"/>
              </a:rPr>
              <a:t>             i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nepříznivé efekty 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v podobě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mutací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 a vzniků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nádorových onemocnění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 či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slepoty.</a:t>
            </a:r>
          </a:p>
        </p:txBody>
      </p:sp>
    </p:spTree>
    <p:extLst>
      <p:ext uri="{BB962C8B-B14F-4D97-AF65-F5344CB8AC3E}">
        <p14:creationId xmlns:p14="http://schemas.microsoft.com/office/powerpoint/2010/main" xmlns="" val="302046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148621"/>
            <a:ext cx="8661647" cy="1143000"/>
          </a:xfrm>
        </p:spPr>
        <p:txBody>
          <a:bodyPr/>
          <a:lstStyle/>
          <a:p>
            <a:pPr algn="l"/>
            <a:r>
              <a:rPr lang="cs-CZ" dirty="0" smtClean="0"/>
              <a:t>- Proti </a:t>
            </a:r>
            <a:r>
              <a:rPr lang="cs-CZ" u="sng" dirty="0" smtClean="0"/>
              <a:t>škodlivému UV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u="sng" dirty="0" smtClean="0"/>
              <a:t>záření</a:t>
            </a:r>
            <a:r>
              <a:rPr lang="cs-CZ" dirty="0" smtClean="0"/>
              <a:t> nechrání ani okenní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skla bytu ani auto. I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</a:t>
            </a:r>
            <a:b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/>
              <a:t> </a:t>
            </a:r>
            <a:r>
              <a:rPr lang="cs-CZ" dirty="0" smtClean="0"/>
              <a:t> paprsky dopadající šikmo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(podzim, zima) jsou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u="sng" dirty="0" smtClean="0"/>
              <a:t>nebezpečné</a:t>
            </a:r>
            <a:r>
              <a:rPr lang="cs-CZ" dirty="0" smtClean="0"/>
              <a:t>, neboť svítí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přímo do očí.</a:t>
            </a:r>
            <a:endParaRPr lang="cs-CZ" dirty="0"/>
          </a:p>
        </p:txBody>
      </p:sp>
      <p:pic>
        <p:nvPicPr>
          <p:cNvPr id="3074" name="Picture 2" descr="C:\Users\Lucie\AppData\Local\Microsoft\Windows\Temporary Internet Files\Content.IE5\Z6QZ204O\MC9004393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00" y="20349"/>
            <a:ext cx="2483768" cy="32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1274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</a:t>
            </a:r>
            <a:r>
              <a:rPr lang="cs-CZ" sz="4800" u="sng" dirty="0" smtClean="0">
                <a:latin typeface="+mn-lt"/>
              </a:rPr>
              <a:t>Tmavé brýle </a:t>
            </a:r>
            <a:r>
              <a:rPr lang="cs-CZ" sz="4800" dirty="0" smtClean="0">
                <a:latin typeface="+mn-lt"/>
              </a:rPr>
              <a:t>bez UV filtru jsou horší než nic!</a:t>
            </a:r>
            <a:endParaRPr lang="cs-CZ" sz="48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6259" y="2924944"/>
            <a:ext cx="22682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u="sng" dirty="0" smtClean="0">
                <a:latin typeface="+mn-lt"/>
              </a:rPr>
              <a:t>Věc řeší:</a:t>
            </a:r>
            <a:endParaRPr lang="cs-CZ" sz="4800" u="sng" dirty="0">
              <a:latin typeface="+mn-lt"/>
            </a:endParaRPr>
          </a:p>
        </p:txBody>
      </p:sp>
      <p:pic>
        <p:nvPicPr>
          <p:cNvPr id="4098" name="Picture 2" descr="C:\Users\Lucie\AppData\Local\Microsoft\Windows\Temporary Internet Files\Content.IE5\Z6QZ204O\MC90044066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12776"/>
            <a:ext cx="228123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3758990"/>
            <a:ext cx="766100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. Stříšky, klobouky, čepice, 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neprůhledné zástěny a brýle 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s kvalitním UV filtrem.</a:t>
            </a:r>
            <a:endParaRPr lang="cs-CZ" sz="48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6259" y="6237312"/>
            <a:ext cx="3241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 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657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/>
          <a:lstStyle/>
          <a:p>
            <a:pPr algn="l"/>
            <a:r>
              <a:rPr lang="cs-CZ" sz="4800" u="sng" dirty="0" smtClean="0">
                <a:latin typeface="+mn-lt"/>
              </a:rPr>
              <a:t>Nejcitlivější</a:t>
            </a:r>
            <a:r>
              <a:rPr lang="cs-CZ" sz="4800" dirty="0" smtClean="0">
                <a:latin typeface="+mn-lt"/>
              </a:rPr>
              <a:t> na UV záření jsou </a:t>
            </a:r>
            <a:r>
              <a:rPr lang="cs-CZ" sz="4800" u="sng" dirty="0" smtClean="0">
                <a:latin typeface="+mn-lt"/>
              </a:rPr>
              <a:t>oči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dětí</a:t>
            </a:r>
            <a:r>
              <a:rPr lang="cs-CZ" sz="4800" dirty="0" smtClean="0">
                <a:latin typeface="+mn-lt"/>
              </a:rPr>
              <a:t> a </a:t>
            </a:r>
            <a:r>
              <a:rPr lang="cs-CZ" sz="4800" u="sng" dirty="0" smtClean="0">
                <a:latin typeface="+mn-lt"/>
              </a:rPr>
              <a:t>mladých lidí.</a:t>
            </a:r>
            <a:endParaRPr lang="cs-CZ" sz="4800" u="sng" dirty="0"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Z6QZ204O\MC9004373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76872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37694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24744"/>
            <a:ext cx="8229600" cy="1143000"/>
          </a:xfrm>
        </p:spPr>
        <p:txBody>
          <a:bodyPr/>
          <a:lstStyle/>
          <a:p>
            <a:pPr algn="l"/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1.</a:t>
            </a:r>
            <a:r>
              <a:rPr lang="cs-CZ" sz="4800" dirty="0" smtClean="0">
                <a:latin typeface="+mn-lt"/>
              </a:rPr>
              <a:t> Vyjmenuj smysly,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   kterými poznáváme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</a:t>
            </a:r>
            <a:r>
              <a:rPr lang="cs-CZ" sz="4800" dirty="0" smtClean="0">
                <a:latin typeface="+mn-lt"/>
              </a:rPr>
              <a:t>svět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.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/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</a:t>
            </a:r>
            <a:endParaRPr lang="cs-CZ" sz="4800" dirty="0"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32HDAXOE\MC900441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0648"/>
            <a:ext cx="3456384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745984"/>
            <a:ext cx="821109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2.</a:t>
            </a:r>
            <a:r>
              <a:rPr lang="cs-CZ" sz="4800" dirty="0" smtClean="0">
                <a:latin typeface="+mn-lt"/>
              </a:rPr>
              <a:t> Který ze smyslů je pro člověka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nejdůležitější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802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r>
              <a:rPr lang="cs-CZ" dirty="0">
                <a:latin typeface="Arial" charset="0"/>
                <a:hlinkClick r:id="rId3"/>
              </a:rPr>
              <a:t>http://</a:t>
            </a:r>
            <a:r>
              <a:rPr lang="cs-CZ" dirty="0" smtClean="0">
                <a:latin typeface="Arial" charset="0"/>
                <a:hlinkClick r:id="rId3"/>
              </a:rPr>
              <a:t>cs.wikipedia.org/wiki/Slunce</a:t>
            </a:r>
            <a:endParaRPr lang="cs-CZ" dirty="0" smtClean="0">
              <a:latin typeface="Arial" charset="0"/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PLESKOTOVÁ, A., </a:t>
            </a:r>
            <a:r>
              <a:rPr lang="cs-CZ" i="1" dirty="0">
                <a:solidFill>
                  <a:prstClr val="black"/>
                </a:solidFill>
              </a:rPr>
              <a:t>OBČANSKÁ VÝCHOVA pro 9. ročník</a:t>
            </a:r>
            <a:r>
              <a:rPr lang="cs-CZ" dirty="0">
                <a:solidFill>
                  <a:prstClr val="black"/>
                </a:solidFill>
              </a:rPr>
              <a:t>., 1. vyd. Praha: Septima, 1996. ISBN 80-85801-71-X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pPr marL="0" indent="0">
              <a:buNone/>
            </a:pP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</TotalTime>
  <Words>317</Words>
  <Application>Microsoft Office PowerPoint</Application>
  <PresentationFormat>Předvádění na obrazovce (4:3)</PresentationFormat>
  <Paragraphs>29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NÁZEV ŠKOLY: Střední odborné učiliště a Základní škola AUTOR: Bc. Lucie Chojnová NÁZEV: VY_32_INOVACE_10_Ochrana zdraví občana a                                                       jejich bezpečí                                                    - Slunce TÉMA SADY: Občanská výchova DATUM: 1. prosinec 2011 ČÍSLO PROJEKTU: CZ.1.07/1.4.00/21.0477</vt:lpstr>
      <vt:lpstr>Ochrana</vt:lpstr>
      <vt:lpstr>Slunce</vt:lpstr>
      <vt:lpstr>Snímek 4</vt:lpstr>
      <vt:lpstr>Snímek 5</vt:lpstr>
      <vt:lpstr>Snímek 6</vt:lpstr>
      <vt:lpstr>Snímek 7</vt:lpstr>
      <vt:lpstr>Snímek 8</vt:lpstr>
      <vt:lpstr>- Proti škodlivému UV   záření nechrání ani okenní   skla bytu ani auto. I sluneční   paprsky dopadající šikmo   (podzim, zima) jsou    nebezpečné, neboť svítí   přímo do očí.</vt:lpstr>
      <vt:lpstr>- Tmavé brýle bez UV filtru jsou horší než nic!</vt:lpstr>
      <vt:lpstr>Nejcitlivější na UV záření jsou oči dětí a mladých lidí.</vt:lpstr>
      <vt:lpstr>1. Vyjmenuj smysly,      kterými poznáváme      svět.  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80</cp:revision>
  <dcterms:created xsi:type="dcterms:W3CDTF">2012-04-21T07:06:25Z</dcterms:created>
  <dcterms:modified xsi:type="dcterms:W3CDTF">2012-08-30T09:38:43Z</dcterms:modified>
</cp:coreProperties>
</file>