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VY_32_INOVACE_11_Ochrana zdraví občanů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a jejich bezpečí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Vzduch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80728" y="-35197"/>
            <a:ext cx="8229600" cy="1143000"/>
          </a:xfrm>
        </p:spPr>
        <p:txBody>
          <a:bodyPr/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105193"/>
            <a:ext cx="29474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zdraví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2863" y="2529183"/>
            <a:ext cx="363253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občanů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3950064"/>
            <a:ext cx="373531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a</a:t>
            </a:r>
            <a:r>
              <a:rPr lang="cs-CZ" sz="88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jejich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45367" y="5411450"/>
            <a:ext cx="371948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bezpečí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1026" name="Picture 2" descr="C:\Users\Lucie\AppData\Local\Microsoft\Windows\Temporary Internet Files\Content.IE5\MD5YQW23\MP9004490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529182"/>
            <a:ext cx="3182863" cy="432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8238" y="764704"/>
            <a:ext cx="38275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Vzduch</a:t>
            </a:r>
            <a:endParaRPr lang="cs-CZ" sz="9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32HDAXOE\MC9004373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7920880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03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994" y="332656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- </a:t>
            </a:r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</a:t>
            </a:r>
            <a:r>
              <a:rPr lang="cs-CZ" sz="5400" dirty="0" smtClean="0"/>
              <a:t> je nejcennější</a:t>
            </a:r>
            <a:br>
              <a:rPr lang="cs-CZ" sz="5400" dirty="0" smtClean="0"/>
            </a:br>
            <a:r>
              <a:rPr lang="cs-CZ" sz="5400" dirty="0" smtClean="0"/>
              <a:t>  podmínka života.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252536" y="2644943"/>
            <a:ext cx="947836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- </a:t>
            </a:r>
            <a:r>
              <a:rPr lang="cs-CZ" sz="5400" u="sng" dirty="0" smtClean="0">
                <a:latin typeface="+mn-lt"/>
              </a:rPr>
              <a:t>Člověk </a:t>
            </a:r>
            <a:r>
              <a:rPr lang="cs-CZ" sz="5400" dirty="0" smtClean="0">
                <a:latin typeface="+mn-lt"/>
              </a:rPr>
              <a:t>může bez </a:t>
            </a:r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potravy</a:t>
            </a:r>
            <a:r>
              <a:rPr lang="cs-CZ" sz="5400" dirty="0" smtClean="0">
                <a:latin typeface="+mn-lt"/>
              </a:rPr>
              <a:t> přežít</a:t>
            </a:r>
          </a:p>
          <a:p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 </a:t>
            </a:r>
            <a:r>
              <a:rPr lang="cs-CZ" sz="5400" u="sng" dirty="0" smtClean="0">
                <a:latin typeface="+mn-lt"/>
              </a:rPr>
              <a:t>týdny </a:t>
            </a:r>
            <a:r>
              <a:rPr lang="cs-CZ" sz="5400" dirty="0" smtClean="0">
                <a:latin typeface="+mn-lt"/>
              </a:rPr>
              <a:t>až </a:t>
            </a:r>
            <a:r>
              <a:rPr lang="cs-CZ" sz="5400" u="sng" dirty="0" smtClean="0">
                <a:latin typeface="+mn-lt"/>
              </a:rPr>
              <a:t>měsíce</a:t>
            </a:r>
            <a:r>
              <a:rPr lang="cs-CZ" sz="5400" dirty="0" smtClean="0">
                <a:latin typeface="+mn-lt"/>
              </a:rPr>
              <a:t>, celé </a:t>
            </a:r>
            <a:r>
              <a:rPr lang="cs-CZ" sz="5400" u="sng" dirty="0" smtClean="0">
                <a:latin typeface="+mn-lt"/>
              </a:rPr>
              <a:t>dny</a:t>
            </a:r>
            <a:r>
              <a:rPr lang="cs-CZ" sz="5400" dirty="0" smtClean="0">
                <a:latin typeface="+mn-lt"/>
              </a:rPr>
              <a:t> bez</a:t>
            </a:r>
          </a:p>
          <a:p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 </a:t>
            </a:r>
            <a:r>
              <a:rPr lang="cs-CZ" sz="5400" dirty="0" smtClean="0">
                <a:solidFill>
                  <a:srgbClr val="00B0F0"/>
                </a:solidFill>
                <a:latin typeface="+mn-lt"/>
              </a:rPr>
              <a:t>vody</a:t>
            </a:r>
            <a:r>
              <a:rPr lang="cs-CZ" sz="5400" dirty="0" smtClean="0">
                <a:latin typeface="+mn-lt"/>
              </a:rPr>
              <a:t>, avšak pouhých </a:t>
            </a:r>
            <a:r>
              <a:rPr lang="cs-CZ" sz="5400" u="sng" dirty="0" smtClean="0">
                <a:latin typeface="+mn-lt"/>
              </a:rPr>
              <a:t>pár minut</a:t>
            </a:r>
          </a:p>
          <a:p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 bez </a:t>
            </a:r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vzduchu </a:t>
            </a:r>
            <a:r>
              <a:rPr lang="cs-CZ" sz="5400" dirty="0" smtClean="0">
                <a:latin typeface="+mn-lt"/>
              </a:rPr>
              <a:t>již </a:t>
            </a:r>
            <a:r>
              <a:rPr lang="cs-CZ" sz="5400" u="sng" dirty="0" smtClean="0">
                <a:latin typeface="+mn-lt"/>
              </a:rPr>
              <a:t>ohrozí </a:t>
            </a:r>
            <a:r>
              <a:rPr lang="cs-CZ" sz="5400" dirty="0" smtClean="0">
                <a:latin typeface="+mn-lt"/>
              </a:rPr>
              <a:t>jeho </a:t>
            </a:r>
          </a:p>
          <a:p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 </a:t>
            </a:r>
            <a:r>
              <a:rPr lang="cs-CZ" sz="5400" u="sng" dirty="0" smtClean="0">
                <a:latin typeface="+mn-lt"/>
              </a:rPr>
              <a:t>život.</a:t>
            </a:r>
            <a:endParaRPr lang="cs-CZ" sz="5400" u="sng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092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54868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Seřaď podle významnosti,</a:t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které lidské činnosti nejvíc</a:t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škodí ovzduší:</a:t>
            </a:r>
            <a:endParaRPr lang="cs-CZ" dirty="0"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MD5YQW23\MC90044190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2880320" cy="255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904" y="3140968"/>
            <a:ext cx="31035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topení uhlím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904" y="3612981"/>
            <a:ext cx="86419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používání motorů na benzin nebo naftu</a:t>
            </a:r>
            <a:endParaRPr lang="cs-CZ" sz="40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1856" y="4005064"/>
            <a:ext cx="6866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spalování plastů venku na ohni</a:t>
            </a:r>
            <a:endParaRPr lang="cs-CZ" sz="40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848" y="4509120"/>
            <a:ext cx="5112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</a:t>
            </a:r>
            <a:r>
              <a:rPr lang="cs-CZ" sz="4000" dirty="0">
                <a:latin typeface="+mn-lt"/>
              </a:rPr>
              <a:t>s</a:t>
            </a:r>
            <a:r>
              <a:rPr lang="cs-CZ" sz="4000" dirty="0" smtClean="0">
                <a:latin typeface="+mn-lt"/>
              </a:rPr>
              <a:t>palování suchého listí</a:t>
            </a:r>
            <a:endParaRPr lang="cs-CZ" sz="40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1992" y="5043249"/>
            <a:ext cx="6184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spalování plastů v kamnech</a:t>
            </a:r>
            <a:endParaRPr lang="cs-CZ" sz="40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1856" y="5589240"/>
            <a:ext cx="7328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zapalování pneumatik na skládce</a:t>
            </a:r>
            <a:endParaRPr lang="cs-CZ" sz="4000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1856" y="6156930"/>
            <a:ext cx="58019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provoz jaderné elektrárny</a:t>
            </a:r>
            <a:endParaRPr lang="cs-CZ" sz="4000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224" y="2629762"/>
            <a:ext cx="7727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- provoz elektrárny poháněné vodou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0845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Ovzduší</a:t>
            </a:r>
            <a:r>
              <a:rPr lang="cs-CZ" sz="5400" dirty="0" smtClean="0">
                <a:latin typeface="+mn-lt"/>
              </a:rPr>
              <a:t> je znečišťováno:</a:t>
            </a:r>
            <a:endParaRPr lang="cs-CZ" sz="5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25" y="1052736"/>
            <a:ext cx="9418219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4400" dirty="0" smtClean="0">
                <a:latin typeface="+mn-lt"/>
              </a:rPr>
              <a:t>Přízemním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ozónem,</a:t>
            </a:r>
            <a:r>
              <a:rPr lang="cs-CZ" sz="4400" dirty="0" smtClean="0">
                <a:latin typeface="+mn-lt"/>
              </a:rPr>
              <a:t> který vzniká tak, </a:t>
            </a:r>
          </a:p>
          <a:p>
            <a:r>
              <a:rPr lang="cs-CZ" sz="4400" dirty="0" smtClean="0">
                <a:latin typeface="+mn-lt"/>
              </a:rPr>
              <a:t>      že </a:t>
            </a:r>
            <a:r>
              <a:rPr lang="cs-CZ" sz="4400" u="sng" dirty="0" smtClean="0">
                <a:latin typeface="+mn-lt"/>
              </a:rPr>
              <a:t>uhlovodíky</a:t>
            </a:r>
            <a:r>
              <a:rPr lang="cs-CZ" sz="4400" dirty="0" smtClean="0">
                <a:latin typeface="+mn-lt"/>
              </a:rPr>
              <a:t> z </a:t>
            </a:r>
            <a:r>
              <a:rPr lang="cs-CZ" sz="4400" u="sng" dirty="0" smtClean="0">
                <a:latin typeface="+mn-lt"/>
              </a:rPr>
              <a:t>výfukových plynů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 aut se za působení slunečního světla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 spojují s </a:t>
            </a:r>
            <a:r>
              <a:rPr lang="cs-CZ" sz="4400" u="sng" dirty="0" smtClean="0">
                <a:latin typeface="+mn-lt"/>
              </a:rPr>
              <a:t>kysličníky dusíku.</a:t>
            </a:r>
            <a:endParaRPr lang="cs-CZ" sz="4400" u="sng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3612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21088"/>
            <a:ext cx="468052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3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42088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2.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Smogem</a:t>
            </a:r>
            <a:r>
              <a:rPr lang="cs-CZ" dirty="0" smtClean="0">
                <a:latin typeface="+mn-lt"/>
              </a:rPr>
              <a:t>, což je </a:t>
            </a:r>
            <a:r>
              <a:rPr lang="cs-CZ" u="sng" dirty="0" smtClean="0">
                <a:latin typeface="+mn-lt"/>
              </a:rPr>
              <a:t>směs mlhy </a:t>
            </a:r>
            <a:r>
              <a:rPr lang="cs-CZ" dirty="0" smtClean="0">
                <a:latin typeface="+mn-lt"/>
              </a:rPr>
              <a:t>a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</a:t>
            </a:r>
            <a:r>
              <a:rPr lang="cs-CZ" u="sng" dirty="0" smtClean="0">
                <a:latin typeface="+mn-lt"/>
              </a:rPr>
              <a:t>kouřových zplodin</a:t>
            </a:r>
            <a:r>
              <a:rPr lang="cs-CZ" dirty="0" smtClean="0">
                <a:latin typeface="+mn-lt"/>
              </a:rPr>
              <a:t>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Ozón</a:t>
            </a:r>
            <a:r>
              <a:rPr lang="cs-CZ" dirty="0" smtClean="0">
                <a:latin typeface="+mn-lt"/>
              </a:rPr>
              <a:t> i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smog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jsou </a:t>
            </a:r>
            <a:r>
              <a:rPr lang="cs-CZ" u="sng" dirty="0" smtClean="0">
                <a:latin typeface="+mn-lt"/>
              </a:rPr>
              <a:t>nebezpečné</a:t>
            </a:r>
            <a:r>
              <a:rPr lang="cs-CZ" dirty="0" smtClean="0">
                <a:latin typeface="+mn-lt"/>
              </a:rPr>
              <a:t> tím, že působí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podráždění očí, kašel, zhoršují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funkci plic, způsobují bolesti </a:t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      hlavy, zvýšenou náchylnost k 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astmatickým záchvatům,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dýchací obtíže, náhlá úmrtí.</a:t>
            </a:r>
            <a:endParaRPr lang="cs-CZ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32HDAXOE\MC900370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89040"/>
            <a:ext cx="1923133" cy="289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83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888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3.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Výfukovými plyny </a:t>
            </a:r>
            <a:r>
              <a:rPr lang="cs-CZ" dirty="0" smtClean="0"/>
              <a:t>automobilů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oxidy dusíku </a:t>
            </a:r>
            <a:r>
              <a:rPr lang="cs-CZ" dirty="0" smtClean="0"/>
              <a:t>a </a:t>
            </a:r>
            <a:r>
              <a:rPr lang="cs-CZ" u="sng" dirty="0" smtClean="0"/>
              <a:t>oxidem siřičitým</a:t>
            </a:r>
            <a:br>
              <a:rPr lang="cs-CZ" u="sng" dirty="0" smtClean="0"/>
            </a:br>
            <a:r>
              <a:rPr lang="cs-CZ" dirty="0"/>
              <a:t> </a:t>
            </a:r>
            <a:r>
              <a:rPr lang="cs-CZ" dirty="0" smtClean="0"/>
              <a:t>      z elektráren a tepláren, které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jsou příčinou </a:t>
            </a:r>
            <a:r>
              <a:rPr lang="cs-CZ" dirty="0" smtClean="0">
                <a:solidFill>
                  <a:srgbClr val="92D050"/>
                </a:solidFill>
              </a:rPr>
              <a:t>kyselých dešťů.</a:t>
            </a:r>
            <a:br>
              <a:rPr lang="cs-CZ" dirty="0" smtClean="0">
                <a:solidFill>
                  <a:srgbClr val="92D050"/>
                </a:solidFill>
              </a:rPr>
            </a:b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92D050"/>
                </a:solidFill>
              </a:rPr>
              <a:t>Kyselé deště </a:t>
            </a:r>
            <a:r>
              <a:rPr lang="cs-CZ" dirty="0" smtClean="0"/>
              <a:t>zničily obrovské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plochy lesů a jezer v Evropě i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USA .</a:t>
            </a:r>
            <a:endParaRPr lang="cs-CZ" dirty="0"/>
          </a:p>
        </p:txBody>
      </p:sp>
      <p:pic>
        <p:nvPicPr>
          <p:cNvPr id="5122" name="Picture 2" descr="C:\Users\Lucie\AppData\Local\Microsoft\Windows\Temporary Internet Files\Content.IE5\SFB0X6VD\MC900200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49080"/>
            <a:ext cx="309634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87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PLESKOTOVÁ,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189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Střední odborné učiliště a Základní škola AUTOR: Bc. Lucie Chojnová NÁZEV: VY_32_INOVACE_11_Ochrana zdraví občanů                                                      a jejich bezpečí                                                    - Vzduch TÉMA SADY: Občanská výchova DATUM: 1. prosinec 2011 ČÍSLO PROJEKTU: CZ.1.07/1.4.00/21.0477</vt:lpstr>
      <vt:lpstr>Ochrana</vt:lpstr>
      <vt:lpstr>Prezentace aplikace PowerPoint</vt:lpstr>
      <vt:lpstr>- Vzduch je nejcennější   podmínka života.</vt:lpstr>
      <vt:lpstr>Seřaď podle významnosti, které lidské činnosti nejvíc škodí ovzduší:</vt:lpstr>
      <vt:lpstr>Ovzduší je znečišťováno:</vt:lpstr>
      <vt:lpstr>2.   Smogem, což je směs mlhy a       kouřových zplodin. Ozón i smog       jsou nebezpečné tím, že působí       podráždění očí, kašel, zhoršují       funkci plic, způsobují bolesti        hlavy, zvýšenou náchylnost k        astmatickým záchvatům,       dýchací obtíže, náhlá úmrtí.</vt:lpstr>
      <vt:lpstr>3.   Výfukovými plyny automobilů         oxidy dusíku a oxidem siřičitým        z elektráren a tepláren, které        jsou příčinou kyselých dešťů.        Kyselé deště zničily obrovské        plochy lesů a jezer v Evropě i        USA 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72</cp:revision>
  <dcterms:created xsi:type="dcterms:W3CDTF">2012-04-21T07:06:25Z</dcterms:created>
  <dcterms:modified xsi:type="dcterms:W3CDTF">2012-08-28T08:54:36Z</dcterms:modified>
</cp:coreProperties>
</file>