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73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5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</a:t>
            </a:r>
            <a:r>
              <a:rPr lang="cs-CZ" sz="2800" dirty="0" smtClean="0"/>
              <a:t>VY_32_INOVACE_12_Plíživí </a:t>
            </a:r>
            <a:r>
              <a:rPr lang="cs-CZ" sz="2800" dirty="0" smtClean="0"/>
              <a:t>nepřátelé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 - Alkohol</a:t>
            </a:r>
            <a:br>
              <a:rPr lang="cs-CZ" sz="2800" dirty="0" smtClean="0"/>
            </a:br>
            <a:r>
              <a:rPr lang="cs-CZ" sz="2800" dirty="0" smtClean="0"/>
              <a:t>TÉMA SADY: Občanská výchova</a:t>
            </a:r>
            <a:br>
              <a:rPr lang="cs-CZ" sz="2800" dirty="0" smtClean="0"/>
            </a:br>
            <a:r>
              <a:rPr lang="cs-CZ" sz="2800" dirty="0" smtClean="0"/>
              <a:t>DATUM: 5. prosinec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9. </a:t>
            </a:r>
            <a:r>
              <a:rPr lang="cs-CZ" sz="2600" dirty="0" smtClean="0">
                <a:solidFill>
                  <a:schemeClr val="tx1"/>
                </a:solidFill>
              </a:rPr>
              <a:t>ročníku </a:t>
            </a:r>
            <a:r>
              <a:rPr lang="cs-CZ" sz="2600" dirty="0" smtClean="0">
                <a:solidFill>
                  <a:schemeClr val="tx1"/>
                </a:solidFill>
              </a:rPr>
              <a:t>praktické </a:t>
            </a:r>
            <a:r>
              <a:rPr lang="cs-CZ" sz="2600" dirty="0" smtClean="0">
                <a:solidFill>
                  <a:schemeClr val="tx1"/>
                </a:solidFill>
              </a:rPr>
              <a:t>školy  </a:t>
            </a:r>
            <a:r>
              <a:rPr lang="cs-CZ" sz="2600" dirty="0" smtClean="0">
                <a:solidFill>
                  <a:schemeClr val="tx1"/>
                </a:solidFill>
              </a:rPr>
              <a:t>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9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Plíživí </a:t>
            </a:r>
            <a:endParaRPr lang="cs-CZ" sz="9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25657" y="2597430"/>
            <a:ext cx="508767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nepřátelé</a:t>
            </a:r>
            <a:endParaRPr lang="cs-CZ" sz="9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</a:endParaRPr>
          </a:p>
        </p:txBody>
      </p:sp>
      <p:pic>
        <p:nvPicPr>
          <p:cNvPr id="1026" name="Picture 2" descr="C:\Users\Lucie\AppData\Local\Microsoft\Windows\Temporary Internet Files\Content.IE5\Z6QZ204O\MC9004379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005064"/>
            <a:ext cx="4320480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52790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56992"/>
            <a:ext cx="8229600" cy="1143000"/>
          </a:xfrm>
        </p:spPr>
        <p:txBody>
          <a:bodyPr/>
          <a:lstStyle/>
          <a:p>
            <a:r>
              <a:rPr lang="cs-CZ" sz="9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ALKOHOL</a:t>
            </a:r>
            <a:endParaRPr lang="cs-CZ" sz="9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Lucie\AppData\Local\Microsoft\Windows\Temporary Internet Files\Content.IE5\SFB0X6VD\MC9002935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88641"/>
            <a:ext cx="3384376" cy="2893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76651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503100"/>
            <a:ext cx="8229600" cy="1143000"/>
          </a:xfrm>
        </p:spPr>
        <p:txBody>
          <a:bodyPr/>
          <a:lstStyle/>
          <a:p>
            <a:pPr algn="l"/>
            <a:r>
              <a:rPr lang="cs-CZ" sz="5400" dirty="0" smtClean="0">
                <a:latin typeface="+mn-lt"/>
              </a:rPr>
              <a:t>Co to znamená být </a:t>
            </a:r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alkoholik</a:t>
            </a:r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3074" name="Picture 2" descr="C:\Users\Lucie\AppData\Local\Microsoft\Windows\Temporary Internet Files\Content.IE5\32HDAXOE\MC9002821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6672"/>
            <a:ext cx="2880320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85134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80928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latin typeface="+mn-lt"/>
              </a:rPr>
              <a:t>-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Alkoholismus </a:t>
            </a:r>
            <a:r>
              <a:rPr lang="cs-CZ" dirty="0" smtClean="0">
                <a:latin typeface="+mn-lt"/>
              </a:rPr>
              <a:t>je těžká </a:t>
            </a:r>
            <a:r>
              <a:rPr lang="cs-CZ" u="sng" dirty="0" smtClean="0">
                <a:latin typeface="+mn-lt"/>
              </a:rPr>
              <a:t>závislost</a:t>
            </a:r>
            <a:r>
              <a:rPr lang="cs-CZ" dirty="0" smtClean="0">
                <a:latin typeface="+mn-lt"/>
              </a:rPr>
              <a:t> </a:t>
            </a:r>
            <a:r>
              <a:rPr lang="cs-CZ" dirty="0" smtClean="0">
                <a:latin typeface="+mn-lt"/>
              </a:rPr>
              <a:t>         na </a:t>
            </a:r>
            <a:r>
              <a:rPr lang="cs-CZ" dirty="0" smtClean="0">
                <a:latin typeface="+mn-lt"/>
              </a:rPr>
              <a:t>alkoholu. Vzniká poznenáhlu </a:t>
            </a:r>
            <a:r>
              <a:rPr lang="cs-CZ" dirty="0" smtClean="0">
                <a:latin typeface="+mn-lt"/>
              </a:rPr>
              <a:t>                (u </a:t>
            </a:r>
            <a:r>
              <a:rPr lang="cs-CZ" dirty="0" smtClean="0">
                <a:latin typeface="+mn-lt"/>
              </a:rPr>
              <a:t>mladistvých už i za 3 </a:t>
            </a:r>
            <a:r>
              <a:rPr lang="cs-CZ" dirty="0" smtClean="0">
                <a:latin typeface="+mn-lt"/>
              </a:rPr>
              <a:t>roky). </a:t>
            </a:r>
            <a:r>
              <a:rPr lang="cs-CZ" u="sng" dirty="0" smtClean="0">
                <a:latin typeface="+mn-lt"/>
              </a:rPr>
              <a:t>Ohroženi </a:t>
            </a:r>
            <a:r>
              <a:rPr lang="cs-CZ" dirty="0" smtClean="0">
                <a:latin typeface="+mn-lt"/>
              </a:rPr>
              <a:t>jsou zejména ti, kteří </a:t>
            </a:r>
            <a:r>
              <a:rPr lang="cs-CZ" dirty="0" smtClean="0">
                <a:latin typeface="+mn-lt"/>
              </a:rPr>
              <a:t>                    na </a:t>
            </a:r>
            <a:r>
              <a:rPr lang="cs-CZ" dirty="0" smtClean="0">
                <a:latin typeface="+mn-lt"/>
              </a:rPr>
              <a:t>počátku alkohol až příliš dobře snášejí, dále </a:t>
            </a:r>
            <a:r>
              <a:rPr lang="cs-CZ" u="sng" dirty="0" smtClean="0">
                <a:latin typeface="+mn-lt"/>
              </a:rPr>
              <a:t>lidé povahově nevyrovnaní</a:t>
            </a:r>
            <a:r>
              <a:rPr lang="cs-CZ" dirty="0" smtClean="0">
                <a:latin typeface="+mn-lt"/>
              </a:rPr>
              <a:t>, ale i </a:t>
            </a:r>
            <a:r>
              <a:rPr lang="cs-CZ" u="sng" dirty="0" smtClean="0">
                <a:latin typeface="+mn-lt"/>
              </a:rPr>
              <a:t>pasivní</a:t>
            </a:r>
            <a:r>
              <a:rPr lang="cs-CZ" dirty="0" smtClean="0">
                <a:latin typeface="+mn-lt"/>
              </a:rPr>
              <a:t>, </a:t>
            </a:r>
            <a:r>
              <a:rPr lang="cs-CZ" u="sng" dirty="0" smtClean="0">
                <a:latin typeface="+mn-lt"/>
              </a:rPr>
              <a:t>bojácní, uzavření</a:t>
            </a:r>
            <a:r>
              <a:rPr lang="cs-CZ" dirty="0" smtClean="0">
                <a:latin typeface="+mn-lt"/>
              </a:rPr>
              <a:t>, kterým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alkohol</a:t>
            </a:r>
            <a:r>
              <a:rPr lang="cs-CZ" dirty="0" smtClean="0">
                <a:latin typeface="+mn-lt"/>
              </a:rPr>
              <a:t> pomáhá </a:t>
            </a:r>
            <a:r>
              <a:rPr lang="cs-CZ" u="sng" dirty="0" smtClean="0">
                <a:latin typeface="+mn-lt"/>
              </a:rPr>
              <a:t>odstraňovat zábrany </a:t>
            </a:r>
            <a:r>
              <a:rPr lang="cs-CZ" dirty="0" smtClean="0">
                <a:latin typeface="+mn-lt"/>
              </a:rPr>
              <a:t>ve styku </a:t>
            </a:r>
            <a:r>
              <a:rPr lang="cs-CZ" dirty="0" smtClean="0">
                <a:latin typeface="+mn-lt"/>
              </a:rPr>
              <a:t>                    s </a:t>
            </a:r>
            <a:r>
              <a:rPr lang="cs-CZ" dirty="0" smtClean="0">
                <a:latin typeface="+mn-lt"/>
              </a:rPr>
              <a:t>druhými lidmi. </a:t>
            </a:r>
            <a:endParaRPr lang="cs-CZ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1012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76672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- Dále jsou </a:t>
            </a:r>
            <a:r>
              <a:rPr lang="cs-CZ" u="sng" dirty="0" smtClean="0"/>
              <a:t>ohroženi</a:t>
            </a:r>
            <a:r>
              <a:rPr lang="cs-CZ" dirty="0" smtClean="0"/>
              <a:t> lidé </a:t>
            </a:r>
            <a:r>
              <a:rPr lang="cs-CZ" dirty="0" smtClean="0"/>
              <a:t>                            s </a:t>
            </a:r>
            <a:r>
              <a:rPr lang="cs-CZ" dirty="0" smtClean="0"/>
              <a:t>onemocněním </a:t>
            </a:r>
            <a:r>
              <a:rPr lang="cs-CZ" u="sng" dirty="0" smtClean="0"/>
              <a:t>srdce</a:t>
            </a:r>
            <a:r>
              <a:rPr lang="cs-CZ" dirty="0" smtClean="0"/>
              <a:t>, </a:t>
            </a:r>
            <a:r>
              <a:rPr lang="cs-CZ" u="sng" dirty="0" smtClean="0"/>
              <a:t>dýchacího ústrojí </a:t>
            </a:r>
            <a:r>
              <a:rPr lang="cs-CZ" dirty="0" smtClean="0"/>
              <a:t>a </a:t>
            </a:r>
            <a:r>
              <a:rPr lang="cs-CZ" u="sng" dirty="0" smtClean="0"/>
              <a:t>jater.</a:t>
            </a:r>
            <a:endParaRPr lang="cs-CZ" u="sng" dirty="0"/>
          </a:p>
        </p:txBody>
      </p:sp>
      <p:pic>
        <p:nvPicPr>
          <p:cNvPr id="4098" name="Picture 2" descr="C:\Users\Lucie\AppData\Local\Microsoft\Windows\Temporary Internet Files\Content.IE5\MD5YQW23\MC9000281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780928"/>
            <a:ext cx="3669671" cy="3428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04734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- Také lidé s </a:t>
            </a:r>
            <a:r>
              <a:rPr lang="cs-CZ" u="sng" dirty="0" smtClean="0"/>
              <a:t>nemocemi</a:t>
            </a:r>
            <a:r>
              <a:rPr lang="cs-CZ" dirty="0" smtClean="0"/>
              <a:t> </a:t>
            </a:r>
            <a:r>
              <a:rPr lang="cs-CZ" u="sng" dirty="0" smtClean="0"/>
              <a:t>nervovými </a:t>
            </a:r>
            <a:r>
              <a:rPr lang="cs-CZ" dirty="0" smtClean="0"/>
              <a:t>a </a:t>
            </a:r>
            <a:r>
              <a:rPr lang="cs-CZ" u="sng" dirty="0" smtClean="0"/>
              <a:t>duševními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2" name="Picture 2" descr="C:\Users\Lucie\AppData\Local\Microsoft\Windows\Temporary Internet Files\Content.IE5\SFB0X6VD\MC90038922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844824"/>
            <a:ext cx="3312368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82651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836712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-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Alkohol </a:t>
            </a:r>
            <a:r>
              <a:rPr lang="cs-CZ" dirty="0" smtClean="0"/>
              <a:t>je </a:t>
            </a:r>
            <a:r>
              <a:rPr lang="cs-CZ" u="sng" dirty="0" smtClean="0"/>
              <a:t>nebezpečný</a:t>
            </a:r>
            <a:r>
              <a:rPr lang="cs-CZ" dirty="0" smtClean="0"/>
              <a:t> pro osoby, které se často </a:t>
            </a:r>
            <a:r>
              <a:rPr lang="cs-CZ" u="sng" dirty="0" smtClean="0"/>
              <a:t>nudí</a:t>
            </a:r>
            <a:r>
              <a:rPr lang="cs-CZ" dirty="0" smtClean="0"/>
              <a:t> a </a:t>
            </a:r>
            <a:r>
              <a:rPr lang="cs-CZ" u="sng" dirty="0" smtClean="0"/>
              <a:t>neumějí </a:t>
            </a:r>
            <a:r>
              <a:rPr lang="cs-CZ" dirty="0" smtClean="0"/>
              <a:t>tvořivou činností </a:t>
            </a:r>
            <a:r>
              <a:rPr lang="cs-CZ" u="sng" dirty="0" smtClean="0"/>
              <a:t>vyplnit</a:t>
            </a:r>
            <a:r>
              <a:rPr lang="cs-CZ" dirty="0" smtClean="0"/>
              <a:t> svůj </a:t>
            </a:r>
            <a:r>
              <a:rPr lang="cs-CZ" u="sng" dirty="0" smtClean="0"/>
              <a:t>volný čas.</a:t>
            </a:r>
            <a:endParaRPr lang="cs-CZ" u="sng" dirty="0"/>
          </a:p>
        </p:txBody>
      </p:sp>
      <p:pic>
        <p:nvPicPr>
          <p:cNvPr id="6146" name="Picture 2" descr="C:\Users\Lucie\AppData\Local\Microsoft\Windows\Temporary Internet Files\Content.IE5\MD5YQW23\MC9003055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636912"/>
            <a:ext cx="3168352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68209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96752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- </a:t>
            </a:r>
            <a:r>
              <a:rPr lang="cs-CZ" u="sng" dirty="0" smtClean="0"/>
              <a:t>Opakované</a:t>
            </a:r>
            <a:r>
              <a:rPr lang="cs-CZ" dirty="0" smtClean="0"/>
              <a:t> pití i nevelkého množství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alkoholu </a:t>
            </a:r>
            <a:r>
              <a:rPr lang="cs-CZ" dirty="0" smtClean="0"/>
              <a:t>mění nejen </a:t>
            </a:r>
            <a:r>
              <a:rPr lang="cs-CZ" u="sng" dirty="0" smtClean="0"/>
              <a:t>vnitřní prostředí organismu</a:t>
            </a:r>
            <a:r>
              <a:rPr lang="cs-CZ" dirty="0" smtClean="0"/>
              <a:t>, ale pozměňuje i </a:t>
            </a:r>
            <a:r>
              <a:rPr lang="cs-CZ" u="sng" dirty="0" smtClean="0"/>
              <a:t>vztah</a:t>
            </a:r>
            <a:r>
              <a:rPr lang="cs-CZ" dirty="0" smtClean="0"/>
              <a:t> člověka </a:t>
            </a:r>
            <a:r>
              <a:rPr lang="cs-CZ" dirty="0" smtClean="0"/>
              <a:t>                      k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alkoholickým nápojům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170" name="Picture 2" descr="C:\Users\Lucie\AppData\Local\Microsoft\Windows\Temporary Internet Files\Content.IE5\MD5YQW23\MC90044066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789040"/>
            <a:ext cx="2641270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59034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34076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- </a:t>
            </a:r>
            <a:r>
              <a:rPr lang="cs-CZ" u="sng" dirty="0" smtClean="0"/>
              <a:t>Zvláště špatně </a:t>
            </a:r>
            <a:r>
              <a:rPr lang="cs-CZ" dirty="0" smtClean="0"/>
              <a:t>je na tom ten </a:t>
            </a:r>
            <a:r>
              <a:rPr lang="cs-CZ" u="sng" dirty="0" smtClean="0"/>
              <a:t>člověk</a:t>
            </a:r>
            <a:r>
              <a:rPr lang="cs-CZ" dirty="0" smtClean="0"/>
              <a:t>, který má </a:t>
            </a:r>
            <a:r>
              <a:rPr lang="cs-CZ" u="sng" dirty="0" smtClean="0"/>
              <a:t>dobrou náladu </a:t>
            </a:r>
            <a:r>
              <a:rPr lang="cs-CZ" dirty="0" smtClean="0"/>
              <a:t>jen po použití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alkoholu</a:t>
            </a:r>
            <a:r>
              <a:rPr lang="cs-CZ" dirty="0" smtClean="0"/>
              <a:t> a </a:t>
            </a:r>
            <a:r>
              <a:rPr lang="cs-CZ" u="sng" dirty="0" smtClean="0"/>
              <a:t>nikdy jindy</a:t>
            </a:r>
            <a:r>
              <a:rPr lang="cs-CZ" dirty="0" smtClean="0"/>
              <a:t>. Stále častěji sahá k tomu, aby si vyvolal příjemný pocit.</a:t>
            </a:r>
            <a:endParaRPr lang="cs-CZ" dirty="0"/>
          </a:p>
        </p:txBody>
      </p:sp>
      <p:pic>
        <p:nvPicPr>
          <p:cNvPr id="8194" name="Picture 2" descr="C:\Users\Lucie\AppData\Local\Microsoft\Windows\Temporary Internet Files\Content.IE5\32HDAXOE\MC900229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645024"/>
            <a:ext cx="273630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02542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96752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- Ve </a:t>
            </a:r>
            <a:r>
              <a:rPr lang="cs-CZ" u="sng" dirty="0" smtClean="0"/>
              <a:t>všech</a:t>
            </a:r>
            <a:r>
              <a:rPr lang="cs-CZ" dirty="0" smtClean="0"/>
              <a:t> případech, kdy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alkohol </a:t>
            </a:r>
            <a:r>
              <a:rPr lang="cs-CZ" dirty="0" smtClean="0"/>
              <a:t>působí mladým lidem nebo někomu z jejich okolí </a:t>
            </a:r>
            <a:r>
              <a:rPr lang="cs-CZ" u="sng" dirty="0" smtClean="0"/>
              <a:t>problémy</a:t>
            </a:r>
            <a:r>
              <a:rPr lang="cs-CZ" dirty="0" smtClean="0"/>
              <a:t>, by měla být pravidlem </a:t>
            </a:r>
            <a:r>
              <a:rPr lang="cs-CZ" u="sng" dirty="0" smtClean="0"/>
              <a:t>návštěva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protialkoholní poradny.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 descr="C:\Users\Lucie\AppData\Local\Microsoft\Windows\Temporary Internet Files\Content.IE5\Z6QZ204O\MC9004041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89040"/>
            <a:ext cx="2952328" cy="2702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45079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988840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- </a:t>
            </a:r>
            <a:r>
              <a:rPr lang="cs-CZ" u="sng" dirty="0" smtClean="0"/>
              <a:t>Informátorům</a:t>
            </a:r>
            <a:r>
              <a:rPr lang="cs-CZ" dirty="0" smtClean="0"/>
              <a:t>, kteří mají dobrou vůli </a:t>
            </a:r>
            <a:r>
              <a:rPr lang="cs-CZ" u="sng" dirty="0" smtClean="0"/>
              <a:t>pomoci</a:t>
            </a:r>
            <a:r>
              <a:rPr lang="cs-CZ" dirty="0" smtClean="0"/>
              <a:t> </a:t>
            </a:r>
            <a:r>
              <a:rPr lang="cs-CZ" dirty="0" smtClean="0"/>
              <a:t>(kamarád</a:t>
            </a:r>
            <a:r>
              <a:rPr lang="cs-CZ" dirty="0" smtClean="0"/>
              <a:t>, </a:t>
            </a:r>
            <a:r>
              <a:rPr lang="cs-CZ" dirty="0" smtClean="0"/>
              <a:t>rodiče), </a:t>
            </a:r>
            <a:r>
              <a:rPr lang="cs-CZ" dirty="0" smtClean="0"/>
              <a:t>zaručuje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protialkoholní poradna</a:t>
            </a:r>
            <a:r>
              <a:rPr lang="cs-CZ" dirty="0" smtClean="0"/>
              <a:t> </a:t>
            </a:r>
            <a:r>
              <a:rPr lang="cs-CZ" u="sng" dirty="0" smtClean="0"/>
              <a:t>úplnou</a:t>
            </a:r>
            <a:r>
              <a:rPr lang="cs-CZ" dirty="0" smtClean="0"/>
              <a:t> </a:t>
            </a:r>
            <a:r>
              <a:rPr lang="cs-CZ" u="sng" dirty="0" smtClean="0"/>
              <a:t>diskrétnost</a:t>
            </a:r>
            <a:r>
              <a:rPr lang="cs-CZ" dirty="0" smtClean="0"/>
              <a:t> </a:t>
            </a:r>
            <a:r>
              <a:rPr lang="cs-CZ" dirty="0" smtClean="0"/>
              <a:t>(přísnou důvěrnost). </a:t>
            </a:r>
            <a:r>
              <a:rPr lang="cs-CZ" dirty="0" smtClean="0"/>
              <a:t>Nejde o úřední hlášení, ale o </a:t>
            </a:r>
            <a:r>
              <a:rPr lang="cs-CZ" u="sng" dirty="0" smtClean="0"/>
              <a:t>začátek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pomoci nemocnému.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 descr="C:\Users\Lucie\AppData\Local\Microsoft\Windows\Temporary Internet Files\Content.IE5\Z6QZ204O\MC9003043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561208"/>
            <a:ext cx="3096344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74380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92" y="980728"/>
            <a:ext cx="8229600" cy="1143000"/>
          </a:xfrm>
        </p:spPr>
        <p:txBody>
          <a:bodyPr/>
          <a:lstStyle/>
          <a:p>
            <a:pPr algn="l"/>
            <a:r>
              <a:rPr lang="cs-CZ" sz="5400" dirty="0" smtClean="0"/>
              <a:t>Proč je nevhodná </a:t>
            </a:r>
            <a:br>
              <a:rPr lang="cs-CZ" sz="5400" dirty="0" smtClean="0"/>
            </a:br>
            <a:r>
              <a:rPr lang="cs-CZ" sz="5400" dirty="0" smtClean="0"/>
              <a:t>reklama na </a:t>
            </a:r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alkohol</a:t>
            </a:r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  <a:b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C:\Users\Lucie\AppData\Local\Microsoft\Windows\Temporary Internet Files\Content.IE5\32HDAXOE\MC9002821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88640"/>
            <a:ext cx="2880320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3717032"/>
            <a:ext cx="7779822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j-lt"/>
              </a:rPr>
              <a:t>Proč je nebezpečná zvláště</a:t>
            </a:r>
          </a:p>
          <a:p>
            <a:r>
              <a:rPr lang="cs-CZ" sz="5400" dirty="0">
                <a:latin typeface="+mj-lt"/>
              </a:rPr>
              <a:t>m</a:t>
            </a:r>
            <a:r>
              <a:rPr lang="cs-CZ" sz="5400" dirty="0" smtClean="0">
                <a:latin typeface="+mj-lt"/>
              </a:rPr>
              <a:t>ladým lidem</a:t>
            </a:r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? </a:t>
            </a:r>
            <a:r>
              <a:rPr lang="cs-CZ" sz="5400" dirty="0" smtClean="0">
                <a:latin typeface="+mj-lt"/>
              </a:rPr>
              <a:t>Jaké mylné</a:t>
            </a:r>
          </a:p>
          <a:p>
            <a:r>
              <a:rPr lang="cs-CZ" sz="5400" dirty="0" smtClean="0">
                <a:latin typeface="+mj-lt"/>
              </a:rPr>
              <a:t>iluze v nich vzbuzuje</a:t>
            </a:r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?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99235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PLESKOTOVÁ, A., </a:t>
            </a:r>
            <a:r>
              <a:rPr lang="cs-CZ" i="1" dirty="0">
                <a:solidFill>
                  <a:prstClr val="black"/>
                </a:solidFill>
              </a:rPr>
              <a:t>OBČANSKÁ VÝCHOVA pro 9. ročník</a:t>
            </a:r>
            <a:r>
              <a:rPr lang="cs-CZ" dirty="0">
                <a:solidFill>
                  <a:prstClr val="black"/>
                </a:solidFill>
              </a:rPr>
              <a:t>., 1. vyd. Praha: Septima, 1996. ISBN 80-85801-71-X</a:t>
            </a:r>
            <a:endParaRPr lang="cs-CZ" dirty="0">
              <a:solidFill>
                <a:prstClr val="black"/>
              </a:solidFill>
              <a:latin typeface="Arial" charset="0"/>
            </a:endParaRPr>
          </a:p>
          <a:p>
            <a:pPr marL="0" indent="0">
              <a:buNone/>
            </a:pPr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161</TotalTime>
  <Words>297</Words>
  <Application>Microsoft Office PowerPoint</Application>
  <PresentationFormat>Předvádění na obrazovce (4:3)</PresentationFormat>
  <Paragraphs>22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NÁZEV ŠKOLY: Střední odborné učiliště a Základní škola AUTOR: Bc. Lucie Chojnová NÁZEV: VY_32_INOVACE_12_Plíživí nepřátelé                                                    - Alkohol TÉMA SADY: Občanská výchova DATUM: 5. prosinec 2011 ČÍSLO PROJEKTU: CZ.1.07/1.4.00/21.0477</vt:lpstr>
      <vt:lpstr>Plíživí </vt:lpstr>
      <vt:lpstr>ALKOHOL</vt:lpstr>
      <vt:lpstr>Co to znamená být alkoholik?</vt:lpstr>
      <vt:lpstr>- Alkoholismus je těžká závislost          na alkoholu. Vzniká poznenáhlu                 (u mladistvých už i za 3 roky). Ohroženi jsou zejména ti, kteří                     na počátku alkohol až příliš dobře snášejí, dále lidé povahově nevyrovnaní, ale i pasivní, bojácní, uzavření, kterým alkohol pomáhá odstraňovat zábrany ve styku                     s druhými lidmi. </vt:lpstr>
      <vt:lpstr>- Dále jsou ohroženi lidé                             s onemocněním srdce, dýchacího ústrojí a jater.</vt:lpstr>
      <vt:lpstr>- Také lidé s nemocemi nervovými a duševními.</vt:lpstr>
      <vt:lpstr>- Alkohol je nebezpečný pro osoby, které se často nudí a neumějí tvořivou činností vyplnit svůj volný čas.</vt:lpstr>
      <vt:lpstr>- Opakované pití i nevelkého množství alkoholu mění nejen vnitřní prostředí organismu, ale pozměňuje i vztah člověka                       k alkoholickým nápojům.</vt:lpstr>
      <vt:lpstr>- Zvláště špatně je na tom ten člověk, který má dobrou náladu jen po použití alkoholu a nikdy jindy. Stále častěji sahá k tomu, aby si vyvolal příjemný pocit.</vt:lpstr>
      <vt:lpstr>- Ve všech případech, kdy alkohol působí mladým lidem nebo někomu z jejich okolí problémy, by měla být pravidlem návštěva protialkoholní poradny.</vt:lpstr>
      <vt:lpstr>- Informátorům, kteří mají dobrou vůli pomoci (kamarád, rodiče), zaručuje protialkoholní poradna úplnou diskrétnost (přísnou důvěrnost). Nejde o úřední hlášení, ale o začátek první pomoci nemocnému.</vt:lpstr>
      <vt:lpstr>Proč je nevhodná  reklama na alkohol?   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Dum</cp:lastModifiedBy>
  <cp:revision>76</cp:revision>
  <dcterms:created xsi:type="dcterms:W3CDTF">2012-04-21T07:06:25Z</dcterms:created>
  <dcterms:modified xsi:type="dcterms:W3CDTF">2012-08-30T09:48:50Z</dcterms:modified>
</cp:coreProperties>
</file>