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65" d="100"/>
          <a:sy n="65" d="100"/>
        </p:scale>
        <p:origin x="-156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13710" y="1894246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VY_32_INOVACE_13_Plíživý nepřátelé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Tabák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Plíživý 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5657" y="2597430"/>
            <a:ext cx="50876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nepřátelé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8" name="Picture 4" descr="C:\Users\Lucie\AppData\Local\Microsoft\Windows\Temporary Internet Files\Content.IE5\MD5YQW23\MC900290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324036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71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2780928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TABÁK</a:t>
            </a:r>
            <a:endParaRPr lang="cs-CZ" sz="96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6" name="Picture 8" descr="C:\Users\Lucie\AppData\Local\Microsoft\Windows\Temporary Internet Files\Content.IE5\Z6QZ204O\MC900055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579" y="1412776"/>
            <a:ext cx="3551687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77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21296" y="357350"/>
            <a:ext cx="8229600" cy="1143000"/>
          </a:xfrm>
        </p:spPr>
        <p:txBody>
          <a:bodyPr/>
          <a:lstStyle/>
          <a:p>
            <a:r>
              <a:rPr lang="cs-CZ" sz="5400" dirty="0" smtClean="0">
                <a:latin typeface="+mn-lt"/>
              </a:rPr>
              <a:t>Proč mladí lidé kouří?</a:t>
            </a:r>
            <a:endParaRPr lang="cs-CZ" sz="5400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656"/>
            <a:ext cx="288032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420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2233"/>
            <a:ext cx="8229600" cy="1143000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Kouření tabáku</a:t>
            </a:r>
            <a:endParaRPr lang="cs-CZ" sz="6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753219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Je nejrozšířenější narkomanie</a:t>
            </a:r>
          </a:p>
          <a:p>
            <a:r>
              <a:rPr lang="cs-CZ" sz="4800" dirty="0">
                <a:latin typeface="+mn-lt"/>
              </a:rPr>
              <a:t>t</a:t>
            </a:r>
            <a:r>
              <a:rPr lang="cs-CZ" sz="4800" dirty="0" smtClean="0">
                <a:latin typeface="+mn-lt"/>
              </a:rPr>
              <a:t>ohoto století.</a:t>
            </a:r>
            <a:endParaRPr lang="cs-CZ" sz="4800" dirty="0">
              <a:latin typeface="+mn-lt"/>
            </a:endParaRPr>
          </a:p>
        </p:txBody>
      </p:sp>
      <p:pic>
        <p:nvPicPr>
          <p:cNvPr id="4099" name="Picture 3" descr="C:\Users\Lucie\AppData\Local\Microsoft\Windows\Temporary Internet Files\Content.IE5\SFB0X6VD\MC900013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45024"/>
            <a:ext cx="295232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31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92696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Je jedním z </a:t>
            </a:r>
            <a:r>
              <a:rPr lang="cs-CZ" sz="4800" dirty="0" smtClean="0">
                <a:solidFill>
                  <a:schemeClr val="accent3"/>
                </a:solidFill>
                <a:latin typeface="+mn-lt"/>
              </a:rPr>
              <a:t>důležitých rizikových faktorů </a:t>
            </a:r>
            <a:r>
              <a:rPr lang="cs-CZ" sz="4800" u="sng" dirty="0" smtClean="0">
                <a:latin typeface="+mn-lt"/>
              </a:rPr>
              <a:t>tří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závažných chorob:</a:t>
            </a:r>
            <a:endParaRPr lang="cs-CZ" sz="48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088" y="2584648"/>
            <a:ext cx="58826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dirty="0" smtClean="0">
                <a:latin typeface="+mn-lt"/>
              </a:rPr>
              <a:t> vleklý zánět průdušek</a:t>
            </a:r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1286" y="4221088"/>
            <a:ext cx="40663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dirty="0">
                <a:latin typeface="+mn-lt"/>
              </a:rPr>
              <a:t>p</a:t>
            </a:r>
            <a:r>
              <a:rPr lang="cs-CZ" sz="4800" dirty="0" smtClean="0">
                <a:latin typeface="+mn-lt"/>
              </a:rPr>
              <a:t>licní rakovina</a:t>
            </a:r>
            <a:endParaRPr lang="cs-CZ" sz="48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1286" y="5877270"/>
            <a:ext cx="35864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dirty="0">
                <a:latin typeface="+mn-lt"/>
              </a:rPr>
              <a:t>i</a:t>
            </a:r>
            <a:r>
              <a:rPr lang="cs-CZ" sz="4800" dirty="0" smtClean="0">
                <a:latin typeface="+mn-lt"/>
              </a:rPr>
              <a:t>nfarkt srdce</a:t>
            </a:r>
            <a:endParaRPr lang="cs-CZ" sz="4800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SFB0X6VD\MC900360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708" y="1738531"/>
            <a:ext cx="1595628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Lucie\AppData\Local\Microsoft\Windows\Temporary Internet Files\Content.IE5\32HDAXOE\MC90043472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205" y="3618816"/>
            <a:ext cx="2285714" cy="143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Lucie\AppData\Local\Microsoft\Windows\Temporary Internet Files\Content.IE5\Z6QZ204O\MC9002342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205" y="5229200"/>
            <a:ext cx="2308634" cy="147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54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8229600" cy="1143000"/>
          </a:xfrm>
        </p:spPr>
        <p:txBody>
          <a:bodyPr/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Mládež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6147" name="Picture 3" descr="C:\Users\Lucie\AppData\Local\Microsoft\Windows\Temporary Internet Files\Content.IE5\MD5YQW23\MP9004490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80" y="764704"/>
            <a:ext cx="46440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1268760"/>
            <a:ext cx="68391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+mn-lt"/>
              </a:rPr>
              <a:t>-  Počíná kouřit</a:t>
            </a:r>
          </a:p>
          <a:p>
            <a:r>
              <a:rPr lang="cs-CZ" sz="4800" dirty="0" smtClean="0">
                <a:latin typeface="+mn-lt"/>
              </a:rPr>
              <a:t>z touhy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podobat</a:t>
            </a:r>
          </a:p>
          <a:p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se dospělým. </a:t>
            </a:r>
          </a:p>
        </p:txBody>
      </p:sp>
    </p:spTree>
    <p:extLst>
      <p:ext uri="{BB962C8B-B14F-4D97-AF65-F5344CB8AC3E}">
        <p14:creationId xmlns:p14="http://schemas.microsoft.com/office/powerpoint/2010/main" val="215248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26876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Je </a:t>
            </a:r>
            <a:r>
              <a:rPr lang="cs-CZ" u="sng" dirty="0" smtClean="0"/>
              <a:t>potvrzeno</a:t>
            </a:r>
            <a:r>
              <a:rPr lang="cs-CZ" dirty="0"/>
              <a:t>, že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návyk</a:t>
            </a:r>
            <a:r>
              <a:rPr lang="cs-CZ" dirty="0"/>
              <a:t> vytváří už první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cigareta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4800" dirty="0" smtClean="0">
                <a:latin typeface="+mn-lt"/>
              </a:rPr>
              <a:t>Zbavit se návyku je možno tím snáze, čím </a:t>
            </a:r>
            <a:r>
              <a:rPr lang="cs-CZ" sz="4800" u="sng" dirty="0" smtClean="0">
                <a:latin typeface="+mn-lt"/>
              </a:rPr>
              <a:t>kratší</a:t>
            </a:r>
            <a:r>
              <a:rPr lang="cs-CZ" sz="4800" dirty="0" smtClean="0">
                <a:latin typeface="+mn-lt"/>
              </a:rPr>
              <a:t> dobu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závislost</a:t>
            </a:r>
            <a:r>
              <a:rPr lang="cs-CZ" sz="4800" dirty="0" smtClean="0">
                <a:latin typeface="+mn-lt"/>
              </a:rPr>
              <a:t> trvala.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869160"/>
            <a:ext cx="81644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Nejlépe je vůbec nezačínat, než</a:t>
            </a:r>
          </a:p>
          <a:p>
            <a:r>
              <a:rPr lang="cs-CZ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ozději pracně odvykat.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450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34888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Cigareta</a:t>
            </a:r>
            <a:r>
              <a:rPr lang="cs-CZ" sz="4800" dirty="0" smtClean="0">
                <a:latin typeface="+mn-lt"/>
              </a:rPr>
              <a:t> je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škodlivá </a:t>
            </a:r>
            <a:r>
              <a:rPr lang="cs-CZ" sz="4800" dirty="0" smtClean="0">
                <a:latin typeface="+mn-lt"/>
              </a:rPr>
              <a:t>i tomu, kdo pouze </a:t>
            </a:r>
            <a:r>
              <a:rPr lang="cs-CZ" sz="4800" u="sng" dirty="0" smtClean="0">
                <a:latin typeface="+mn-lt"/>
              </a:rPr>
              <a:t>pobývá </a:t>
            </a:r>
            <a:r>
              <a:rPr lang="cs-CZ" sz="4800" dirty="0" smtClean="0">
                <a:latin typeface="+mn-lt"/>
              </a:rPr>
              <a:t>v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zakouřeném prostředí. </a:t>
            </a:r>
            <a:r>
              <a:rPr lang="cs-CZ" sz="4800" u="sng" dirty="0" smtClean="0">
                <a:latin typeface="+mn-lt"/>
              </a:rPr>
              <a:t>Vzduch</a:t>
            </a:r>
            <a:r>
              <a:rPr lang="cs-CZ" sz="4800" dirty="0" smtClean="0">
                <a:latin typeface="+mn-lt"/>
              </a:rPr>
              <a:t>, který kuřáci </a:t>
            </a:r>
            <a:r>
              <a:rPr lang="cs-CZ" sz="4800" u="sng" dirty="0" smtClean="0">
                <a:latin typeface="+mn-lt"/>
              </a:rPr>
              <a:t>vydechují</a:t>
            </a:r>
            <a:r>
              <a:rPr lang="cs-CZ" sz="4800" dirty="0" smtClean="0">
                <a:latin typeface="+mn-lt"/>
              </a:rPr>
              <a:t>, je ještě jedovatější než ten, který </a:t>
            </a:r>
            <a:r>
              <a:rPr lang="cs-CZ" sz="4800" u="sng" dirty="0" smtClean="0">
                <a:latin typeface="+mn-lt"/>
              </a:rPr>
              <a:t>vdechují</a:t>
            </a:r>
            <a:r>
              <a:rPr lang="cs-CZ" sz="4800" dirty="0" smtClean="0">
                <a:latin typeface="+mn-lt"/>
              </a:rPr>
              <a:t>. Každá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cigareta </a:t>
            </a:r>
            <a:r>
              <a:rPr lang="cs-CZ" sz="4800" dirty="0" smtClean="0">
                <a:solidFill>
                  <a:srgbClr val="FF0000"/>
                </a:solidFill>
                <a:latin typeface="+mn-lt"/>
              </a:rPr>
              <a:t>poškozuje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zárodečné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buňky</a:t>
            </a:r>
            <a:r>
              <a:rPr lang="cs-CZ" sz="4800" dirty="0" smtClean="0">
                <a:latin typeface="+mn-lt"/>
              </a:rPr>
              <a:t> ženy a to i tehdy, když žena dosud neotěhotněla.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8328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42088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Následky kouření</a:t>
            </a:r>
            <a:r>
              <a:rPr lang="cs-CZ" dirty="0"/>
              <a:t/>
            </a:r>
            <a:br>
              <a:rPr lang="cs-CZ" dirty="0"/>
            </a:br>
            <a:r>
              <a:rPr lang="cs-CZ" u="sng" dirty="0"/>
              <a:t>Polovina</a:t>
            </a:r>
            <a:r>
              <a:rPr lang="cs-CZ" dirty="0"/>
              <a:t>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kuřáků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zemře</a:t>
            </a:r>
            <a:r>
              <a:rPr lang="cs-CZ" dirty="0"/>
              <a:t> na následky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kouření</a:t>
            </a:r>
            <a:r>
              <a:rPr lang="cs-CZ" dirty="0"/>
              <a:t>, a to v průměru o </a:t>
            </a:r>
            <a:r>
              <a:rPr lang="cs-CZ" u="sng" dirty="0"/>
              <a:t>15 let dřív</a:t>
            </a:r>
            <a:r>
              <a:rPr lang="cs-CZ" dirty="0"/>
              <a:t>, než kdyby </a:t>
            </a:r>
            <a:r>
              <a:rPr lang="cs-CZ" u="sng" dirty="0"/>
              <a:t>nekouřili</a:t>
            </a:r>
            <a:r>
              <a:rPr lang="cs-CZ" dirty="0"/>
              <a:t>. Nejčastěji </a:t>
            </a:r>
            <a:r>
              <a:rPr lang="cs-CZ" dirty="0">
                <a:solidFill>
                  <a:srgbClr val="FF0000"/>
                </a:solidFill>
              </a:rPr>
              <a:t>umírají</a:t>
            </a:r>
            <a:r>
              <a:rPr lang="cs-CZ" dirty="0"/>
              <a:t> na </a:t>
            </a:r>
            <a:r>
              <a:rPr lang="cs-CZ" u="sng" dirty="0"/>
              <a:t>kardiovaskulární nemoci </a:t>
            </a:r>
            <a:r>
              <a:rPr lang="cs-CZ" dirty="0"/>
              <a:t>(infarkt, mozková mrtvice nebo uzavírání tepen na nohou), </a:t>
            </a:r>
            <a:r>
              <a:rPr lang="cs-CZ" u="sng" dirty="0"/>
              <a:t>nádory </a:t>
            </a:r>
            <a:r>
              <a:rPr lang="cs-CZ" dirty="0"/>
              <a:t>a na </a:t>
            </a:r>
            <a:r>
              <a:rPr lang="cs-CZ" u="sng" dirty="0"/>
              <a:t>chronické plicní nemoci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35206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628800"/>
            <a:ext cx="8229600" cy="1143000"/>
          </a:xfrm>
        </p:spPr>
        <p:txBody>
          <a:bodyPr/>
          <a:lstStyle/>
          <a:p>
            <a:pPr algn="l"/>
            <a:r>
              <a:rPr lang="cs-CZ" dirty="0"/>
              <a:t>K </a:t>
            </a:r>
            <a:r>
              <a:rPr lang="cs-CZ" dirty="0">
                <a:solidFill>
                  <a:srgbClr val="FF0000"/>
                </a:solidFill>
              </a:rPr>
              <a:t>poškození </a:t>
            </a:r>
            <a:r>
              <a:rPr lang="cs-CZ" dirty="0"/>
              <a:t>stačí jedna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cigareta </a:t>
            </a:r>
            <a:r>
              <a:rPr lang="cs-CZ" u="sng" dirty="0"/>
              <a:t>denně </a:t>
            </a:r>
            <a:r>
              <a:rPr lang="cs-CZ" dirty="0"/>
              <a:t>nebo i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pasivní kouření</a:t>
            </a:r>
            <a:r>
              <a:rPr lang="cs-CZ" dirty="0"/>
              <a:t>. Také pes nebo kočka, kteří žijí v domácnosti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kuřáků</a:t>
            </a:r>
            <a:r>
              <a:rPr lang="cs-CZ" dirty="0"/>
              <a:t>, mají </a:t>
            </a:r>
            <a:r>
              <a:rPr lang="cs-CZ" u="sng" dirty="0"/>
              <a:t>kratší život</a:t>
            </a:r>
            <a:r>
              <a:rPr lang="cs-CZ" dirty="0"/>
              <a:t>, než by měli v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nekuřácké </a:t>
            </a:r>
            <a:r>
              <a:rPr lang="cs-CZ" dirty="0"/>
              <a:t>domácnosti.</a:t>
            </a:r>
          </a:p>
        </p:txBody>
      </p:sp>
      <p:pic>
        <p:nvPicPr>
          <p:cNvPr id="7170" name="Picture 2" descr="C:\Users\Lucie\AppData\Local\Microsoft\Windows\Temporary Internet Files\Content.IE5\SFB0X6VD\MC900238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345638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64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4800" dirty="0">
              <a:latin typeface="+mn-lt"/>
            </a:endParaRPr>
          </a:p>
        </p:txBody>
      </p:sp>
      <p:pic>
        <p:nvPicPr>
          <p:cNvPr id="8195" name="Picture 3" descr="C:\Users\Lucie\AppData\Local\Microsoft\Windows\Temporary Internet Files\Content.IE5\32HDAXOE\MP900439407[4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246"/>
            <a:ext cx="397166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194995"/>
            <a:ext cx="795499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>
                <a:latin typeface="+mn-lt"/>
              </a:rPr>
              <a:t>Snažme</a:t>
            </a:r>
            <a:r>
              <a:rPr lang="cs-CZ" sz="4800" dirty="0" smtClean="0">
                <a:latin typeface="+mn-lt"/>
              </a:rPr>
              <a:t> se žít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zdravě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plně </a:t>
            </a:r>
            <a:r>
              <a:rPr lang="cs-CZ" sz="4800" dirty="0" smtClean="0">
                <a:latin typeface="+mn-lt"/>
              </a:rPr>
              <a:t>a</a:t>
            </a:r>
          </a:p>
          <a:p>
            <a:r>
              <a:rPr lang="cs-CZ" sz="4800" dirty="0">
                <a:solidFill>
                  <a:schemeClr val="accent3">
                    <a:lumMod val="75000"/>
                  </a:schemeClr>
                </a:solidFill>
                <a:latin typeface="+mn-lt"/>
              </a:rPr>
              <a:t>r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adostně</a:t>
            </a:r>
            <a:r>
              <a:rPr lang="cs-CZ" sz="4800" dirty="0" smtClean="0">
                <a:latin typeface="+mn-lt"/>
              </a:rPr>
              <a:t>.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Moderní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sportovní </a:t>
            </a:r>
            <a:r>
              <a:rPr lang="cs-CZ" sz="4800" dirty="0" smtClean="0">
                <a:latin typeface="+mn-lt"/>
              </a:rPr>
              <a:t>a</a:t>
            </a:r>
          </a:p>
          <a:p>
            <a:r>
              <a:rPr lang="cs-CZ" sz="4800" dirty="0">
                <a:solidFill>
                  <a:schemeClr val="accent3">
                    <a:lumMod val="75000"/>
                  </a:schemeClr>
                </a:solidFill>
                <a:latin typeface="+mn-lt"/>
              </a:rPr>
              <a:t>n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ormální</a:t>
            </a:r>
            <a:r>
              <a:rPr lang="cs-CZ" sz="4800" dirty="0" smtClean="0">
                <a:latin typeface="+mn-lt"/>
              </a:rPr>
              <a:t> je</a:t>
            </a:r>
            <a:endParaRPr lang="cs-CZ" sz="48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4252" y="5229200"/>
            <a:ext cx="31396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ekouřit!</a:t>
            </a:r>
            <a:endParaRPr lang="cs-CZ" sz="6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3812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dirty="0">
                <a:solidFill>
                  <a:prstClr val="black"/>
                </a:solidFill>
              </a:rPr>
              <a:t> – </a:t>
            </a:r>
            <a:r>
              <a:rPr lang="cs-CZ" dirty="0" smtClean="0">
                <a:solidFill>
                  <a:prstClr val="black"/>
                </a:solidFill>
              </a:rPr>
              <a:t>kliparty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cs.wikipedia.org/wiki/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218</Words>
  <Application>Microsoft Office PowerPoint</Application>
  <PresentationFormat>Předvádění na obrazovce (4:3)</PresentationFormat>
  <Paragraphs>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NÁZEV ŠKOLY: Střední odborné učiliště a Základní škola AUTOR: Bc. Lucie Chojnová NÁZEV: VY_32_INOVACE_13_Plíživý nepřátelé                                                    - Tabák TÉMA SADY: Občanská výchova DATUM: 1. prosinec 2011 ČÍSLO PROJEKTU: CZ.1.07/1.4.00/21.0477</vt:lpstr>
      <vt:lpstr>Plíživý </vt:lpstr>
      <vt:lpstr>TABÁK</vt:lpstr>
      <vt:lpstr>Proč mladí lidé kouří?</vt:lpstr>
      <vt:lpstr>- Kouření tabáku</vt:lpstr>
      <vt:lpstr>- Je jedním z důležitých rizikových faktorů tří závažných chorob:</vt:lpstr>
      <vt:lpstr>Mládež</vt:lpstr>
      <vt:lpstr>  Je potvrzeno, že návyk vytváří už první cigareta.  Zbavit se návyku je možno tím snáze, čím kratší dobu závislost trvala. </vt:lpstr>
      <vt:lpstr>Cigareta je škodlivá i tomu, kdo pouze pobývá v zakouřeném prostředí. Vzduch, který kuřáci vydechují, je ještě jedovatější než ten, který vdechují. Každá cigareta poškozuje zárodečné buňky ženy a to i tehdy, když žena dosud neotěhotněla.</vt:lpstr>
      <vt:lpstr>Následky kouření Polovina kuřáků zemře na následky kouření, a to v průměru o 15 let dřív, než kdyby nekouřili. Nejčastěji umírají na kardiovaskulární nemoci (infarkt, mozková mrtvice nebo uzavírání tepen na nohou), nádory a na chronické plicní nemoci. </vt:lpstr>
      <vt:lpstr>K poškození stačí jedna cigareta denně nebo i pasivní kouření. Také pes nebo kočka, kteří žijí v domácnosti kuřáků, mají kratší život, než by měli v nekuřácké domácnosti.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80</cp:revision>
  <dcterms:created xsi:type="dcterms:W3CDTF">2012-04-21T07:06:25Z</dcterms:created>
  <dcterms:modified xsi:type="dcterms:W3CDTF">2012-08-28T08:55:13Z</dcterms:modified>
</cp:coreProperties>
</file>