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theme/theme10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  <p:sldMasterId id="2147483828" r:id="rId2"/>
    <p:sldMasterId id="2147483840" r:id="rId3"/>
    <p:sldMasterId id="2147483852" r:id="rId4"/>
    <p:sldMasterId id="2147483864" r:id="rId5"/>
    <p:sldMasterId id="2147483876" r:id="rId6"/>
    <p:sldMasterId id="2147483888" r:id="rId7"/>
    <p:sldMasterId id="2147483900" r:id="rId8"/>
    <p:sldMasterId id="2147483912" r:id="rId9"/>
    <p:sldMasterId id="2147483924" r:id="rId10"/>
  </p:sldMasterIdLst>
  <p:sldIdLst>
    <p:sldId id="256" r:id="rId11"/>
    <p:sldId id="280" r:id="rId12"/>
    <p:sldId id="281" r:id="rId13"/>
    <p:sldId id="261" r:id="rId14"/>
    <p:sldId id="262" r:id="rId15"/>
    <p:sldId id="264" r:id="rId16"/>
    <p:sldId id="266" r:id="rId17"/>
    <p:sldId id="268" r:id="rId18"/>
    <p:sldId id="270" r:id="rId19"/>
    <p:sldId id="272" r:id="rId20"/>
    <p:sldId id="274" r:id="rId21"/>
    <p:sldId id="276" r:id="rId22"/>
    <p:sldId id="278" r:id="rId23"/>
    <p:sldId id="259" r:id="rId2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1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6.xml"/><Relationship Id="rId20" Type="http://schemas.openxmlformats.org/officeDocument/2006/relationships/slide" Target="slides/slide10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tableStyles" Target="tableStyles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9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A735B-DD3F-4A99-AD9C-1C511886BE69}" type="datetimeFigureOut">
              <a:rPr lang="cs-CZ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D2C10-7D49-4284-A898-579972F74C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4A221-0BD1-4690-A333-C68C52A3A293}" type="datetimeFigureOut">
              <a:rPr lang="cs-CZ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D4CAC-E778-4527-8F2C-8F49D5D8EB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EDB38-22A9-43EA-8D34-4A6B35308068}" type="datetimeFigureOut">
              <a:rPr lang="cs-CZ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8E365-C7D5-4B5D-BA99-7EBDCC726C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8C837-D2DE-4E3F-B417-FFBF9E1BFB51}" type="datetimeFigureOut">
              <a:rPr lang="cs-CZ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9D8D1-5145-4036-BC62-D338DECA6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A6CEC-EAB2-4BC4-8A84-A38B7F59CAE8}" type="datetimeFigureOut">
              <a:rPr lang="cs-CZ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905A-7223-492D-9A6B-5FC4645A6F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EC586-7C92-4DCB-88D5-5210492341F6}" type="datetimeFigureOut">
              <a:rPr lang="cs-CZ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9856B-7AEA-4277-9459-B6634A2080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E719B-673A-4FC7-82AD-1B1C3CD8252B}" type="datetimeFigureOut">
              <a:rPr lang="cs-CZ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F772-CE63-43B4-9F67-09D9EE1EB9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FB9A9-26ED-4909-9029-C187D75FE53B}" type="datetimeFigureOut">
              <a:rPr lang="cs-CZ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EA639-4093-49EC-8CAC-9BAD900BF6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C0430-1814-4C5B-9308-729F80D72E2F}" type="datetimeFigureOut">
              <a:rPr lang="cs-CZ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F9CF8-D28E-4195-BF1D-B8AA0BC04C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B7EBC-6FE5-4DD0-B051-73A9F4239725}" type="datetimeFigureOut">
              <a:rPr lang="cs-CZ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A2D9A-118A-4852-817B-A3268A4DB3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FF6EC-9583-4B12-8975-B017B323F008}" type="datetimeFigureOut">
              <a:rPr lang="cs-CZ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2CD8A-9EBE-4BA7-B8BB-E75F420614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633B0-F3A4-4323-BC35-DE5B32101E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351C4-26EB-4111-B992-B54443B5E75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65314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BFB7C6-7C4B-418C-B0F9-7759EDC89E0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4EDD78-0857-4BB4-87A4-8AAC8DF0D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86201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F161C3-A959-4F57-BEF7-8F385720DA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54FE9-172C-40DE-A701-71C5E778FC7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27027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3CC0A-6A96-49E4-AFB7-14925A3CBBE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FA957-B4CC-4B68-9B44-7B28B68DD5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97497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1AC869-AC25-47D3-A5BD-9268073B8B7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EA71ED-FD7A-41CE-B235-384F198FC07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479891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8BEEB-A51C-4935-BBB5-EEC8FDE1A3C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CBA48-C3A6-44F0-A06B-4F8216ED12F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58009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B9F2C-4E9B-45A8-83EE-17A3D021BF2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40FFF-A699-43E9-B22F-5ADEFF91C90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919837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571A9-F980-4DD9-A829-E5B6A5F80AC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79FB50-84D3-4A72-97C9-C416E12D22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928230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79F28-07B3-4E41-B136-964321A2033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80991-B70E-40D8-AFA4-73533EF830D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02431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126A4-45A3-4E90-9250-CFFD2F356F2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A4AD7-FA43-4E9E-88A1-3358D4D9A0C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38366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B88F1-601F-44D3-B833-0175559882D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CAFEE-5521-4A03-88CA-2C0DBD90B6C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86210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633B0-F3A4-4323-BC35-DE5B32101E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351C4-26EB-4111-B992-B54443B5E75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426392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BFB7C6-7C4B-418C-B0F9-7759EDC89E0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4EDD78-0857-4BB4-87A4-8AAC8DF0D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34228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F161C3-A959-4F57-BEF7-8F385720DA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54FE9-172C-40DE-A701-71C5E778FC7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258809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3CC0A-6A96-49E4-AFB7-14925A3CBBE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FA957-B4CC-4B68-9B44-7B28B68DD5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780422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1AC869-AC25-47D3-A5BD-9268073B8B7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EA71ED-FD7A-41CE-B235-384F198FC07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886014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8BEEB-A51C-4935-BBB5-EEC8FDE1A3C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CBA48-C3A6-44F0-A06B-4F8216ED12F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57181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B9F2C-4E9B-45A8-83EE-17A3D021BF2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40FFF-A699-43E9-B22F-5ADEFF91C90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2767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571A9-F980-4DD9-A829-E5B6A5F80AC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79FB50-84D3-4A72-97C9-C416E12D22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023402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79F28-07B3-4E41-B136-964321A2033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80991-B70E-40D8-AFA4-73533EF830D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930459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126A4-45A3-4E90-9250-CFFD2F356F2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A4AD7-FA43-4E9E-88A1-3358D4D9A0C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54714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B88F1-601F-44D3-B833-0175559882D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CAFEE-5521-4A03-88CA-2C0DBD90B6C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746562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633B0-F3A4-4323-BC35-DE5B32101E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351C4-26EB-4111-B992-B54443B5E75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283655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BFB7C6-7C4B-418C-B0F9-7759EDC89E0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4EDD78-0857-4BB4-87A4-8AAC8DF0D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235591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F161C3-A959-4F57-BEF7-8F385720DA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54FE9-172C-40DE-A701-71C5E778FC7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948946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3CC0A-6A96-49E4-AFB7-14925A3CBBE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FA957-B4CC-4B68-9B44-7B28B68DD5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012313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1AC869-AC25-47D3-A5BD-9268073B8B7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EA71ED-FD7A-41CE-B235-384F198FC07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293658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8BEEB-A51C-4935-BBB5-EEC8FDE1A3C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CBA48-C3A6-44F0-A06B-4F8216ED12F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780861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B9F2C-4E9B-45A8-83EE-17A3D021BF2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40FFF-A699-43E9-B22F-5ADEFF91C90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194390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571A9-F980-4DD9-A829-E5B6A5F80AC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79FB50-84D3-4A72-97C9-C416E12D22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24538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79F28-07B3-4E41-B136-964321A2033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80991-B70E-40D8-AFA4-73533EF830D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928542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126A4-45A3-4E90-9250-CFFD2F356F2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A4AD7-FA43-4E9E-88A1-3358D4D9A0C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204487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B88F1-601F-44D3-B833-0175559882D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CAFEE-5521-4A03-88CA-2C0DBD90B6C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809021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633B0-F3A4-4323-BC35-DE5B32101E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351C4-26EB-4111-B992-B54443B5E75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734655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BFB7C6-7C4B-418C-B0F9-7759EDC89E0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4EDD78-0857-4BB4-87A4-8AAC8DF0D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630516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F161C3-A959-4F57-BEF7-8F385720DA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54FE9-172C-40DE-A701-71C5E778FC7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69280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3CC0A-6A96-49E4-AFB7-14925A3CBBE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FA957-B4CC-4B68-9B44-7B28B68DD5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494386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1AC869-AC25-47D3-A5BD-9268073B8B7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EA71ED-FD7A-41CE-B235-384F198FC07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776193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8BEEB-A51C-4935-BBB5-EEC8FDE1A3C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CBA48-C3A6-44F0-A06B-4F8216ED12F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627386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B9F2C-4E9B-45A8-83EE-17A3D021BF2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40FFF-A699-43E9-B22F-5ADEFF91C90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220728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571A9-F980-4DD9-A829-E5B6A5F80AC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79FB50-84D3-4A72-97C9-C416E12D22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109451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79F28-07B3-4E41-B136-964321A2033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80991-B70E-40D8-AFA4-73533EF830D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528466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126A4-45A3-4E90-9250-CFFD2F356F2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A4AD7-FA43-4E9E-88A1-3358D4D9A0C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352186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B88F1-601F-44D3-B833-0175559882D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CAFEE-5521-4A03-88CA-2C0DBD90B6C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460746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633B0-F3A4-4323-BC35-DE5B32101E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351C4-26EB-4111-B992-B54443B5E75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8483613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BFB7C6-7C4B-418C-B0F9-7759EDC89E0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4EDD78-0857-4BB4-87A4-8AAC8DF0D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456379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F161C3-A959-4F57-BEF7-8F385720DA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54FE9-172C-40DE-A701-71C5E778FC7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987547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3CC0A-6A96-49E4-AFB7-14925A3CBBE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FA957-B4CC-4B68-9B44-7B28B68DD5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3903636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1AC869-AC25-47D3-A5BD-9268073B8B7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EA71ED-FD7A-41CE-B235-384F198FC07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316132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8BEEB-A51C-4935-BBB5-EEC8FDE1A3C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CBA48-C3A6-44F0-A06B-4F8216ED12F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0710692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B9F2C-4E9B-45A8-83EE-17A3D021BF2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40FFF-A699-43E9-B22F-5ADEFF91C90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0621012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571A9-F980-4DD9-A829-E5B6A5F80AC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79FB50-84D3-4A72-97C9-C416E12D22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107018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79F28-07B3-4E41-B136-964321A2033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80991-B70E-40D8-AFA4-73533EF830D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0178175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126A4-45A3-4E90-9250-CFFD2F356F2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A4AD7-FA43-4E9E-88A1-3358D4D9A0C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672039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B88F1-601F-44D3-B833-0175559882D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CAFEE-5521-4A03-88CA-2C0DBD90B6C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42442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633B0-F3A4-4323-BC35-DE5B32101E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351C4-26EB-4111-B992-B54443B5E75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9198048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BFB7C6-7C4B-418C-B0F9-7759EDC89E0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4EDD78-0857-4BB4-87A4-8AAC8DF0D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3576674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F161C3-A959-4F57-BEF7-8F385720DA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54FE9-172C-40DE-A701-71C5E778FC7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2251777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3CC0A-6A96-49E4-AFB7-14925A3CBBE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FA957-B4CC-4B68-9B44-7B28B68DD5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9423528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1AC869-AC25-47D3-A5BD-9268073B8B7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EA71ED-FD7A-41CE-B235-384F198FC07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5167828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8BEEB-A51C-4935-BBB5-EEC8FDE1A3C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CBA48-C3A6-44F0-A06B-4F8216ED12F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7466893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B9F2C-4E9B-45A8-83EE-17A3D021BF2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40FFF-A699-43E9-B22F-5ADEFF91C90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2325806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571A9-F980-4DD9-A829-E5B6A5F80AC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79FB50-84D3-4A72-97C9-C416E12D22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0549678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79F28-07B3-4E41-B136-964321A2033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80991-B70E-40D8-AFA4-73533EF830D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2502862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126A4-45A3-4E90-9250-CFFD2F356F2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A4AD7-FA43-4E9E-88A1-3358D4D9A0C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4002481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B88F1-601F-44D3-B833-0175559882D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CAFEE-5521-4A03-88CA-2C0DBD90B6C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651635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633B0-F3A4-4323-BC35-DE5B32101E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351C4-26EB-4111-B992-B54443B5E75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197629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BFB7C6-7C4B-418C-B0F9-7759EDC89E0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4EDD78-0857-4BB4-87A4-8AAC8DF0D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7485644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F161C3-A959-4F57-BEF7-8F385720DA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54FE9-172C-40DE-A701-71C5E778FC7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6658464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3CC0A-6A96-49E4-AFB7-14925A3CBBE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FA957-B4CC-4B68-9B44-7B28B68DD5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9073921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1AC869-AC25-47D3-A5BD-9268073B8B7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EA71ED-FD7A-41CE-B235-384F198FC07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4886076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8BEEB-A51C-4935-BBB5-EEC8FDE1A3C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CBA48-C3A6-44F0-A06B-4F8216ED12F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106101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B9F2C-4E9B-45A8-83EE-17A3D021BF2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40FFF-A699-43E9-B22F-5ADEFF91C90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9741329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571A9-F980-4DD9-A829-E5B6A5F80AC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79FB50-84D3-4A72-97C9-C416E12D22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5090046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79F28-07B3-4E41-B136-964321A2033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80991-B70E-40D8-AFA4-73533EF830D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6889373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126A4-45A3-4E90-9250-CFFD2F356F2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A4AD7-FA43-4E9E-88A1-3358D4D9A0C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0331954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B88F1-601F-44D3-B833-0175559882D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CAFEE-5521-4A03-88CA-2C0DBD90B6C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4721099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633B0-F3A4-4323-BC35-DE5B32101E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351C4-26EB-4111-B992-B54443B5E75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5292083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BFB7C6-7C4B-418C-B0F9-7759EDC89E0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4EDD78-0857-4BB4-87A4-8AAC8DF0D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6080080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F161C3-A959-4F57-BEF7-8F385720DA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54FE9-172C-40DE-A701-71C5E778FC7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1306492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3CC0A-6A96-49E4-AFB7-14925A3CBBE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FA957-B4CC-4B68-9B44-7B28B68DD5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5924274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1AC869-AC25-47D3-A5BD-9268073B8B7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EA71ED-FD7A-41CE-B235-384F198FC07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4889871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8BEEB-A51C-4935-BBB5-EEC8FDE1A3C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CBA48-C3A6-44F0-A06B-4F8216ED12F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6212615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B9F2C-4E9B-45A8-83EE-17A3D021BF2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40FFF-A699-43E9-B22F-5ADEFF91C90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9468650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571A9-F980-4DD9-A829-E5B6A5F80AC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79FB50-84D3-4A72-97C9-C416E12D22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9753700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79F28-07B3-4E41-B136-964321A2033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80991-B70E-40D8-AFA4-73533EF830D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7371177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126A4-45A3-4E90-9250-CFFD2F356F2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A4AD7-FA43-4E9E-88A1-3358D4D9A0C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8492331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B88F1-601F-44D3-B833-0175559882D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CAFEE-5521-4A03-88CA-2C0DBD90B6C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0525093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633B0-F3A4-4323-BC35-DE5B32101E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351C4-26EB-4111-B992-B54443B5E75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6132416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BFB7C6-7C4B-418C-B0F9-7759EDC89E0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4EDD78-0857-4BB4-87A4-8AAC8DF0D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5542310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F161C3-A959-4F57-BEF7-8F385720DA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54FE9-172C-40DE-A701-71C5E778FC7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2346875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3CC0A-6A96-49E4-AFB7-14925A3CBBE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FA957-B4CC-4B68-9B44-7B28B68DD5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9592092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1AC869-AC25-47D3-A5BD-9268073B8B7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EA71ED-FD7A-41CE-B235-384F198FC07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9571705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8BEEB-A51C-4935-BBB5-EEC8FDE1A3C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CBA48-C3A6-44F0-A06B-4F8216ED12F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7991278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B9F2C-4E9B-45A8-83EE-17A3D021BF2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40FFF-A699-43E9-B22F-5ADEFF91C90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1884303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571A9-F980-4DD9-A829-E5B6A5F80AC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79FB50-84D3-4A72-97C9-C416E12D22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4058861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79F28-07B3-4E41-B136-964321A2033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80991-B70E-40D8-AFA4-73533EF830D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4905250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126A4-45A3-4E90-9250-CFFD2F356F2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A4AD7-FA43-4E9E-88A1-3358D4D9A0C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0119230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B88F1-601F-44D3-B833-0175559882D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CAFEE-5521-4A03-88CA-2C0DBD90B6C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22462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7.xml"/><Relationship Id="rId3" Type="http://schemas.openxmlformats.org/officeDocument/2006/relationships/slideLayout" Target="../slideLayouts/slideLayout102.xml"/><Relationship Id="rId7" Type="http://schemas.openxmlformats.org/officeDocument/2006/relationships/slideLayout" Target="../slideLayouts/slideLayout106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5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109.xml"/><Relationship Id="rId4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C1A0FE-39D5-4F54-9165-14676849D7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F3568DF-82C1-4F21-B850-2F16867731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983858C-7BE5-45F7-A543-16707474F80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2421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F3568DF-82C1-4F21-B850-2F16867731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983858C-7BE5-45F7-A543-16707474F80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52988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F3568DF-82C1-4F21-B850-2F16867731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983858C-7BE5-45F7-A543-16707474F80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5438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F3568DF-82C1-4F21-B850-2F16867731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983858C-7BE5-45F7-A543-16707474F80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5463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F3568DF-82C1-4F21-B850-2F16867731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983858C-7BE5-45F7-A543-16707474F80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7122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F3568DF-82C1-4F21-B850-2F16867731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983858C-7BE5-45F7-A543-16707474F80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9806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F3568DF-82C1-4F21-B850-2F16867731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983858C-7BE5-45F7-A543-16707474F80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03215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F3568DF-82C1-4F21-B850-2F16867731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983858C-7BE5-45F7-A543-16707474F80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7940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F3568DF-82C1-4F21-B850-2F16867731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983858C-7BE5-45F7-A543-16707474F80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91456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cz/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577056" y="1844824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</a:t>
            </a:r>
            <a:r>
              <a:rPr lang="cs-CZ" sz="2800" dirty="0" err="1" smtClean="0"/>
              <a:t>Chojnová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</a:t>
            </a:r>
            <a:r>
              <a:rPr lang="cs-CZ" sz="2800" dirty="0" smtClean="0"/>
              <a:t>VY_32_INOVACE_15_Plíživí </a:t>
            </a:r>
            <a:r>
              <a:rPr lang="cs-CZ" sz="2800" dirty="0" smtClean="0"/>
              <a:t>nepřátelé</a:t>
            </a:r>
            <a:br>
              <a:rPr lang="cs-CZ" sz="2800" dirty="0" smtClean="0"/>
            </a:br>
            <a:r>
              <a:rPr lang="cs-CZ" sz="2800" dirty="0" smtClean="0"/>
              <a:t>                                                   - Pohlavní nemoci</a:t>
            </a:r>
            <a:br>
              <a:rPr lang="cs-CZ" sz="2800" dirty="0" smtClean="0"/>
            </a:br>
            <a:r>
              <a:rPr lang="cs-CZ" sz="2800" dirty="0" smtClean="0"/>
              <a:t>TÉMA SADY: Občanská výchova</a:t>
            </a:r>
            <a:br>
              <a:rPr lang="cs-CZ" sz="2800" dirty="0" smtClean="0"/>
            </a:br>
            <a:r>
              <a:rPr lang="cs-CZ" sz="2800" dirty="0" smtClean="0"/>
              <a:t>DATUM: 15. prosinec 2011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5013176"/>
            <a:ext cx="7632774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9. </a:t>
            </a:r>
            <a:r>
              <a:rPr lang="cs-CZ" sz="2600" dirty="0">
                <a:solidFill>
                  <a:schemeClr val="tx1"/>
                </a:solidFill>
              </a:rPr>
              <a:t>ročníku, </a:t>
            </a:r>
            <a:r>
              <a:rPr lang="cs-CZ" sz="2600" dirty="0" smtClean="0">
                <a:solidFill>
                  <a:schemeClr val="tx1"/>
                </a:solidFill>
              </a:rPr>
              <a:t>praktické školy, 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9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Plíživí </a:t>
            </a:r>
            <a:endParaRPr lang="cs-CZ" sz="9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25657" y="2597430"/>
            <a:ext cx="508767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nepřátelé</a:t>
            </a:r>
            <a:endParaRPr lang="cs-CZ" sz="9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</a:endParaRPr>
          </a:p>
        </p:txBody>
      </p:sp>
      <p:pic>
        <p:nvPicPr>
          <p:cNvPr id="2051" name="Picture 3" descr="C:\Users\Lucie\AppData\Local\Microsoft\Windows\Temporary Internet Files\Content.IE5\Z6QZ204O\MC9003325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167090"/>
            <a:ext cx="3528392" cy="2502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9066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9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POHLAVNÍ</a:t>
            </a:r>
            <a:endParaRPr lang="cs-CZ" sz="9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11760" y="2204864"/>
            <a:ext cx="448552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NEMOCI</a:t>
            </a:r>
            <a:endParaRPr lang="cs-CZ" sz="9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3074" name="Picture 2" descr="C:\Users\Lucie\AppData\Local\Microsoft\Windows\Temporary Internet Files\Content.IE5\MD5YQW23\MC90043012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933056"/>
            <a:ext cx="4485523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6961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" pitchFamily="34" charset="0"/>
              </a:rPr>
              <a:t>Pohlavní nemoci</a:t>
            </a:r>
            <a:endParaRPr lang="cs-CZ" sz="6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erlin Sans FB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-10443" y="1484784"/>
            <a:ext cx="968981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buFontTx/>
              <a:buChar char="-"/>
            </a:pPr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Je označení pro onemocnění,</a:t>
            </a:r>
          </a:p>
          <a:p>
            <a:r>
              <a:rPr lang="cs-CZ" sz="5400" dirty="0">
                <a:solidFill>
                  <a:prstClr val="black"/>
                </a:solidFill>
                <a:latin typeface="Berlin Sans FB" pitchFamily="34" charset="0"/>
              </a:rPr>
              <a:t> </a:t>
            </a:r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   které se ve většině případů</a:t>
            </a:r>
          </a:p>
          <a:p>
            <a:r>
              <a:rPr lang="cs-CZ" sz="5400" dirty="0">
                <a:solidFill>
                  <a:prstClr val="black"/>
                </a:solidFill>
                <a:latin typeface="Berlin Sans FB" pitchFamily="34" charset="0"/>
              </a:rPr>
              <a:t> </a:t>
            </a:r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   přenáší pohlavním stykem.</a:t>
            </a:r>
            <a:endParaRPr lang="cs-CZ" sz="5400" dirty="0">
              <a:solidFill>
                <a:prstClr val="black"/>
              </a:solidFill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5316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 bwMode="auto">
          <a:xfrm>
            <a:off x="457200" y="274638"/>
            <a:ext cx="8229600" cy="22902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just"/>
            <a:r>
              <a:rPr lang="cs-CZ" sz="5400" dirty="0" smtClean="0">
                <a:solidFill>
                  <a:srgbClr val="7030A0"/>
                </a:solidFill>
                <a:latin typeface="Berlin Sans FB" pitchFamily="34" charset="0"/>
              </a:rPr>
              <a:t>-</a:t>
            </a:r>
            <a:r>
              <a:rPr lang="cs-CZ" sz="5400" dirty="0" smtClean="0">
                <a:latin typeface="Berlin Sans FB" pitchFamily="34" charset="0"/>
              </a:rPr>
              <a:t> </a:t>
            </a:r>
            <a:r>
              <a:rPr lang="cs-CZ" sz="5400" dirty="0" smtClean="0">
                <a:solidFill>
                  <a:srgbClr val="7030A0"/>
                </a:solidFill>
                <a:latin typeface="Berlin Sans FB" pitchFamily="34" charset="0"/>
              </a:rPr>
              <a:t>Pohlavních chorob </a:t>
            </a:r>
            <a:r>
              <a:rPr lang="cs-CZ" sz="5400" dirty="0" smtClean="0">
                <a:latin typeface="Berlin Sans FB" pitchFamily="34" charset="0"/>
              </a:rPr>
              <a:t>existuje</a:t>
            </a:r>
            <a:br>
              <a:rPr lang="cs-CZ" sz="5400" dirty="0" smtClean="0">
                <a:latin typeface="Berlin Sans FB" pitchFamily="34" charset="0"/>
              </a:rPr>
            </a:br>
            <a:r>
              <a:rPr lang="cs-CZ" sz="5400" dirty="0" smtClean="0">
                <a:latin typeface="Berlin Sans FB" pitchFamily="34" charset="0"/>
              </a:rPr>
              <a:t>   několik druhů a vyskytují</a:t>
            </a:r>
            <a:br>
              <a:rPr lang="cs-CZ" sz="5400" dirty="0" smtClean="0">
                <a:latin typeface="Berlin Sans FB" pitchFamily="34" charset="0"/>
              </a:rPr>
            </a:br>
            <a:r>
              <a:rPr lang="cs-CZ" sz="5400" dirty="0" smtClean="0">
                <a:latin typeface="Berlin Sans FB" pitchFamily="34" charset="0"/>
              </a:rPr>
              <a:t>   se u mužů a žen.</a:t>
            </a:r>
            <a:endParaRPr lang="cs-CZ" sz="5400" dirty="0">
              <a:latin typeface="Berlin Sans FB" pitchFamily="34" charset="0"/>
            </a:endParaRPr>
          </a:p>
        </p:txBody>
      </p:sp>
      <p:pic>
        <p:nvPicPr>
          <p:cNvPr id="4098" name="Picture 2" descr="C:\Users\Lucie\AppData\Local\Microsoft\Windows\Temporary Internet Files\Content.IE5\32HDAXOE\MC90038922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564904"/>
            <a:ext cx="3528392" cy="3623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5754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2440" y="188640"/>
            <a:ext cx="1094150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Mezi </a:t>
            </a:r>
            <a:r>
              <a:rPr lang="cs-CZ" sz="5400" dirty="0" smtClean="0">
                <a:solidFill>
                  <a:srgbClr val="7030A0"/>
                </a:solidFill>
                <a:latin typeface="Berlin Sans FB" pitchFamily="34" charset="0"/>
              </a:rPr>
              <a:t>nejznámější</a:t>
            </a:r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 a </a:t>
            </a:r>
          </a:p>
          <a:p>
            <a:r>
              <a:rPr lang="cs-CZ" sz="5400" dirty="0">
                <a:solidFill>
                  <a:prstClr val="black"/>
                </a:solidFill>
                <a:latin typeface="Berlin Sans FB" pitchFamily="34" charset="0"/>
              </a:rPr>
              <a:t> </a:t>
            </a:r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                          </a:t>
            </a:r>
            <a:r>
              <a:rPr lang="cs-CZ" sz="5400" dirty="0" smtClean="0">
                <a:solidFill>
                  <a:srgbClr val="7030A0"/>
                </a:solidFill>
                <a:latin typeface="Berlin Sans FB" pitchFamily="34" charset="0"/>
              </a:rPr>
              <a:t>nejobávanější</a:t>
            </a:r>
          </a:p>
          <a:p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patří v dnešní době:</a:t>
            </a:r>
            <a:endParaRPr lang="cs-CZ" sz="5400" dirty="0">
              <a:solidFill>
                <a:prstClr val="black"/>
              </a:solidFill>
              <a:latin typeface="Berlin Sans FB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504" y="3037815"/>
            <a:ext cx="192232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. </a:t>
            </a:r>
            <a:r>
              <a:rPr lang="cs-CZ" sz="5400" dirty="0" smtClean="0">
                <a:solidFill>
                  <a:srgbClr val="7030A0"/>
                </a:solidFill>
                <a:latin typeface="Berlin Sans FB" pitchFamily="34" charset="0"/>
              </a:rPr>
              <a:t>AIDS</a:t>
            </a:r>
            <a:endParaRPr lang="cs-CZ" sz="5400" dirty="0">
              <a:solidFill>
                <a:srgbClr val="7030A0"/>
              </a:solidFill>
              <a:latin typeface="Berlin Sans FB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4400" y="4005610"/>
            <a:ext cx="356540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. </a:t>
            </a:r>
            <a:r>
              <a:rPr lang="cs-CZ" sz="5400" dirty="0" smtClean="0">
                <a:solidFill>
                  <a:srgbClr val="7030A0"/>
                </a:solidFill>
                <a:latin typeface="Berlin Sans FB" pitchFamily="34" charset="0"/>
              </a:rPr>
              <a:t>KAPAVKA</a:t>
            </a:r>
            <a:endParaRPr lang="cs-CZ" sz="5400" dirty="0">
              <a:solidFill>
                <a:srgbClr val="7030A0"/>
              </a:solidFill>
              <a:latin typeface="Berlin Sans FB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7504" y="4928940"/>
            <a:ext cx="40324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. </a:t>
            </a:r>
            <a:r>
              <a:rPr lang="cs-CZ" sz="5400" dirty="0" smtClean="0">
                <a:solidFill>
                  <a:srgbClr val="7030A0"/>
                </a:solidFill>
                <a:latin typeface="Berlin Sans FB" pitchFamily="34" charset="0"/>
              </a:rPr>
              <a:t>SYFILIS</a:t>
            </a:r>
            <a:endParaRPr lang="cs-CZ" sz="5400" dirty="0">
              <a:solidFill>
                <a:srgbClr val="7030A0"/>
              </a:solidFill>
              <a:latin typeface="Berlin Sans FB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1921" y="5803340"/>
            <a:ext cx="26441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. </a:t>
            </a:r>
            <a:endParaRPr lang="cs-CZ" sz="5400" dirty="0">
              <a:solidFill>
                <a:prstClr val="black"/>
              </a:solidFill>
              <a:latin typeface="Berlin Sans FB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6203" y="5854348"/>
            <a:ext cx="362150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7030A0"/>
                </a:solidFill>
                <a:latin typeface="Berlin Sans FB" pitchFamily="34" charset="0"/>
              </a:rPr>
              <a:t>CHLAMIDIE</a:t>
            </a:r>
            <a:endParaRPr lang="cs-CZ" sz="5400" dirty="0">
              <a:solidFill>
                <a:srgbClr val="7030A0"/>
              </a:solidFill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610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60648"/>
            <a:ext cx="856895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Mezi méně nebezpečné, přesto velice </a:t>
            </a:r>
            <a:r>
              <a:rPr lang="cs-CZ" sz="5400" dirty="0" smtClean="0">
                <a:solidFill>
                  <a:srgbClr val="7030A0"/>
                </a:solidFill>
                <a:latin typeface="Berlin Sans FB" pitchFamily="34" charset="0"/>
              </a:rPr>
              <a:t>nepříjemné </a:t>
            </a:r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patří:</a:t>
            </a:r>
          </a:p>
          <a:p>
            <a:endParaRPr lang="cs-CZ" sz="5400" dirty="0">
              <a:solidFill>
                <a:prstClr val="black"/>
              </a:solidFill>
              <a:latin typeface="Berlin Sans FB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380312" y="1137811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5400" dirty="0">
              <a:solidFill>
                <a:prstClr val="black"/>
              </a:solidFill>
              <a:latin typeface="Berlin Sans FB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3307636"/>
            <a:ext cx="86764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. </a:t>
            </a:r>
            <a:r>
              <a:rPr lang="cs-CZ" sz="5400" dirty="0" smtClean="0">
                <a:solidFill>
                  <a:srgbClr val="7030A0"/>
                </a:solidFill>
                <a:latin typeface="Berlin Sans FB" pitchFamily="34" charset="0"/>
              </a:rPr>
              <a:t>ZÁNĚTY MOČOVÝCH CEST   </a:t>
            </a:r>
            <a:endParaRPr lang="cs-CZ" sz="5400" dirty="0">
              <a:solidFill>
                <a:srgbClr val="7030A0"/>
              </a:solidFill>
              <a:latin typeface="Berlin Sans FB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4555159"/>
            <a:ext cx="83164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. </a:t>
            </a:r>
            <a:r>
              <a:rPr lang="cs-CZ" sz="5400" dirty="0" smtClean="0">
                <a:solidFill>
                  <a:srgbClr val="7030A0"/>
                </a:solidFill>
                <a:latin typeface="Berlin Sans FB" pitchFamily="34" charset="0"/>
              </a:rPr>
              <a:t>KVASINKOVÉ INFEKCE</a:t>
            </a:r>
          </a:p>
          <a:p>
            <a:r>
              <a:rPr lang="cs-CZ" sz="5400" dirty="0">
                <a:solidFill>
                  <a:srgbClr val="7030A0"/>
                </a:solidFill>
                <a:latin typeface="Berlin Sans FB" pitchFamily="34" charset="0"/>
              </a:rPr>
              <a:t> </a:t>
            </a:r>
            <a:r>
              <a:rPr lang="cs-CZ" sz="5400" dirty="0" smtClean="0">
                <a:solidFill>
                  <a:srgbClr val="7030A0"/>
                </a:solidFill>
                <a:latin typeface="Berlin Sans FB" pitchFamily="34" charset="0"/>
              </a:rPr>
              <a:t> (MYKÓZA, PLÍSNĚ)</a:t>
            </a:r>
            <a:endParaRPr lang="cs-CZ" sz="5400" dirty="0">
              <a:solidFill>
                <a:srgbClr val="7030A0"/>
              </a:solidFill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5039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47864" y="365899"/>
            <a:ext cx="177805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" pitchFamily="34" charset="0"/>
              </a:rPr>
              <a:t>AIDS</a:t>
            </a:r>
            <a:endParaRPr lang="cs-CZ" sz="5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erlin Sans FB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-252536" y="1844824"/>
            <a:ext cx="1011242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   - nakažlivá nemoc, která se</a:t>
            </a:r>
          </a:p>
          <a:p>
            <a:r>
              <a:rPr lang="cs-CZ" sz="5400" dirty="0">
                <a:solidFill>
                  <a:prstClr val="black"/>
                </a:solidFill>
                <a:latin typeface="Berlin Sans FB" pitchFamily="34" charset="0"/>
              </a:rPr>
              <a:t> </a:t>
            </a:r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     projevuje ztrátou</a:t>
            </a:r>
          </a:p>
          <a:p>
            <a:r>
              <a:rPr lang="cs-CZ" sz="5400" dirty="0">
                <a:solidFill>
                  <a:prstClr val="black"/>
                </a:solidFill>
                <a:latin typeface="Berlin Sans FB" pitchFamily="34" charset="0"/>
              </a:rPr>
              <a:t> </a:t>
            </a:r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     obranyschopnosti proti </a:t>
            </a:r>
          </a:p>
          <a:p>
            <a:r>
              <a:rPr lang="cs-CZ" sz="5400" dirty="0">
                <a:solidFill>
                  <a:prstClr val="black"/>
                </a:solidFill>
                <a:latin typeface="Berlin Sans FB" pitchFamily="34" charset="0"/>
              </a:rPr>
              <a:t> </a:t>
            </a:r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     jakýmkoliv chorobám.      </a:t>
            </a:r>
            <a:endParaRPr lang="cs-CZ" sz="5400" dirty="0">
              <a:solidFill>
                <a:prstClr val="black"/>
              </a:solidFill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2280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>
                <a:solidFill>
                  <a:srgbClr val="7030A0"/>
                </a:solidFill>
                <a:latin typeface="Berlin Sans FB" pitchFamily="34" charset="0"/>
              </a:rPr>
              <a:t>Přenáší se několika způsoby:</a:t>
            </a:r>
            <a:endParaRPr lang="cs-CZ" sz="5400" dirty="0">
              <a:solidFill>
                <a:srgbClr val="7030A0"/>
              </a:solidFill>
              <a:latin typeface="Berlin Sans FB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18" y="1988840"/>
            <a:ext cx="68153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7030A0"/>
                </a:solidFill>
                <a:latin typeface="Berlin Sans FB" pitchFamily="34" charset="0"/>
              </a:rPr>
              <a:t>a) </a:t>
            </a:r>
            <a:r>
              <a:rPr lang="cs-CZ" sz="5400" dirty="0">
                <a:solidFill>
                  <a:prstClr val="black"/>
                </a:solidFill>
                <a:latin typeface="Berlin Sans FB" pitchFamily="34" charset="0"/>
              </a:rPr>
              <a:t>p</a:t>
            </a:r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ohlavním stykem</a:t>
            </a:r>
            <a:endParaRPr lang="cs-CZ" sz="5400" dirty="0">
              <a:solidFill>
                <a:prstClr val="black"/>
              </a:solidFill>
              <a:latin typeface="Berlin Sans FB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17" y="3140968"/>
            <a:ext cx="68153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7030A0"/>
                </a:solidFill>
                <a:latin typeface="Berlin Sans FB" pitchFamily="34" charset="0"/>
              </a:rPr>
              <a:t>b)</a:t>
            </a:r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 nakaženou krví</a:t>
            </a:r>
            <a:endParaRPr lang="cs-CZ" sz="5400" dirty="0">
              <a:solidFill>
                <a:prstClr val="black"/>
              </a:solidFill>
              <a:latin typeface="Berlin Sans FB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244" y="4365104"/>
            <a:ext cx="78488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 </a:t>
            </a:r>
            <a:r>
              <a:rPr lang="cs-CZ" sz="5400" dirty="0" smtClean="0">
                <a:solidFill>
                  <a:srgbClr val="7030A0"/>
                </a:solidFill>
                <a:latin typeface="Berlin Sans FB" pitchFamily="34" charset="0"/>
              </a:rPr>
              <a:t>c)</a:t>
            </a:r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 jehlami a stříkačkami</a:t>
            </a:r>
            <a:endParaRPr lang="cs-CZ" sz="5400" dirty="0">
              <a:solidFill>
                <a:prstClr val="black"/>
              </a:solidFill>
              <a:latin typeface="Berlin Sans FB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5663340"/>
            <a:ext cx="118448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 </a:t>
            </a:r>
            <a:r>
              <a:rPr lang="cs-CZ" sz="5400" dirty="0" smtClean="0">
                <a:solidFill>
                  <a:srgbClr val="7030A0"/>
                </a:solidFill>
                <a:latin typeface="Berlin Sans FB" pitchFamily="34" charset="0"/>
              </a:rPr>
              <a:t>d)</a:t>
            </a:r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 z nakažené matky na dítě </a:t>
            </a:r>
            <a:endParaRPr lang="cs-CZ" sz="5400" dirty="0">
              <a:solidFill>
                <a:prstClr val="black"/>
              </a:solidFill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7149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" pitchFamily="34" charset="0"/>
              </a:rPr>
              <a:t>KAPAVKA</a:t>
            </a:r>
            <a:endParaRPr lang="cs-CZ" sz="5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erlin Sans FB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2060848"/>
            <a:ext cx="846043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buFontTx/>
              <a:buChar char="-"/>
            </a:pPr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Patří k častým pohlavním  </a:t>
            </a:r>
          </a:p>
          <a:p>
            <a:r>
              <a:rPr lang="cs-CZ" sz="5400" dirty="0">
                <a:solidFill>
                  <a:prstClr val="black"/>
                </a:solidFill>
                <a:latin typeface="Berlin Sans FB" pitchFamily="34" charset="0"/>
              </a:rPr>
              <a:t> </a:t>
            </a:r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   chorobám. Přenáší se</a:t>
            </a:r>
          </a:p>
          <a:p>
            <a:r>
              <a:rPr lang="cs-CZ" sz="5400" dirty="0">
                <a:solidFill>
                  <a:prstClr val="black"/>
                </a:solidFill>
                <a:latin typeface="Berlin Sans FB" pitchFamily="34" charset="0"/>
              </a:rPr>
              <a:t> </a:t>
            </a:r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   výhradně pohlavním</a:t>
            </a:r>
          </a:p>
          <a:p>
            <a:r>
              <a:rPr lang="cs-CZ" sz="5400" dirty="0">
                <a:solidFill>
                  <a:prstClr val="black"/>
                </a:solidFill>
                <a:latin typeface="Berlin Sans FB" pitchFamily="34" charset="0"/>
              </a:rPr>
              <a:t> </a:t>
            </a:r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   stykem.</a:t>
            </a:r>
            <a:endParaRPr lang="cs-CZ" sz="5400" dirty="0">
              <a:solidFill>
                <a:prstClr val="black"/>
              </a:solidFill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4057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" pitchFamily="34" charset="0"/>
              </a:rPr>
              <a:t>SYFILIS</a:t>
            </a:r>
            <a:endParaRPr lang="cs-CZ" sz="5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erlin Sans FB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988840"/>
            <a:ext cx="9115963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- K nákaze dojde při </a:t>
            </a:r>
            <a:r>
              <a:rPr lang="cs-CZ" sz="5400" dirty="0" err="1" smtClean="0">
                <a:solidFill>
                  <a:prstClr val="black"/>
                </a:solidFill>
                <a:latin typeface="Berlin Sans FB" pitchFamily="34" charset="0"/>
              </a:rPr>
              <a:t>pohlav</a:t>
            </a:r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.</a:t>
            </a:r>
          </a:p>
          <a:p>
            <a:r>
              <a:rPr lang="cs-CZ" sz="5400" dirty="0">
                <a:solidFill>
                  <a:prstClr val="black"/>
                </a:solidFill>
                <a:latin typeface="Berlin Sans FB" pitchFamily="34" charset="0"/>
              </a:rPr>
              <a:t> </a:t>
            </a:r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  styku. Zcela výjimečně</a:t>
            </a:r>
          </a:p>
          <a:p>
            <a:r>
              <a:rPr lang="cs-CZ" sz="5400" dirty="0">
                <a:solidFill>
                  <a:prstClr val="black"/>
                </a:solidFill>
                <a:latin typeface="Berlin Sans FB" pitchFamily="34" charset="0"/>
              </a:rPr>
              <a:t> </a:t>
            </a:r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  použitím předmětů denní </a:t>
            </a:r>
          </a:p>
          <a:p>
            <a:r>
              <a:rPr lang="cs-CZ" sz="5400" dirty="0">
                <a:solidFill>
                  <a:prstClr val="black"/>
                </a:solidFill>
                <a:latin typeface="Berlin Sans FB" pitchFamily="34" charset="0"/>
              </a:rPr>
              <a:t> </a:t>
            </a:r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  potřeby od nakaženého</a:t>
            </a:r>
          </a:p>
          <a:p>
            <a:r>
              <a:rPr lang="cs-CZ" sz="5400" dirty="0">
                <a:solidFill>
                  <a:prstClr val="black"/>
                </a:solidFill>
                <a:latin typeface="Berlin Sans FB" pitchFamily="34" charset="0"/>
              </a:rPr>
              <a:t> </a:t>
            </a:r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  člověka (např. nádobí).</a:t>
            </a:r>
          </a:p>
          <a:p>
            <a:r>
              <a:rPr lang="cs-CZ" sz="5400" dirty="0">
                <a:solidFill>
                  <a:prstClr val="black"/>
                </a:solidFill>
                <a:latin typeface="Berlin Sans FB" pitchFamily="34" charset="0"/>
              </a:rPr>
              <a:t> </a:t>
            </a:r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  </a:t>
            </a:r>
          </a:p>
          <a:p>
            <a:r>
              <a:rPr lang="cs-CZ" sz="5400" dirty="0">
                <a:solidFill>
                  <a:prstClr val="black"/>
                </a:solidFill>
                <a:latin typeface="Berlin Sans FB" pitchFamily="34" charset="0"/>
              </a:rPr>
              <a:t> </a:t>
            </a:r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  </a:t>
            </a:r>
            <a:endParaRPr lang="cs-CZ" sz="5400" dirty="0">
              <a:solidFill>
                <a:prstClr val="black"/>
              </a:solidFill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8091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" pitchFamily="34" charset="0"/>
              </a:rPr>
              <a:t>CHLAMIDIE</a:t>
            </a:r>
            <a:endParaRPr lang="cs-CZ" sz="5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erlin Sans FB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3" y="1196752"/>
            <a:ext cx="8800807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685800" indent="-685800">
              <a:buFontTx/>
              <a:buChar char="-"/>
            </a:pPr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Je nepohyblivá bakterie.</a:t>
            </a:r>
          </a:p>
          <a:p>
            <a:r>
              <a:rPr lang="cs-CZ" sz="5400" dirty="0">
                <a:solidFill>
                  <a:prstClr val="black"/>
                </a:solidFill>
                <a:latin typeface="Berlin Sans FB" pitchFamily="34" charset="0"/>
              </a:rPr>
              <a:t> </a:t>
            </a:r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  Často se nemusí projevit, </a:t>
            </a:r>
          </a:p>
          <a:p>
            <a:r>
              <a:rPr lang="cs-CZ" sz="5400" dirty="0">
                <a:solidFill>
                  <a:prstClr val="black"/>
                </a:solidFill>
                <a:latin typeface="Berlin Sans FB" pitchFamily="34" charset="0"/>
              </a:rPr>
              <a:t> </a:t>
            </a:r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   zvláště u žen.</a:t>
            </a:r>
          </a:p>
          <a:p>
            <a:pPr marL="685800" indent="-685800">
              <a:buFontTx/>
              <a:buChar char="-"/>
            </a:pPr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způsobuje: bolet či pálení</a:t>
            </a:r>
          </a:p>
          <a:p>
            <a:r>
              <a:rPr lang="cs-CZ" sz="5400" dirty="0">
                <a:solidFill>
                  <a:prstClr val="black"/>
                </a:solidFill>
                <a:latin typeface="Berlin Sans FB" pitchFamily="34" charset="0"/>
              </a:rPr>
              <a:t> </a:t>
            </a:r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   při močení, bolest při </a:t>
            </a:r>
            <a:r>
              <a:rPr lang="cs-CZ" sz="5400" dirty="0" err="1" smtClean="0">
                <a:solidFill>
                  <a:prstClr val="black"/>
                </a:solidFill>
                <a:latin typeface="Berlin Sans FB" pitchFamily="34" charset="0"/>
              </a:rPr>
              <a:t>pohl</a:t>
            </a:r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.</a:t>
            </a:r>
          </a:p>
          <a:p>
            <a:r>
              <a:rPr lang="cs-CZ" sz="5400" dirty="0">
                <a:solidFill>
                  <a:prstClr val="black"/>
                </a:solidFill>
                <a:latin typeface="Berlin Sans FB" pitchFamily="34" charset="0"/>
              </a:rPr>
              <a:t> </a:t>
            </a:r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   styku, bolest v </a:t>
            </a:r>
            <a:r>
              <a:rPr lang="cs-CZ" sz="5400" dirty="0" err="1" smtClean="0">
                <a:solidFill>
                  <a:prstClr val="black"/>
                </a:solidFill>
                <a:latin typeface="Berlin Sans FB" pitchFamily="34" charset="0"/>
              </a:rPr>
              <a:t>podbříšku</a:t>
            </a:r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, </a:t>
            </a:r>
          </a:p>
          <a:p>
            <a:r>
              <a:rPr lang="cs-CZ" sz="5400" dirty="0">
                <a:solidFill>
                  <a:prstClr val="black"/>
                </a:solidFill>
                <a:latin typeface="Berlin Sans FB" pitchFamily="34" charset="0"/>
              </a:rPr>
              <a:t> </a:t>
            </a:r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   u mužů bolest ve varlatech.</a:t>
            </a:r>
            <a:endParaRPr lang="cs-CZ" sz="5400" dirty="0">
              <a:solidFill>
                <a:prstClr val="black"/>
              </a:solidFill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5606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</p:spPr>
        <p:txBody>
          <a:bodyPr/>
          <a:lstStyle/>
          <a:p>
            <a:r>
              <a:rPr lang="cs-CZ" sz="5400" b="1" dirty="0" smtClean="0">
                <a:solidFill>
                  <a:srgbClr val="7030A0"/>
                </a:solidFill>
              </a:rPr>
              <a:t>Prevence </a:t>
            </a:r>
            <a:r>
              <a:rPr lang="cs-CZ" sz="5400" b="1" dirty="0">
                <a:solidFill>
                  <a:srgbClr val="7030A0"/>
                </a:solidFill>
              </a:rPr>
              <a:t>pohlavních </a:t>
            </a:r>
            <a:r>
              <a:rPr lang="cs-CZ" sz="5400" b="1" dirty="0" smtClean="0">
                <a:solidFill>
                  <a:srgbClr val="7030A0"/>
                </a:solidFill>
              </a:rPr>
              <a:t>chorob</a:t>
            </a:r>
            <a:r>
              <a:rPr lang="cs-CZ" sz="5400" b="1" dirty="0">
                <a:solidFill>
                  <a:srgbClr val="7030A0"/>
                </a:solidFill>
              </a:rPr>
              <a:t/>
            </a:r>
            <a:br>
              <a:rPr lang="cs-CZ" sz="5400" b="1" dirty="0">
                <a:solidFill>
                  <a:srgbClr val="7030A0"/>
                </a:solidFill>
              </a:rPr>
            </a:br>
            <a:endParaRPr lang="cs-CZ" sz="5400" dirty="0">
              <a:solidFill>
                <a:srgbClr val="7030A0"/>
              </a:solidFill>
              <a:latin typeface="Berlin Sans FB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-90490" y="1867127"/>
            <a:ext cx="882047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dirty="0">
                <a:solidFill>
                  <a:prstClr val="black"/>
                </a:solidFill>
                <a:latin typeface="Berlin Sans FB" pitchFamily="34" charset="0"/>
              </a:rPr>
              <a:t>.</a:t>
            </a:r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 omez </a:t>
            </a:r>
            <a:r>
              <a:rPr lang="cs-CZ" sz="5400" dirty="0">
                <a:solidFill>
                  <a:prstClr val="black"/>
                </a:solidFill>
                <a:latin typeface="Berlin Sans FB" pitchFamily="34" charset="0"/>
              </a:rPr>
              <a:t>počet sexuálních </a:t>
            </a:r>
            <a:endParaRPr lang="cs-CZ" sz="5400" dirty="0" smtClean="0">
              <a:solidFill>
                <a:prstClr val="black"/>
              </a:solidFill>
              <a:latin typeface="Berlin Sans FB" pitchFamily="34" charset="0"/>
            </a:endParaRPr>
          </a:p>
          <a:p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   partnerů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-90490" y="3506003"/>
            <a:ext cx="84011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solidFill>
                  <a:prstClr val="black"/>
                </a:solidFill>
                <a:latin typeface="Berlin Sans FB" pitchFamily="34" charset="0"/>
              </a:rPr>
              <a:t>.</a:t>
            </a:r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 vždy používej </a:t>
            </a:r>
            <a:r>
              <a:rPr lang="cs-CZ" sz="5400" dirty="0">
                <a:solidFill>
                  <a:prstClr val="black"/>
                </a:solidFill>
                <a:latin typeface="Berlin Sans FB" pitchFamily="34" charset="0"/>
              </a:rPr>
              <a:t>kondom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-108520" y="4477066"/>
            <a:ext cx="983955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. </a:t>
            </a:r>
            <a:r>
              <a:rPr lang="cs-CZ" sz="5400" dirty="0">
                <a:solidFill>
                  <a:prstClr val="black"/>
                </a:solidFill>
                <a:latin typeface="Berlin Sans FB" pitchFamily="34" charset="0"/>
              </a:rPr>
              <a:t>při jakýchkoli obtížích či </a:t>
            </a:r>
            <a:endParaRPr lang="cs-CZ" sz="5400" dirty="0" smtClean="0">
              <a:solidFill>
                <a:prstClr val="black"/>
              </a:solidFill>
              <a:latin typeface="Berlin Sans FB" pitchFamily="34" charset="0"/>
            </a:endParaRPr>
          </a:p>
          <a:p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  pochybnostech </a:t>
            </a:r>
            <a:r>
              <a:rPr lang="cs-CZ" sz="5400" dirty="0">
                <a:solidFill>
                  <a:prstClr val="black"/>
                </a:solidFill>
                <a:latin typeface="Berlin Sans FB" pitchFamily="34" charset="0"/>
              </a:rPr>
              <a:t>vyhledej </a:t>
            </a:r>
            <a:r>
              <a:rPr lang="cs-CZ" sz="5400" dirty="0" smtClean="0">
                <a:solidFill>
                  <a:prstClr val="black"/>
                </a:solidFill>
                <a:latin typeface="Berlin Sans FB" pitchFamily="34" charset="0"/>
              </a:rPr>
              <a:t>lékaře. </a:t>
            </a:r>
            <a:endParaRPr lang="cs-CZ" sz="5400" dirty="0">
              <a:solidFill>
                <a:prstClr val="black"/>
              </a:solidFill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0056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4525963"/>
          </a:xfrm>
        </p:spPr>
        <p:txBody>
          <a:bodyPr/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vlastní zdroje</a:t>
            </a:r>
          </a:p>
          <a:p>
            <a:pPr lvl="0"/>
            <a:r>
              <a:rPr lang="cs-CZ" sz="2800" dirty="0">
                <a:solidFill>
                  <a:prstClr val="black"/>
                </a:solidFill>
                <a:hlinkClick r:id="rId2"/>
              </a:rPr>
              <a:t>  http://office.microsoft.com</a:t>
            </a:r>
            <a:r>
              <a:rPr lang="cs-CZ" sz="2800" dirty="0">
                <a:solidFill>
                  <a:prstClr val="black"/>
                </a:solidFill>
              </a:rPr>
              <a:t> – kliparty</a:t>
            </a:r>
          </a:p>
          <a:p>
            <a:pPr lvl="0"/>
            <a:r>
              <a:rPr lang="cs-CZ" sz="2800" u="sng" dirty="0">
                <a:solidFill>
                  <a:srgbClr val="1F497D"/>
                </a:solidFill>
                <a:hlinkClick r:id="rId3"/>
              </a:rPr>
              <a:t>  http://cs.wikipedia.cz</a:t>
            </a:r>
            <a:endParaRPr lang="cs-CZ" sz="2800" u="sng" dirty="0">
              <a:solidFill>
                <a:srgbClr val="1F497D"/>
              </a:solidFill>
            </a:endParaRP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  Müller, O., OBČANSKÁ VÝCHOVA, 8. roč., 1.  vyd.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     Praha: SEPTIMA, 1995. ISBN 80-85801-37-X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  Müller, O., VÝCHOVA K OBČANSTVÍ, pracovní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     sešit, 3. díl, 1. vyd. Praha: PARTA, 2009. 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     ISBN 978-80-7320-121-0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  Müller, O., VÝCHOVA K OBČANSTVÍ, 2. díl,   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     1. vyd. PRAHA: PARTA, s.r.o., 2010.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     ISBN 978-80-7320-116-6</a:t>
            </a:r>
            <a:endParaRPr lang="cs-CZ" dirty="0">
              <a:solidFill>
                <a:prstClr val="black"/>
              </a:solidFill>
            </a:endParaRPr>
          </a:p>
          <a:p>
            <a:endParaRPr lang="cs-CZ" sz="4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5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6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7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8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9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113</TotalTime>
  <Words>348</Words>
  <Application>Microsoft Office PowerPoint</Application>
  <PresentationFormat>Předvádění na obrazovce (4:3)</PresentationFormat>
  <Paragraphs>72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10</vt:i4>
      </vt:variant>
      <vt:variant>
        <vt:lpstr>Nadpisy snímků</vt:lpstr>
      </vt:variant>
      <vt:variant>
        <vt:i4>14</vt:i4>
      </vt:variant>
    </vt:vector>
  </HeadingPairs>
  <TitlesOfParts>
    <vt:vector size="24" baseType="lpstr">
      <vt:lpstr>Motiv systému Office</vt:lpstr>
      <vt:lpstr>1_Motiv systému Office</vt:lpstr>
      <vt:lpstr>2_Motiv systému Office</vt:lpstr>
      <vt:lpstr>3_Motiv systému Office</vt:lpstr>
      <vt:lpstr>4_Motiv systému Office</vt:lpstr>
      <vt:lpstr>5_Motiv systému Office</vt:lpstr>
      <vt:lpstr>6_Motiv systému Office</vt:lpstr>
      <vt:lpstr>7_Motiv systému Office</vt:lpstr>
      <vt:lpstr>8_Motiv systému Office</vt:lpstr>
      <vt:lpstr>9_Motiv systému Office</vt:lpstr>
      <vt:lpstr>NÁZEV ŠKOLY: Střední odborné učiliště a Základní škola AUTOR: Bc. Lucie Chojnová NÁZEV: VY_32_INOVACE_15_Plíživí nepřátelé                                                    - Pohlavní nemoci TÉMA SADY: Občanská výchova DATUM: 15. prosinec 2011 ČÍSLO PROJEKTU: CZ.1.07/1.4.00/21.0477</vt:lpstr>
      <vt:lpstr>Plíživí </vt:lpstr>
      <vt:lpstr>POHLAVNÍ</vt:lpstr>
      <vt:lpstr>Pohlavní nemoci</vt:lpstr>
      <vt:lpstr>Prezentace aplikace PowerPoint</vt:lpstr>
      <vt:lpstr>Prezentace aplikace PowerPoint</vt:lpstr>
      <vt:lpstr>Prezentace aplikace PowerPoint</vt:lpstr>
      <vt:lpstr>Prezentace aplikace PowerPoint</vt:lpstr>
      <vt:lpstr>Přenáší se několika způsoby:</vt:lpstr>
      <vt:lpstr>KAPAVKA</vt:lpstr>
      <vt:lpstr>SYFILIS</vt:lpstr>
      <vt:lpstr>CHLAMIDIE</vt:lpstr>
      <vt:lpstr>Prevence pohlavních chorob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Učitel</cp:lastModifiedBy>
  <cp:revision>72</cp:revision>
  <dcterms:created xsi:type="dcterms:W3CDTF">2012-04-21T07:06:25Z</dcterms:created>
  <dcterms:modified xsi:type="dcterms:W3CDTF">2012-08-30T11:46:26Z</dcterms:modified>
</cp:coreProperties>
</file>