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59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xualne.cz/aids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</a:t>
            </a:r>
            <a:r>
              <a:rPr lang="cs-CZ" sz="2800" dirty="0" smtClean="0"/>
              <a:t>VY_32_INOVACE_16_Plíživí </a:t>
            </a:r>
            <a:r>
              <a:rPr lang="cs-CZ" sz="2800" dirty="0" smtClean="0"/>
              <a:t>nepřátelé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                                  - AIDS</a:t>
            </a:r>
            <a:br>
              <a:rPr lang="cs-CZ" sz="2800" dirty="0" smtClean="0"/>
            </a:br>
            <a:r>
              <a:rPr lang="cs-CZ" sz="2800" dirty="0" smtClean="0"/>
              <a:t>TÉMA SADY: Občanská výchova</a:t>
            </a:r>
            <a:br>
              <a:rPr lang="cs-CZ" sz="2800" dirty="0" smtClean="0"/>
            </a:br>
            <a:r>
              <a:rPr lang="cs-CZ" sz="2800" dirty="0" smtClean="0"/>
              <a:t>DATUM: 20. prosinec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7" y="5013325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9. </a:t>
            </a:r>
            <a:r>
              <a:rPr lang="cs-CZ" sz="2600" dirty="0" smtClean="0">
                <a:solidFill>
                  <a:schemeClr val="tx1"/>
                </a:solidFill>
              </a:rPr>
              <a:t>ročníku </a:t>
            </a:r>
            <a:r>
              <a:rPr lang="cs-CZ" sz="2600" dirty="0" smtClean="0">
                <a:solidFill>
                  <a:schemeClr val="tx1"/>
                </a:solidFill>
              </a:rPr>
              <a:t>praktické </a:t>
            </a:r>
            <a:r>
              <a:rPr lang="cs-CZ" sz="2600" dirty="0" smtClean="0">
                <a:solidFill>
                  <a:schemeClr val="tx1"/>
                </a:solidFill>
              </a:rPr>
              <a:t>školy </a:t>
            </a:r>
            <a:r>
              <a:rPr lang="cs-CZ" sz="2600" dirty="0" smtClean="0">
                <a:solidFill>
                  <a:schemeClr val="tx1"/>
                </a:solidFill>
              </a:rPr>
              <a:t>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9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Plíživí </a:t>
            </a:r>
            <a:endParaRPr lang="cs-CZ" sz="9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67744" y="2597430"/>
            <a:ext cx="508767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nepřátelé</a:t>
            </a:r>
            <a:endParaRPr lang="cs-CZ" sz="9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</a:endParaRPr>
          </a:p>
        </p:txBody>
      </p:sp>
      <p:pic>
        <p:nvPicPr>
          <p:cNvPr id="1027" name="Picture 3" descr="C:\Users\Lucie\AppData\Local\Microsoft\Windows\Temporary Internet Files\Content.IE5\SFB0X6VD\MC9003899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167090"/>
            <a:ext cx="4392488" cy="2690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80713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916832" y="330384"/>
            <a:ext cx="8229600" cy="1143000"/>
          </a:xfrm>
        </p:spPr>
        <p:txBody>
          <a:bodyPr/>
          <a:lstStyle/>
          <a:p>
            <a:r>
              <a:rPr lang="cs-CZ" sz="9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</a:t>
            </a:r>
            <a:endParaRPr lang="cs-CZ" sz="9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83768" y="1511856"/>
            <a:ext cx="51328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I</a:t>
            </a:r>
            <a:endParaRPr lang="cs-CZ" sz="9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31700" y="3106276"/>
            <a:ext cx="96051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</a:t>
            </a:r>
            <a:endParaRPr lang="cs-CZ" sz="9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16272" y="4675936"/>
            <a:ext cx="7665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</a:t>
            </a:r>
            <a:endParaRPr lang="cs-CZ" sz="9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2051" name="Picture 3" descr="C:\Users\Lucie\AppData\Local\Microsoft\Windows\Temporary Internet Files\Content.IE5\MD5YQW23\MC9003892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3790" y="260648"/>
            <a:ext cx="3044159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77748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Co je AIDS?</a:t>
            </a:r>
            <a:endParaRPr lang="cs-CZ" sz="5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9811" y="1196752"/>
            <a:ext cx="8712968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Selhávání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dirty="0">
                <a:latin typeface="+mn-lt"/>
              </a:rPr>
              <a:t>obranného </a:t>
            </a:r>
            <a:r>
              <a:rPr lang="cs-CZ" sz="4800" u="sng" dirty="0">
                <a:latin typeface="+mn-lt"/>
              </a:rPr>
              <a:t>imunitního</a:t>
            </a:r>
            <a:r>
              <a:rPr lang="cs-CZ" sz="4800" dirty="0">
                <a:latin typeface="+mn-lt"/>
              </a:rPr>
              <a:t> </a:t>
            </a:r>
            <a:r>
              <a:rPr lang="cs-CZ" sz="4800" u="sng" dirty="0">
                <a:latin typeface="+mn-lt"/>
              </a:rPr>
              <a:t>systému</a:t>
            </a: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- znamená zpřístupnění </a:t>
            </a:r>
            <a:r>
              <a:rPr lang="cs-CZ" sz="4800" dirty="0">
                <a:latin typeface="+mn-lt"/>
              </a:rPr>
              <a:t>organismu pro </a:t>
            </a:r>
            <a:r>
              <a:rPr lang="cs-CZ" sz="4800" u="sng" dirty="0">
                <a:latin typeface="+mn-lt"/>
              </a:rPr>
              <a:t>těžké infekce </a:t>
            </a:r>
            <a:r>
              <a:rPr lang="cs-CZ" sz="4800" u="sng" dirty="0" smtClean="0">
                <a:latin typeface="+mn-lt"/>
              </a:rPr>
              <a:t>                   </a:t>
            </a:r>
            <a:r>
              <a:rPr lang="cs-CZ" sz="4800" dirty="0" smtClean="0">
                <a:latin typeface="+mn-lt"/>
              </a:rPr>
              <a:t>a </a:t>
            </a:r>
            <a:r>
              <a:rPr lang="cs-CZ" sz="4800" dirty="0">
                <a:latin typeface="+mn-lt"/>
              </a:rPr>
              <a:t>některé </a:t>
            </a:r>
            <a:r>
              <a:rPr lang="cs-CZ" sz="4800" u="sng" dirty="0">
                <a:latin typeface="+mn-lt"/>
              </a:rPr>
              <a:t>druhy nádorových onemocnění</a:t>
            </a:r>
            <a:r>
              <a:rPr lang="cs-CZ" sz="4800" u="sng" dirty="0" smtClean="0">
                <a:latin typeface="+mn-lt"/>
              </a:rPr>
              <a:t>.</a:t>
            </a:r>
            <a:endParaRPr lang="cs-CZ" sz="4800" u="sng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6514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852936"/>
            <a:ext cx="8064896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188640"/>
            <a:ext cx="804897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AIDS </a:t>
            </a:r>
            <a:r>
              <a:rPr lang="cs-CZ" sz="4800" dirty="0">
                <a:latin typeface="+mn-lt"/>
              </a:rPr>
              <a:t>je výsledkem </a:t>
            </a:r>
            <a:r>
              <a:rPr lang="cs-CZ" sz="4800" u="sng" dirty="0" smtClean="0">
                <a:latin typeface="+mn-lt"/>
              </a:rPr>
              <a:t>postupného</a:t>
            </a:r>
          </a:p>
          <a:p>
            <a:r>
              <a:rPr lang="cs-CZ" sz="4800" u="sng" dirty="0" smtClean="0">
                <a:latin typeface="+mn-lt"/>
              </a:rPr>
              <a:t>selhávání </a:t>
            </a:r>
            <a:r>
              <a:rPr lang="cs-CZ" sz="4800" u="sng" dirty="0">
                <a:latin typeface="+mn-lt"/>
              </a:rPr>
              <a:t>imunitního</a:t>
            </a:r>
            <a:r>
              <a:rPr lang="cs-CZ" sz="4800" dirty="0">
                <a:latin typeface="+mn-lt"/>
              </a:rPr>
              <a:t> </a:t>
            </a:r>
            <a:endParaRPr lang="cs-CZ" sz="4800" dirty="0" smtClean="0">
              <a:latin typeface="+mn-lt"/>
            </a:endParaRPr>
          </a:p>
          <a:p>
            <a:r>
              <a:rPr lang="cs-CZ" sz="4800" u="sng" dirty="0" smtClean="0">
                <a:latin typeface="+mn-lt"/>
              </a:rPr>
              <a:t>systému </a:t>
            </a:r>
            <a:r>
              <a:rPr lang="cs-CZ" sz="4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virem </a:t>
            </a:r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HIV.</a:t>
            </a:r>
            <a:endParaRPr lang="cs-CZ" sz="4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3567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10527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6443" y="125884"/>
            <a:ext cx="8964487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Nemoc</a:t>
            </a:r>
            <a:r>
              <a:rPr lang="cs-CZ" sz="4800" dirty="0">
                <a:latin typeface="+mn-lt"/>
              </a:rPr>
              <a:t> </a:t>
            </a:r>
            <a:r>
              <a:rPr lang="cs-CZ" sz="4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HIV/AIDS</a:t>
            </a:r>
            <a:r>
              <a:rPr lang="cs-CZ" sz="4800" dirty="0">
                <a:latin typeface="+mn-lt"/>
              </a:rPr>
              <a:t> byla poprvé </a:t>
            </a:r>
            <a:r>
              <a:rPr lang="cs-CZ" sz="4800" u="sng" dirty="0">
                <a:latin typeface="+mn-lt"/>
              </a:rPr>
              <a:t>zaznamenána</a:t>
            </a:r>
            <a:r>
              <a:rPr lang="cs-CZ" sz="4800" dirty="0">
                <a:latin typeface="+mn-lt"/>
              </a:rPr>
              <a:t> v roce </a:t>
            </a:r>
            <a:r>
              <a:rPr lang="cs-CZ" sz="4800" u="sng" dirty="0">
                <a:latin typeface="+mn-lt"/>
              </a:rPr>
              <a:t>1981</a:t>
            </a:r>
            <a:r>
              <a:rPr lang="cs-CZ" sz="4800" dirty="0">
                <a:latin typeface="+mn-lt"/>
              </a:rPr>
              <a:t> a od té doby se jí nakazily </a:t>
            </a:r>
            <a:r>
              <a:rPr lang="cs-CZ" sz="4800" u="sng" dirty="0">
                <a:latin typeface="+mn-lt"/>
              </a:rPr>
              <a:t>desítky milionů </a:t>
            </a:r>
            <a:r>
              <a:rPr lang="cs-CZ" sz="4800" dirty="0">
                <a:latin typeface="+mn-lt"/>
              </a:rPr>
              <a:t>lidí, nejhůře postižené jsou některé </a:t>
            </a:r>
            <a:r>
              <a:rPr lang="cs-CZ" sz="4800" u="sng" dirty="0">
                <a:latin typeface="+mn-lt"/>
              </a:rPr>
              <a:t>africké státy</a:t>
            </a:r>
            <a:r>
              <a:rPr lang="cs-CZ" sz="4800" dirty="0">
                <a:latin typeface="+mn-lt"/>
              </a:rPr>
              <a:t>. Přestože se léky </a:t>
            </a:r>
            <a:r>
              <a:rPr lang="cs-CZ" sz="4800" dirty="0" smtClean="0">
                <a:latin typeface="+mn-lt"/>
              </a:rPr>
              <a:t>                   na </a:t>
            </a:r>
            <a:r>
              <a:rPr lang="cs-CZ" sz="4800" dirty="0">
                <a:latin typeface="+mn-lt"/>
              </a:rPr>
              <a:t>tlumení </a:t>
            </a:r>
            <a:r>
              <a:rPr lang="cs-CZ" sz="4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HIV/AIDS </a:t>
            </a:r>
            <a:r>
              <a:rPr lang="cs-CZ" sz="4800" dirty="0">
                <a:latin typeface="+mn-lt"/>
              </a:rPr>
              <a:t>neustále zdokonalují, </a:t>
            </a:r>
            <a:r>
              <a:rPr lang="cs-CZ" sz="4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nemoc </a:t>
            </a:r>
            <a:r>
              <a:rPr lang="cs-CZ" sz="4800" dirty="0">
                <a:latin typeface="+mn-lt"/>
              </a:rPr>
              <a:t>stále </a:t>
            </a:r>
            <a:r>
              <a:rPr lang="cs-CZ" sz="4800" u="sng" dirty="0">
                <a:latin typeface="+mn-lt"/>
              </a:rPr>
              <a:t>zůstává</a:t>
            </a:r>
            <a:r>
              <a:rPr lang="cs-CZ" sz="4800" dirty="0">
                <a:latin typeface="+mn-lt"/>
              </a:rPr>
              <a:t> téměř </a:t>
            </a:r>
            <a:r>
              <a:rPr lang="cs-CZ" sz="4800" u="sng" dirty="0">
                <a:latin typeface="+mn-lt"/>
              </a:rPr>
              <a:t>vždy </a:t>
            </a:r>
            <a:r>
              <a:rPr lang="cs-CZ" sz="4800" b="1" u="sng" dirty="0">
                <a:latin typeface="+mn-lt"/>
              </a:rPr>
              <a:t>nevyléčitelnou </a:t>
            </a:r>
            <a:r>
              <a:rPr lang="cs-CZ" sz="4800" b="1" u="sng" dirty="0" smtClean="0">
                <a:latin typeface="+mn-lt"/>
              </a:rPr>
              <a:t>                     a </a:t>
            </a:r>
            <a:r>
              <a:rPr lang="cs-CZ" sz="4800" b="1" u="sng" dirty="0">
                <a:latin typeface="+mn-lt"/>
              </a:rPr>
              <a:t>smrtelnou.</a:t>
            </a:r>
          </a:p>
        </p:txBody>
      </p:sp>
    </p:spTree>
    <p:extLst>
      <p:ext uri="{BB962C8B-B14F-4D97-AF65-F5344CB8AC3E}">
        <p14:creationId xmlns:p14="http://schemas.microsoft.com/office/powerpoint/2010/main" xmlns="" val="2159388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188640"/>
            <a:ext cx="859222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u="sng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Způsoby přenosu a </a:t>
            </a:r>
            <a:r>
              <a:rPr lang="cs-CZ" sz="54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prevence</a:t>
            </a:r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:</a:t>
            </a:r>
            <a:endParaRPr lang="cs-CZ" sz="5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91683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-24295" y="1111970"/>
            <a:ext cx="914400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- Přenos krví</a:t>
            </a:r>
          </a:p>
          <a:p>
            <a:r>
              <a:rPr lang="cs-CZ" sz="4400" u="sng" dirty="0" smtClean="0">
                <a:latin typeface="+mn-lt"/>
              </a:rPr>
              <a:t>Krev</a:t>
            </a:r>
            <a:r>
              <a:rPr lang="cs-CZ" sz="4400" dirty="0" smtClean="0">
                <a:latin typeface="+mn-lt"/>
              </a:rPr>
              <a:t> </a:t>
            </a:r>
            <a:r>
              <a:rPr lang="cs-CZ" sz="4400" dirty="0">
                <a:latin typeface="+mn-lt"/>
              </a:rPr>
              <a:t>je z hlediska </a:t>
            </a:r>
            <a:r>
              <a:rPr lang="cs-CZ" sz="4400" b="1" dirty="0">
                <a:latin typeface="+mn-lt"/>
              </a:rPr>
              <a:t>přenosu</a:t>
            </a:r>
            <a:r>
              <a:rPr lang="cs-CZ" sz="4400" dirty="0">
                <a:latin typeface="+mn-lt"/>
              </a:rPr>
              <a:t> </a:t>
            </a:r>
            <a:r>
              <a:rPr lang="cs-CZ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viru HIV </a:t>
            </a:r>
            <a:r>
              <a:rPr lang="cs-CZ" sz="4400" u="sng" dirty="0">
                <a:latin typeface="+mn-lt"/>
              </a:rPr>
              <a:t>nejnebezpečnější</a:t>
            </a:r>
            <a:r>
              <a:rPr lang="cs-CZ" sz="4400" dirty="0">
                <a:latin typeface="+mn-lt"/>
              </a:rPr>
              <a:t> tekutinou</a:t>
            </a:r>
            <a:r>
              <a:rPr lang="cs-CZ" dirty="0"/>
              <a:t>. </a:t>
            </a:r>
            <a:r>
              <a:rPr lang="cs-CZ" sz="4400" u="sng" dirty="0">
                <a:latin typeface="+mn-lt"/>
              </a:rPr>
              <a:t>Rizikové </a:t>
            </a:r>
            <a:r>
              <a:rPr lang="cs-CZ" sz="4400" dirty="0">
                <a:latin typeface="+mn-lt"/>
              </a:rPr>
              <a:t>jsou zejména použité </a:t>
            </a:r>
            <a:r>
              <a:rPr lang="cs-CZ" sz="4400" u="sng" dirty="0">
                <a:latin typeface="+mn-lt"/>
              </a:rPr>
              <a:t>injekční jehly</a:t>
            </a:r>
            <a:r>
              <a:rPr lang="cs-CZ" sz="4400" dirty="0">
                <a:latin typeface="+mn-lt"/>
              </a:rPr>
              <a:t>, ať už sdílené mezi </a:t>
            </a:r>
            <a:r>
              <a:rPr lang="cs-CZ" sz="4400" u="sng" dirty="0">
                <a:latin typeface="+mn-lt"/>
              </a:rPr>
              <a:t>narkomany </a:t>
            </a:r>
            <a:r>
              <a:rPr lang="cs-CZ" sz="4400" dirty="0">
                <a:latin typeface="+mn-lt"/>
              </a:rPr>
              <a:t>nebo opakovaně používané v zemích se zaostalým zdravotnictvím. </a:t>
            </a:r>
            <a:endParaRPr lang="cs-CZ" dirty="0"/>
          </a:p>
        </p:txBody>
      </p:sp>
      <p:pic>
        <p:nvPicPr>
          <p:cNvPr id="5122" name="Picture 2" descr="C:\Users\Lucie\AppData\Local\Microsoft\Windows\Temporary Internet Files\Content.IE5\SFB0X6VD\MC9000301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914054">
            <a:off x="7018127" y="4631192"/>
            <a:ext cx="1650153" cy="2556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07862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45447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- Sexuální </a:t>
            </a:r>
            <a:r>
              <a:rPr lang="cs-CZ" sz="4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přenos</a:t>
            </a:r>
          </a:p>
        </p:txBody>
      </p:sp>
      <p:sp>
        <p:nvSpPr>
          <p:cNvPr id="4" name="Obdélník 3"/>
          <p:cNvSpPr/>
          <p:nvPr/>
        </p:nvSpPr>
        <p:spPr>
          <a:xfrm>
            <a:off x="107504" y="1051266"/>
            <a:ext cx="86409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u="sng" dirty="0">
                <a:latin typeface="+mn-lt"/>
              </a:rPr>
              <a:t>Riziko nákazy </a:t>
            </a:r>
            <a:r>
              <a:rPr lang="cs-CZ" sz="4400" dirty="0">
                <a:latin typeface="+mn-lt"/>
              </a:rPr>
              <a:t>zvyšuje </a:t>
            </a:r>
            <a:r>
              <a:rPr lang="cs-CZ" sz="4400" u="sng" dirty="0">
                <a:latin typeface="+mn-lt"/>
              </a:rPr>
              <a:t>střídání</a:t>
            </a:r>
            <a:r>
              <a:rPr lang="cs-CZ" sz="4400" dirty="0">
                <a:latin typeface="+mn-lt"/>
              </a:rPr>
              <a:t> </a:t>
            </a:r>
            <a:r>
              <a:rPr lang="cs-CZ" sz="4400" u="sng" dirty="0">
                <a:latin typeface="+mn-lt"/>
              </a:rPr>
              <a:t>partnerů</a:t>
            </a:r>
            <a:r>
              <a:rPr lang="cs-CZ" sz="4400" dirty="0">
                <a:latin typeface="+mn-lt"/>
              </a:rPr>
              <a:t>. Možnost nakažení významně snižuje užívání </a:t>
            </a:r>
            <a:r>
              <a:rPr lang="cs-CZ" sz="4400" u="sng" dirty="0" smtClean="0">
                <a:latin typeface="+mn-lt"/>
              </a:rPr>
              <a:t>kondomu.</a:t>
            </a:r>
            <a:endParaRPr lang="cs-CZ" sz="4400" u="sng" dirty="0">
              <a:latin typeface="+mn-lt"/>
            </a:endParaRPr>
          </a:p>
        </p:txBody>
      </p:sp>
      <p:pic>
        <p:nvPicPr>
          <p:cNvPr id="6146" name="Picture 2" descr="C:\Users\Lucie\AppData\Local\Microsoft\Windows\Temporary Internet Files\Content.IE5\MD5YQW23\MC900028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04664"/>
            <a:ext cx="2267744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47515" y="3523654"/>
            <a:ext cx="473969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- Nejdůležitější je:</a:t>
            </a:r>
            <a:endParaRPr lang="cs-CZ" sz="4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38881" y="5013176"/>
            <a:ext cx="25782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</a:t>
            </a:r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ěrnost!</a:t>
            </a:r>
            <a:endParaRPr lang="cs-CZ" sz="5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2639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009" y="70652"/>
            <a:ext cx="630082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- Přenos </a:t>
            </a:r>
            <a:r>
              <a:rPr lang="pl-PL" sz="4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 matky na dítě</a:t>
            </a:r>
            <a:endParaRPr lang="cs-CZ" sz="4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3488" y="901649"/>
            <a:ext cx="8135497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latin typeface="+mn-lt"/>
              </a:rPr>
              <a:t>K </a:t>
            </a:r>
            <a:r>
              <a:rPr lang="cs-CZ" sz="4400" b="1" dirty="0">
                <a:latin typeface="+mn-lt"/>
              </a:rPr>
              <a:t>přenosu</a:t>
            </a:r>
            <a:r>
              <a:rPr lang="cs-CZ" sz="4400" dirty="0">
                <a:latin typeface="+mn-lt"/>
              </a:rPr>
              <a:t> </a:t>
            </a:r>
            <a:r>
              <a:rPr lang="cs-CZ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viru HIV </a:t>
            </a:r>
            <a:r>
              <a:rPr lang="cs-CZ" sz="4400" dirty="0">
                <a:latin typeface="+mn-lt"/>
              </a:rPr>
              <a:t>z </a:t>
            </a:r>
            <a:r>
              <a:rPr lang="cs-CZ" sz="4400" u="sng" dirty="0">
                <a:latin typeface="+mn-lt"/>
              </a:rPr>
              <a:t>matky</a:t>
            </a:r>
            <a:r>
              <a:rPr lang="cs-CZ" sz="4400" dirty="0">
                <a:latin typeface="+mn-lt"/>
              </a:rPr>
              <a:t> na </a:t>
            </a:r>
            <a:r>
              <a:rPr lang="cs-CZ" sz="4400" u="sng" dirty="0" smtClean="0">
                <a:latin typeface="+mn-lt"/>
              </a:rPr>
              <a:t>dítě</a:t>
            </a:r>
          </a:p>
          <a:p>
            <a:r>
              <a:rPr lang="cs-CZ" sz="4400" dirty="0" smtClean="0">
                <a:latin typeface="+mn-lt"/>
              </a:rPr>
              <a:t>může dojít </a:t>
            </a:r>
            <a:r>
              <a:rPr lang="cs-CZ" sz="4400" dirty="0">
                <a:latin typeface="+mn-lt"/>
              </a:rPr>
              <a:t>jak během</a:t>
            </a:r>
            <a:r>
              <a:rPr lang="cs-CZ" sz="4400" u="sng" dirty="0">
                <a:latin typeface="+mn-lt"/>
              </a:rPr>
              <a:t> vlastního </a:t>
            </a:r>
            <a:endParaRPr lang="cs-CZ" sz="4400" u="sng" dirty="0" smtClean="0">
              <a:latin typeface="+mn-lt"/>
            </a:endParaRPr>
          </a:p>
          <a:p>
            <a:r>
              <a:rPr lang="cs-CZ" sz="4400" u="sng" dirty="0" smtClean="0">
                <a:latin typeface="+mn-lt"/>
              </a:rPr>
              <a:t>těhotenství</a:t>
            </a:r>
            <a:r>
              <a:rPr lang="cs-CZ" sz="4400" u="sng" dirty="0">
                <a:latin typeface="+mn-lt"/>
              </a:rPr>
              <a:t>, </a:t>
            </a:r>
            <a:r>
              <a:rPr lang="cs-CZ" sz="4400" dirty="0" smtClean="0">
                <a:latin typeface="+mn-lt"/>
              </a:rPr>
              <a:t>tak </a:t>
            </a:r>
            <a:r>
              <a:rPr lang="cs-CZ" sz="4400" dirty="0">
                <a:latin typeface="+mn-lt"/>
              </a:rPr>
              <a:t>během </a:t>
            </a:r>
            <a:r>
              <a:rPr lang="cs-CZ" sz="4400" u="sng" dirty="0">
                <a:latin typeface="+mn-lt"/>
              </a:rPr>
              <a:t>porodu.</a:t>
            </a:r>
            <a:r>
              <a:rPr lang="cs-CZ" sz="4400" dirty="0">
                <a:latin typeface="+mn-lt"/>
              </a:rPr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-89707" y="3429000"/>
            <a:ext cx="923370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+mn-lt"/>
              </a:rPr>
              <a:t> </a:t>
            </a:r>
            <a:r>
              <a:rPr lang="cs-CZ" sz="4400" dirty="0" smtClean="0">
                <a:latin typeface="+mn-lt"/>
              </a:rPr>
              <a:t>Další </a:t>
            </a:r>
            <a:r>
              <a:rPr lang="cs-CZ" sz="4400" dirty="0">
                <a:latin typeface="+mn-lt"/>
              </a:rPr>
              <a:t>riziko </a:t>
            </a:r>
            <a:r>
              <a:rPr lang="cs-CZ" sz="4400" b="1" dirty="0">
                <a:latin typeface="+mn-lt"/>
              </a:rPr>
              <a:t>přenosu</a:t>
            </a:r>
            <a:r>
              <a:rPr lang="cs-CZ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</a:t>
            </a:r>
            <a:r>
              <a:rPr lang="cs-CZ" sz="4400" dirty="0">
                <a:latin typeface="+mn-lt"/>
              </a:rPr>
              <a:t>představuje </a:t>
            </a:r>
            <a:r>
              <a:rPr lang="cs-CZ" sz="4400" u="sng" dirty="0">
                <a:latin typeface="+mn-lt"/>
              </a:rPr>
              <a:t>kojení</a:t>
            </a:r>
            <a:r>
              <a:rPr lang="cs-CZ" sz="4400" u="sng" dirty="0" smtClean="0">
                <a:latin typeface="+mn-lt"/>
              </a:rPr>
              <a:t>,</a:t>
            </a:r>
          </a:p>
          <a:p>
            <a:r>
              <a:rPr lang="cs-CZ" sz="4400" dirty="0" smtClean="0">
                <a:latin typeface="+mn-lt"/>
              </a:rPr>
              <a:t> kterého </a:t>
            </a:r>
            <a:r>
              <a:rPr lang="cs-CZ" sz="4400" dirty="0">
                <a:latin typeface="+mn-lt"/>
              </a:rPr>
              <a:t>by se </a:t>
            </a:r>
            <a:r>
              <a:rPr lang="cs-CZ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HIV</a:t>
            </a:r>
            <a:r>
              <a:rPr lang="cs-CZ" sz="4400" dirty="0">
                <a:latin typeface="+mn-lt"/>
              </a:rPr>
              <a:t> </a:t>
            </a:r>
            <a:r>
              <a:rPr lang="cs-CZ" sz="4400" u="sng" dirty="0">
                <a:latin typeface="+mn-lt"/>
              </a:rPr>
              <a:t>pozitivní matky</a:t>
            </a:r>
            <a:r>
              <a:rPr lang="cs-CZ" sz="4400" dirty="0" smtClean="0">
                <a:latin typeface="+mn-lt"/>
              </a:rPr>
              <a:t>,</a:t>
            </a:r>
          </a:p>
          <a:p>
            <a:r>
              <a:rPr lang="cs-CZ" sz="4400" dirty="0" smtClean="0">
                <a:latin typeface="+mn-lt"/>
              </a:rPr>
              <a:t> </a:t>
            </a:r>
            <a:r>
              <a:rPr lang="cs-CZ" sz="4400" dirty="0">
                <a:latin typeface="+mn-lt"/>
              </a:rPr>
              <a:t>mají-li možnost, měly </a:t>
            </a:r>
            <a:r>
              <a:rPr lang="cs-CZ" sz="4400" u="sng" dirty="0">
                <a:latin typeface="+mn-lt"/>
              </a:rPr>
              <a:t>vyvarovat</a:t>
            </a:r>
            <a:r>
              <a:rPr lang="cs-CZ" sz="4400" dirty="0">
                <a:latin typeface="+mn-lt"/>
              </a:rPr>
              <a:t>.</a:t>
            </a:r>
          </a:p>
        </p:txBody>
      </p:sp>
      <p:pic>
        <p:nvPicPr>
          <p:cNvPr id="7170" name="Picture 2" descr="C:\Users\Lucie\AppData\Local\Microsoft\Windows\Temporary Internet Files\Content.IE5\MD5YQW23\MC9004299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542503"/>
            <a:ext cx="1673861" cy="2238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94945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12099" y="217847"/>
            <a:ext cx="525592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u="sng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Jak se </a:t>
            </a:r>
            <a:r>
              <a:rPr lang="cs-CZ" sz="54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projevuje?</a:t>
            </a:r>
            <a:endParaRPr lang="cs-CZ" sz="5400" b="1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8194" name="Picture 2" descr="C:\Users\Lucie\AppData\Local\Microsoft\Windows\Temporary Internet Files\Content.IE5\SFB0X6VD\MC900282178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19565" y="97061"/>
            <a:ext cx="1800200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184482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7574" y="1052736"/>
            <a:ext cx="8784976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u="sng" dirty="0">
                <a:latin typeface="+mn-lt"/>
              </a:rPr>
              <a:t>První stádium </a:t>
            </a:r>
            <a:r>
              <a:rPr lang="cs-CZ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infekce</a:t>
            </a:r>
            <a:r>
              <a:rPr lang="cs-CZ" sz="4400" dirty="0">
                <a:latin typeface="+mn-lt"/>
              </a:rPr>
              <a:t> připomíná obyčejnou </a:t>
            </a:r>
            <a:r>
              <a:rPr lang="cs-CZ" sz="4400" u="sng" dirty="0">
                <a:latin typeface="+mn-lt"/>
              </a:rPr>
              <a:t>chřipku </a:t>
            </a:r>
            <a:r>
              <a:rPr lang="cs-CZ" sz="4400" dirty="0">
                <a:latin typeface="+mn-lt"/>
              </a:rPr>
              <a:t>nebo </a:t>
            </a:r>
            <a:r>
              <a:rPr lang="cs-CZ" sz="4400" u="sng" dirty="0">
                <a:latin typeface="+mn-lt"/>
              </a:rPr>
              <a:t>mononukleózu. </a:t>
            </a:r>
            <a:r>
              <a:rPr lang="cs-CZ" sz="4400" dirty="0">
                <a:latin typeface="+mn-lt"/>
              </a:rPr>
              <a:t>Za 3 až 8 týdnů </a:t>
            </a:r>
            <a:r>
              <a:rPr lang="cs-CZ" sz="4400" dirty="0" smtClean="0">
                <a:latin typeface="+mn-lt"/>
              </a:rPr>
              <a:t>               od </a:t>
            </a:r>
            <a:r>
              <a:rPr lang="cs-CZ" sz="4400" dirty="0">
                <a:latin typeface="+mn-lt"/>
              </a:rPr>
              <a:t>vstupu </a:t>
            </a:r>
            <a:r>
              <a:rPr lang="cs-CZ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viru</a:t>
            </a:r>
            <a:r>
              <a:rPr lang="cs-CZ" sz="4400" dirty="0">
                <a:latin typeface="+mn-lt"/>
              </a:rPr>
              <a:t> do Vašeho organismu se objeví </a:t>
            </a:r>
            <a:r>
              <a:rPr lang="cs-CZ" sz="4400" u="sng" dirty="0">
                <a:latin typeface="+mn-lt"/>
              </a:rPr>
              <a:t>bolesti hlavy</a:t>
            </a:r>
            <a:r>
              <a:rPr lang="cs-CZ" sz="4400" dirty="0">
                <a:latin typeface="+mn-lt"/>
              </a:rPr>
              <a:t>, </a:t>
            </a:r>
            <a:r>
              <a:rPr lang="cs-CZ" sz="4400" u="sng" dirty="0">
                <a:latin typeface="+mn-lt"/>
              </a:rPr>
              <a:t>svalů</a:t>
            </a:r>
            <a:r>
              <a:rPr lang="cs-CZ" sz="4400" dirty="0">
                <a:latin typeface="+mn-lt"/>
              </a:rPr>
              <a:t> a </a:t>
            </a:r>
            <a:r>
              <a:rPr lang="cs-CZ" sz="4400" u="sng" dirty="0">
                <a:latin typeface="+mn-lt"/>
              </a:rPr>
              <a:t>kloubů </a:t>
            </a:r>
            <a:r>
              <a:rPr lang="cs-CZ" sz="4400" dirty="0">
                <a:latin typeface="+mn-lt"/>
              </a:rPr>
              <a:t>provázené </a:t>
            </a:r>
            <a:r>
              <a:rPr lang="cs-CZ" sz="4400" u="sng" dirty="0">
                <a:latin typeface="+mn-lt"/>
              </a:rPr>
              <a:t>horečkou</a:t>
            </a:r>
            <a:r>
              <a:rPr lang="cs-CZ" sz="4400" dirty="0">
                <a:latin typeface="+mn-lt"/>
              </a:rPr>
              <a:t>, </a:t>
            </a:r>
            <a:r>
              <a:rPr lang="cs-CZ" sz="4400" u="sng" dirty="0">
                <a:latin typeface="+mn-lt"/>
              </a:rPr>
              <a:t>bolestí v krku </a:t>
            </a:r>
            <a:endParaRPr lang="cs-CZ" sz="4400" u="sng" dirty="0" smtClean="0">
              <a:latin typeface="+mn-lt"/>
            </a:endParaRPr>
          </a:p>
          <a:p>
            <a:r>
              <a:rPr lang="cs-CZ" sz="4400" dirty="0" smtClean="0">
                <a:latin typeface="+mn-lt"/>
              </a:rPr>
              <a:t>a </a:t>
            </a:r>
            <a:r>
              <a:rPr lang="cs-CZ" sz="4400" u="sng" dirty="0">
                <a:latin typeface="+mn-lt"/>
              </a:rPr>
              <a:t>zduřením lymfatických uzlin</a:t>
            </a:r>
            <a:r>
              <a:rPr lang="cs-CZ" sz="4400" dirty="0">
                <a:latin typeface="+mn-lt"/>
              </a:rPr>
              <a:t>. </a:t>
            </a:r>
            <a:endParaRPr lang="cs-CZ" sz="4400" dirty="0" smtClean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3578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7837" y="188640"/>
            <a:ext cx="8712968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>
                <a:latin typeface="+mn-lt"/>
              </a:rPr>
              <a:t>Může se přidat i </a:t>
            </a:r>
            <a:r>
              <a:rPr lang="cs-CZ" sz="4400" u="sng" dirty="0">
                <a:latin typeface="+mn-lt"/>
              </a:rPr>
              <a:t>kožní vyrážka </a:t>
            </a:r>
            <a:endParaRPr lang="cs-CZ" sz="4400" u="sng" dirty="0" smtClean="0">
              <a:latin typeface="+mn-lt"/>
            </a:endParaRPr>
          </a:p>
          <a:p>
            <a:r>
              <a:rPr lang="cs-CZ" sz="4400" dirty="0" smtClean="0">
                <a:latin typeface="+mn-lt"/>
              </a:rPr>
              <a:t>a </a:t>
            </a:r>
            <a:r>
              <a:rPr lang="cs-CZ" sz="4400" u="sng" dirty="0">
                <a:latin typeface="+mn-lt"/>
              </a:rPr>
              <a:t>nevolnost se zvracením </a:t>
            </a:r>
            <a:r>
              <a:rPr lang="cs-CZ" sz="4400" dirty="0">
                <a:latin typeface="+mn-lt"/>
              </a:rPr>
              <a:t>a </a:t>
            </a:r>
            <a:r>
              <a:rPr lang="cs-CZ" sz="4400" u="sng" dirty="0">
                <a:latin typeface="+mn-lt"/>
              </a:rPr>
              <a:t>průjmem. </a:t>
            </a:r>
            <a:r>
              <a:rPr lang="cs-CZ" sz="4400" dirty="0">
                <a:latin typeface="+mn-lt"/>
              </a:rPr>
              <a:t>Problémy do několika dnů samy zmizí. Začíná různě dlouhé </a:t>
            </a:r>
            <a:endParaRPr lang="cs-CZ" sz="4400" dirty="0" smtClean="0">
              <a:latin typeface="+mn-lt"/>
            </a:endParaRPr>
          </a:p>
          <a:p>
            <a:r>
              <a:rPr lang="cs-CZ" sz="4400" dirty="0" smtClean="0">
                <a:latin typeface="+mn-lt"/>
              </a:rPr>
              <a:t>tzv</a:t>
            </a:r>
            <a:r>
              <a:rPr lang="cs-CZ" sz="4400" dirty="0">
                <a:latin typeface="+mn-lt"/>
              </a:rPr>
              <a:t>. </a:t>
            </a:r>
            <a:r>
              <a:rPr lang="cs-CZ" sz="4400" u="sng" dirty="0">
                <a:latin typeface="+mn-lt"/>
              </a:rPr>
              <a:t>latentní období. </a:t>
            </a:r>
            <a:r>
              <a:rPr lang="cs-CZ" sz="4400" dirty="0">
                <a:latin typeface="+mn-lt"/>
              </a:rPr>
              <a:t>V jeho průběhu nemusíte mít i </a:t>
            </a:r>
            <a:r>
              <a:rPr lang="cs-CZ" sz="4400" u="sng" dirty="0">
                <a:latin typeface="+mn-lt"/>
              </a:rPr>
              <a:t>několik let </a:t>
            </a:r>
            <a:r>
              <a:rPr lang="cs-CZ" sz="4400" dirty="0">
                <a:latin typeface="+mn-lt"/>
              </a:rPr>
              <a:t>žádné potíže. </a:t>
            </a:r>
          </a:p>
        </p:txBody>
      </p:sp>
    </p:spTree>
    <p:extLst>
      <p:ext uri="{BB962C8B-B14F-4D97-AF65-F5344CB8AC3E}">
        <p14:creationId xmlns:p14="http://schemas.microsoft.com/office/powerpoint/2010/main" xmlns="" val="27957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5198" y="257179"/>
            <a:ext cx="8424936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>
                <a:latin typeface="+mn-lt"/>
              </a:rPr>
              <a:t>Další </a:t>
            </a: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projevy</a:t>
            </a:r>
            <a:r>
              <a:rPr lang="cs-CZ" sz="4400" dirty="0">
                <a:latin typeface="+mn-lt"/>
              </a:rPr>
              <a:t> se mohou značně </a:t>
            </a:r>
            <a:r>
              <a:rPr lang="cs-CZ" sz="4400" u="sng" dirty="0">
                <a:latin typeface="+mn-lt"/>
              </a:rPr>
              <a:t>lišit</a:t>
            </a:r>
            <a:r>
              <a:rPr lang="cs-CZ" sz="4400" dirty="0">
                <a:latin typeface="+mn-lt"/>
              </a:rPr>
              <a:t>. Objevují se </a:t>
            </a:r>
            <a:r>
              <a:rPr lang="cs-CZ" sz="4400" u="sng" dirty="0">
                <a:latin typeface="+mn-lt"/>
              </a:rPr>
              <a:t>úporné kvasinkové infekce úst </a:t>
            </a:r>
            <a:r>
              <a:rPr lang="cs-CZ" sz="4400" dirty="0">
                <a:latin typeface="+mn-lt"/>
              </a:rPr>
              <a:t>nebo </a:t>
            </a:r>
            <a:r>
              <a:rPr lang="cs-CZ" sz="4400" u="sng" dirty="0">
                <a:latin typeface="+mn-lt"/>
              </a:rPr>
              <a:t>pochvy</a:t>
            </a:r>
            <a:r>
              <a:rPr lang="cs-CZ" sz="4400" dirty="0">
                <a:latin typeface="+mn-lt"/>
              </a:rPr>
              <a:t> a celkové příznaky jako </a:t>
            </a:r>
            <a:r>
              <a:rPr lang="cs-CZ" sz="4400" u="sng" dirty="0">
                <a:latin typeface="+mn-lt"/>
              </a:rPr>
              <a:t>horečka</a:t>
            </a:r>
            <a:r>
              <a:rPr lang="cs-CZ" sz="4400" dirty="0">
                <a:latin typeface="+mn-lt"/>
              </a:rPr>
              <a:t>, </a:t>
            </a:r>
            <a:r>
              <a:rPr lang="cs-CZ" sz="4400" u="sng" dirty="0">
                <a:latin typeface="+mn-lt"/>
              </a:rPr>
              <a:t>únava</a:t>
            </a:r>
            <a:r>
              <a:rPr lang="cs-CZ" sz="4400" dirty="0">
                <a:latin typeface="+mn-lt"/>
              </a:rPr>
              <a:t>, </a:t>
            </a:r>
            <a:r>
              <a:rPr lang="cs-CZ" sz="4400" u="sng" dirty="0">
                <a:latin typeface="+mn-lt"/>
              </a:rPr>
              <a:t>hubnutí</a:t>
            </a:r>
            <a:r>
              <a:rPr lang="cs-CZ" sz="4400" dirty="0">
                <a:latin typeface="+mn-lt"/>
              </a:rPr>
              <a:t> nebo </a:t>
            </a:r>
            <a:r>
              <a:rPr lang="cs-CZ" sz="4400" u="sng" dirty="0">
                <a:latin typeface="+mn-lt"/>
              </a:rPr>
              <a:t>průjmy.</a:t>
            </a:r>
          </a:p>
        </p:txBody>
      </p:sp>
      <p:pic>
        <p:nvPicPr>
          <p:cNvPr id="9218" name="Picture 2" descr="C:\Users\Lucie\AppData\Local\Microsoft\Windows\Temporary Internet Files\Content.IE5\32HDAXOE\MC9003474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005064"/>
            <a:ext cx="3240360" cy="2481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79368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Lucie\AppData\Local\Microsoft\Windows\Temporary Internet Files\Content.IE5\SFB0X6VD\MC900282178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19565" y="97061"/>
            <a:ext cx="1800200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445602" y="109517"/>
            <a:ext cx="332334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Jak se </a:t>
            </a:r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léčí?</a:t>
            </a:r>
            <a:endParaRPr lang="cs-CZ" sz="5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1168389"/>
            <a:ext cx="8136904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AIDS</a:t>
            </a:r>
            <a:r>
              <a:rPr lang="cs-CZ" sz="4400" dirty="0">
                <a:latin typeface="+mn-lt"/>
              </a:rPr>
              <a:t> v současné době </a:t>
            </a:r>
            <a:r>
              <a:rPr lang="cs-CZ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nelze </a:t>
            </a:r>
            <a:r>
              <a:rPr lang="cs-CZ" sz="4400" u="sng" dirty="0">
                <a:latin typeface="+mn-lt"/>
              </a:rPr>
              <a:t>vyléčit.</a:t>
            </a:r>
            <a:r>
              <a:rPr lang="cs-CZ" sz="4400" dirty="0">
                <a:latin typeface="+mn-lt"/>
              </a:rPr>
              <a:t> </a:t>
            </a:r>
            <a:r>
              <a:rPr lang="cs-CZ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Virus</a:t>
            </a:r>
            <a:r>
              <a:rPr lang="cs-CZ" sz="4400" dirty="0">
                <a:latin typeface="+mn-lt"/>
              </a:rPr>
              <a:t> se zatím </a:t>
            </a:r>
            <a:r>
              <a:rPr lang="cs-CZ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nedaří</a:t>
            </a:r>
            <a:r>
              <a:rPr lang="cs-CZ" sz="4400" dirty="0">
                <a:latin typeface="+mn-lt"/>
              </a:rPr>
              <a:t> zcela </a:t>
            </a:r>
            <a:r>
              <a:rPr lang="cs-CZ" sz="4400" u="sng" dirty="0">
                <a:latin typeface="+mn-lt"/>
              </a:rPr>
              <a:t>odstranit.</a:t>
            </a:r>
            <a:r>
              <a:rPr lang="cs-CZ" sz="4400" dirty="0">
                <a:latin typeface="+mn-lt"/>
              </a:rPr>
              <a:t> </a:t>
            </a:r>
            <a:r>
              <a:rPr lang="cs-CZ" sz="4400" u="sng" dirty="0">
                <a:latin typeface="+mn-lt"/>
              </a:rPr>
              <a:t>Vhodnou léčbou </a:t>
            </a:r>
            <a:r>
              <a:rPr lang="cs-CZ" sz="4400" dirty="0">
                <a:latin typeface="+mn-lt"/>
              </a:rPr>
              <a:t>však lze v mnoha případech postup onemocnění </a:t>
            </a:r>
            <a:r>
              <a:rPr lang="cs-CZ" sz="4400" u="sng" dirty="0">
                <a:latin typeface="+mn-lt"/>
              </a:rPr>
              <a:t>výrazně zpomalit.</a:t>
            </a:r>
          </a:p>
        </p:txBody>
      </p:sp>
    </p:spTree>
    <p:extLst>
      <p:ext uri="{BB962C8B-B14F-4D97-AF65-F5344CB8AC3E}">
        <p14:creationId xmlns:p14="http://schemas.microsoft.com/office/powerpoint/2010/main" xmlns="" val="2149460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225506">
            <a:off x="2545957" y="1697868"/>
            <a:ext cx="8229600" cy="2251676"/>
          </a:xfrm>
        </p:spPr>
        <p:txBody>
          <a:bodyPr/>
          <a:lstStyle/>
          <a:p>
            <a:pPr algn="l"/>
            <a:r>
              <a:rPr lang="cs-CZ" sz="6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AIDS</a:t>
            </a:r>
            <a:r>
              <a:rPr lang="cs-CZ" sz="6000" dirty="0">
                <a:latin typeface="+mn-lt"/>
              </a:rPr>
              <a:t> je přes veškeré snahy </a:t>
            </a:r>
            <a:r>
              <a:rPr lang="cs-CZ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chorobou</a:t>
            </a:r>
            <a:r>
              <a:rPr lang="cs-CZ" sz="6000" dirty="0">
                <a:latin typeface="+mn-lt"/>
              </a:rPr>
              <a:t>, na kterou se </a:t>
            </a:r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umírá</a:t>
            </a:r>
            <a:r>
              <a:rPr lang="cs-CZ" sz="6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!</a:t>
            </a:r>
            <a:endParaRPr lang="cs-CZ" sz="6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10242" name="Picture 2" descr="C:\Users\Lucie\AppData\Local\Microsoft\Windows\Temporary Internet Files\Content.IE5\MD5YQW23\MC9002505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2376264" cy="6493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06059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/>
          <a:lstStyle/>
          <a:p>
            <a:r>
              <a:rPr lang="cs-CZ" sz="5400" b="1" u="sng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Jak se tomu všemu </a:t>
            </a:r>
            <a:r>
              <a:rPr lang="cs-CZ" sz="54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vyhnout?</a:t>
            </a:r>
            <a:endParaRPr lang="cs-CZ" sz="5400" b="1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180528" y="1556792"/>
            <a:ext cx="95050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+mn-lt"/>
              </a:rPr>
              <a:t> </a:t>
            </a:r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1.</a:t>
            </a:r>
            <a:r>
              <a:rPr lang="cs-CZ" sz="4000" u="sng" dirty="0" smtClean="0">
                <a:latin typeface="+mn-lt"/>
              </a:rPr>
              <a:t>Pohlavní styk </a:t>
            </a:r>
            <a:r>
              <a:rPr lang="cs-CZ" sz="4000" dirty="0" smtClean="0">
                <a:latin typeface="+mn-lt"/>
              </a:rPr>
              <a:t>s </a:t>
            </a:r>
            <a:r>
              <a:rPr lang="cs-CZ" sz="4000" u="sng" dirty="0" smtClean="0">
                <a:latin typeface="+mn-lt"/>
              </a:rPr>
              <a:t>více partnery</a:t>
            </a:r>
            <a:r>
              <a:rPr lang="cs-CZ" sz="4000" dirty="0" smtClean="0">
                <a:latin typeface="+mn-lt"/>
              </a:rPr>
              <a:t> </a:t>
            </a:r>
            <a:r>
              <a:rPr lang="cs-CZ" sz="4000" u="sng" dirty="0" smtClean="0">
                <a:latin typeface="+mn-lt"/>
              </a:rPr>
              <a:t>ohrožuje</a:t>
            </a:r>
          </a:p>
          <a:p>
            <a:r>
              <a:rPr lang="cs-CZ" sz="4000" dirty="0">
                <a:latin typeface="+mn-lt"/>
              </a:rPr>
              <a:t> </a:t>
            </a:r>
            <a:r>
              <a:rPr lang="cs-CZ" sz="4000" dirty="0" smtClean="0">
                <a:latin typeface="+mn-lt"/>
              </a:rPr>
              <a:t>    tvůj život.</a:t>
            </a:r>
            <a:endParaRPr lang="cs-CZ" sz="40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2849751"/>
            <a:ext cx="934108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2.</a:t>
            </a:r>
            <a:r>
              <a:rPr lang="cs-CZ" sz="4000" dirty="0" smtClean="0">
                <a:latin typeface="+mn-lt"/>
              </a:rPr>
              <a:t>Zejména se </a:t>
            </a:r>
            <a:r>
              <a:rPr lang="cs-CZ" sz="4000" u="sng" dirty="0" smtClean="0">
                <a:latin typeface="+mn-lt"/>
              </a:rPr>
              <a:t>vystříhej</a:t>
            </a:r>
            <a:r>
              <a:rPr lang="cs-CZ" sz="4000" dirty="0" smtClean="0">
                <a:latin typeface="+mn-lt"/>
              </a:rPr>
              <a:t> </a:t>
            </a:r>
            <a:r>
              <a:rPr lang="cs-CZ" sz="4000" u="sng" dirty="0" smtClean="0">
                <a:latin typeface="+mn-lt"/>
              </a:rPr>
              <a:t>pohlavního styku </a:t>
            </a:r>
          </a:p>
          <a:p>
            <a:r>
              <a:rPr lang="cs-CZ" sz="4000" dirty="0">
                <a:latin typeface="+mn-lt"/>
              </a:rPr>
              <a:t> </a:t>
            </a:r>
            <a:r>
              <a:rPr lang="cs-CZ" sz="4000" dirty="0" smtClean="0">
                <a:latin typeface="+mn-lt"/>
              </a:rPr>
              <a:t>  s </a:t>
            </a:r>
            <a:r>
              <a:rPr lang="cs-CZ" sz="4000" u="sng" dirty="0" smtClean="0">
                <a:latin typeface="+mn-lt"/>
              </a:rPr>
              <a:t>prostitutkami</a:t>
            </a:r>
            <a:r>
              <a:rPr lang="cs-CZ" sz="4000" dirty="0" smtClean="0">
                <a:latin typeface="+mn-lt"/>
              </a:rPr>
              <a:t>, </a:t>
            </a:r>
            <a:r>
              <a:rPr lang="cs-CZ" sz="4000" u="sng" dirty="0" smtClean="0">
                <a:latin typeface="+mn-lt"/>
              </a:rPr>
              <a:t>narkomany </a:t>
            </a:r>
            <a:r>
              <a:rPr lang="cs-CZ" sz="4000" dirty="0" smtClean="0">
                <a:latin typeface="+mn-lt"/>
              </a:rPr>
              <a:t>a náhodnému</a:t>
            </a:r>
          </a:p>
          <a:p>
            <a:r>
              <a:rPr lang="cs-CZ" sz="4000" dirty="0">
                <a:latin typeface="+mn-lt"/>
              </a:rPr>
              <a:t> </a:t>
            </a:r>
            <a:r>
              <a:rPr lang="cs-CZ" sz="4000" dirty="0" smtClean="0">
                <a:latin typeface="+mn-lt"/>
              </a:rPr>
              <a:t>  pohlavnímu styku </a:t>
            </a:r>
            <a:r>
              <a:rPr lang="cs-CZ" sz="4000" u="sng" dirty="0" smtClean="0">
                <a:latin typeface="+mn-lt"/>
              </a:rPr>
              <a:t>s cizinci.</a:t>
            </a:r>
            <a:endParaRPr lang="cs-CZ" sz="4000" u="sng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4788742"/>
            <a:ext cx="962308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3.</a:t>
            </a:r>
            <a:r>
              <a:rPr lang="cs-CZ" sz="4000" dirty="0" smtClean="0">
                <a:latin typeface="+mn-lt"/>
              </a:rPr>
              <a:t>Injekční </a:t>
            </a:r>
            <a:r>
              <a:rPr lang="cs-CZ" sz="4000" u="sng" dirty="0" smtClean="0">
                <a:latin typeface="+mn-lt"/>
              </a:rPr>
              <a:t>jehly(</a:t>
            </a:r>
            <a:r>
              <a:rPr lang="cs-CZ" sz="4000" dirty="0" smtClean="0">
                <a:latin typeface="+mn-lt"/>
              </a:rPr>
              <a:t>nesterilizované) jsou vedle</a:t>
            </a:r>
          </a:p>
          <a:p>
            <a:r>
              <a:rPr lang="cs-CZ" sz="4000" dirty="0">
                <a:latin typeface="+mn-lt"/>
              </a:rPr>
              <a:t> </a:t>
            </a:r>
            <a:r>
              <a:rPr lang="cs-CZ" sz="4000" dirty="0" smtClean="0">
                <a:latin typeface="+mn-lt"/>
              </a:rPr>
              <a:t>  </a:t>
            </a:r>
            <a:r>
              <a:rPr lang="cs-CZ" sz="4000" u="sng" dirty="0" smtClean="0">
                <a:latin typeface="+mn-lt"/>
              </a:rPr>
              <a:t>pohlavního styku </a:t>
            </a:r>
            <a:r>
              <a:rPr lang="cs-CZ" sz="4000" dirty="0" smtClean="0">
                <a:latin typeface="+mn-lt"/>
              </a:rPr>
              <a:t>hlavním </a:t>
            </a:r>
            <a:r>
              <a:rPr lang="cs-CZ" sz="4000" u="sng" dirty="0" smtClean="0">
                <a:latin typeface="+mn-lt"/>
              </a:rPr>
              <a:t>zdrojem infekce!</a:t>
            </a:r>
            <a:endParaRPr lang="cs-CZ" sz="4000" u="sng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8883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0374" y="188640"/>
            <a:ext cx="8229600" cy="1143000"/>
          </a:xfrm>
        </p:spPr>
        <p:txBody>
          <a:bodyPr/>
          <a:lstStyle/>
          <a:p>
            <a:pPr algn="l"/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4.</a:t>
            </a:r>
            <a:r>
              <a:rPr lang="cs-CZ" sz="4000" dirty="0" smtClean="0">
                <a:latin typeface="+mn-lt"/>
              </a:rPr>
              <a:t>Při </a:t>
            </a:r>
            <a:r>
              <a:rPr lang="cs-CZ" sz="4000" u="sng" dirty="0" smtClean="0">
                <a:latin typeface="+mn-lt"/>
              </a:rPr>
              <a:t>pohlavním styku </a:t>
            </a:r>
            <a:r>
              <a:rPr lang="cs-CZ" sz="4000" dirty="0" smtClean="0">
                <a:latin typeface="+mn-lt"/>
              </a:rPr>
              <a:t>se vždycky chraň</a:t>
            </a:r>
            <a:br>
              <a:rPr lang="cs-CZ" sz="4000" dirty="0" smtClean="0">
                <a:latin typeface="+mn-lt"/>
              </a:rPr>
            </a:br>
            <a:r>
              <a:rPr lang="cs-CZ" sz="4000" u="sng" dirty="0" smtClean="0">
                <a:latin typeface="+mn-lt"/>
              </a:rPr>
              <a:t>prezervativem.</a:t>
            </a:r>
            <a:endParaRPr lang="cs-CZ" sz="4000" u="sng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30374" y="1551150"/>
            <a:ext cx="81746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5.</a:t>
            </a:r>
            <a:r>
              <a:rPr lang="cs-CZ" sz="4000" dirty="0" smtClean="0">
                <a:latin typeface="+mn-lt"/>
              </a:rPr>
              <a:t>Teď je ten pravý čas na </a:t>
            </a:r>
            <a:r>
              <a:rPr lang="cs-CZ" sz="4000" u="sng" dirty="0" smtClean="0">
                <a:latin typeface="+mn-lt"/>
              </a:rPr>
              <a:t>věrnou lásku</a:t>
            </a:r>
            <a:r>
              <a:rPr lang="cs-CZ" sz="4000" dirty="0" smtClean="0">
                <a:latin typeface="+mn-lt"/>
              </a:rPr>
              <a:t>!</a:t>
            </a:r>
            <a:endParaRPr lang="cs-CZ" sz="40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30374" y="2420888"/>
            <a:ext cx="868301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6.</a:t>
            </a:r>
            <a:r>
              <a:rPr lang="cs-CZ" sz="4000" dirty="0" smtClean="0">
                <a:latin typeface="+mn-lt"/>
              </a:rPr>
              <a:t>V </a:t>
            </a:r>
            <a:r>
              <a:rPr lang="cs-CZ" sz="4000" u="sng" dirty="0" smtClean="0">
                <a:latin typeface="+mn-lt"/>
              </a:rPr>
              <a:t>manželství</a:t>
            </a:r>
            <a:r>
              <a:rPr lang="cs-CZ" sz="4000" dirty="0" smtClean="0">
                <a:latin typeface="+mn-lt"/>
              </a:rPr>
              <a:t> nebo </a:t>
            </a:r>
            <a:r>
              <a:rPr lang="cs-CZ" sz="4000" u="sng" dirty="0" smtClean="0">
                <a:latin typeface="+mn-lt"/>
              </a:rPr>
              <a:t>věrném vztahu </a:t>
            </a:r>
            <a:r>
              <a:rPr lang="cs-CZ" sz="4000" dirty="0" smtClean="0">
                <a:latin typeface="+mn-lt"/>
              </a:rPr>
              <a:t>dvou</a:t>
            </a:r>
          </a:p>
          <a:p>
            <a:r>
              <a:rPr lang="cs-CZ" sz="4000" dirty="0">
                <a:latin typeface="+mn-lt"/>
              </a:rPr>
              <a:t> </a:t>
            </a:r>
            <a:r>
              <a:rPr lang="cs-CZ" sz="4000" dirty="0" smtClean="0">
                <a:latin typeface="+mn-lt"/>
              </a:rPr>
              <a:t>  zdravých lidí tyto </a:t>
            </a:r>
            <a:r>
              <a:rPr lang="cs-CZ" sz="4000" u="sng" dirty="0" smtClean="0">
                <a:latin typeface="+mn-lt"/>
              </a:rPr>
              <a:t>starosti odpadají.</a:t>
            </a:r>
            <a:endParaRPr lang="cs-CZ" sz="4000" u="sng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4491" y="4509120"/>
            <a:ext cx="897950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Chraňte se pro život!</a:t>
            </a:r>
            <a:endParaRPr lang="cs-CZ" sz="8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2584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</a:p>
          <a:p>
            <a:r>
              <a:rPr lang="cs-CZ" dirty="0" smtClean="0">
                <a:hlinkClick r:id="rId3"/>
              </a:rPr>
              <a:t>www.sexualne.cz/aids</a:t>
            </a:r>
            <a:endParaRPr lang="cs-CZ" dirty="0" smtClean="0"/>
          </a:p>
          <a:p>
            <a:r>
              <a:rPr lang="cs-CZ" dirty="0" smtClean="0"/>
              <a:t>www. aids-pomoc.cz</a:t>
            </a:r>
          </a:p>
          <a:p>
            <a:pPr lvl="0"/>
            <a:r>
              <a:rPr lang="cs-CZ" u="sng" dirty="0">
                <a:solidFill>
                  <a:srgbClr val="1F497D"/>
                </a:solidFill>
                <a:hlinkClick r:id="rId4"/>
              </a:rPr>
              <a:t>http://</a:t>
            </a:r>
            <a:r>
              <a:rPr lang="cs-CZ" u="sng" dirty="0" smtClean="0">
                <a:solidFill>
                  <a:srgbClr val="1F497D"/>
                </a:solidFill>
                <a:hlinkClick r:id="rId4"/>
              </a:rPr>
              <a:t>cs.wikipedia.cz</a:t>
            </a:r>
            <a:endParaRPr lang="cs-CZ" u="sng" dirty="0" smtClean="0">
              <a:solidFill>
                <a:srgbClr val="1F497D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PLESKOTOVÁ</a:t>
            </a:r>
            <a:r>
              <a:rPr lang="cs-CZ" dirty="0">
                <a:solidFill>
                  <a:prstClr val="black"/>
                </a:solidFill>
              </a:rPr>
              <a:t>, A., </a:t>
            </a:r>
            <a:r>
              <a:rPr lang="cs-CZ" i="1" dirty="0">
                <a:solidFill>
                  <a:prstClr val="black"/>
                </a:solidFill>
              </a:rPr>
              <a:t>OBČANSKÁ VÝCHOVA pro 9. ročník</a:t>
            </a:r>
            <a:r>
              <a:rPr lang="cs-CZ" dirty="0">
                <a:solidFill>
                  <a:prstClr val="black"/>
                </a:solidFill>
              </a:rPr>
              <a:t>., 1. vyd. Praha: Septima, 1996. ISBN 80-85801-71-X</a:t>
            </a:r>
            <a:endParaRPr lang="cs-CZ" dirty="0">
              <a:solidFill>
                <a:prstClr val="black"/>
              </a:solidFill>
              <a:latin typeface="Arial" charset="0"/>
            </a:endParaRPr>
          </a:p>
          <a:p>
            <a:pPr marL="0" indent="0">
              <a:buNone/>
            </a:pPr>
            <a:endParaRPr lang="cs-CZ" dirty="0">
              <a:latin typeface="Arial" charset="0"/>
            </a:endParaRPr>
          </a:p>
          <a:p>
            <a:pPr lvl="0"/>
            <a:endParaRPr lang="cs-CZ" u="sng" dirty="0" smtClean="0">
              <a:solidFill>
                <a:srgbClr val="1F497D"/>
              </a:solidFill>
            </a:endParaRPr>
          </a:p>
          <a:p>
            <a:pPr lvl="0"/>
            <a:endParaRPr lang="cs-CZ" u="sng" dirty="0">
              <a:solidFill>
                <a:srgbClr val="1F497D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216</TotalTime>
  <Words>484</Words>
  <Application>Microsoft Office PowerPoint</Application>
  <PresentationFormat>Předvádění na obrazovce (4:3)</PresentationFormat>
  <Paragraphs>72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NÁZEV ŠKOLY: Střední odborné učiliště a Základní škola AUTOR: Bc. Lucie Chojnová NÁZEV: VY_32_INOVACE_16_Plíživí nepřátelé                                                    - AIDS TÉMA SADY: Občanská výchova DATUM: 20. prosinec 2011 ČÍSLO PROJEKTU: CZ.1.07/1.4.00/21.0477</vt:lpstr>
      <vt:lpstr>Plíživí </vt:lpstr>
      <vt:lpstr>A</vt:lpstr>
      <vt:lpstr>Co je AIDS?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AIDS je přes veškeré snahy chorobou, na kterou se umírá!</vt:lpstr>
      <vt:lpstr>Jak se tomu všemu vyhnout?</vt:lpstr>
      <vt:lpstr>4.Při pohlavním styku se vždycky chraň prezervativem.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Dum</cp:lastModifiedBy>
  <cp:revision>80</cp:revision>
  <dcterms:created xsi:type="dcterms:W3CDTF">2012-04-21T07:06:25Z</dcterms:created>
  <dcterms:modified xsi:type="dcterms:W3CDTF">2012-08-30T09:52:50Z</dcterms:modified>
</cp:coreProperties>
</file>