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71" r:id="rId3"/>
    <p:sldId id="260" r:id="rId4"/>
    <p:sldId id="262" r:id="rId5"/>
    <p:sldId id="263" r:id="rId6"/>
    <p:sldId id="264" r:id="rId7"/>
    <p:sldId id="265" r:id="rId8"/>
    <p:sldId id="266" r:id="rId9"/>
    <p:sldId id="267" r:id="rId10"/>
    <p:sldId id="269" r:id="rId11"/>
    <p:sldId id="270" r:id="rId12"/>
    <p:sldId id="268" r:id="rId13"/>
    <p:sldId id="259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A735B-DD3F-4A99-AD9C-1C511886BE69}" type="datetimeFigureOut">
              <a:rPr lang="cs-CZ"/>
              <a:pPr>
                <a:defRPr/>
              </a:pPr>
              <a:t>30.8.2012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D2C10-7D49-4284-A898-579972F74CE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4A221-0BD1-4690-A333-C68C52A3A293}" type="datetimeFigureOut">
              <a:rPr lang="cs-CZ"/>
              <a:pPr>
                <a:defRPr/>
              </a:pPr>
              <a:t>30.8.2012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D4CAC-E778-4527-8F2C-8F49D5D8EBA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EDB38-22A9-43EA-8D34-4A6B35308068}" type="datetimeFigureOut">
              <a:rPr lang="cs-CZ"/>
              <a:pPr>
                <a:defRPr/>
              </a:pPr>
              <a:t>30.8.2012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8E365-C7D5-4B5D-BA99-7EBDCC726C9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8C837-D2DE-4E3F-B417-FFBF9E1BFB51}" type="datetimeFigureOut">
              <a:rPr lang="cs-CZ"/>
              <a:pPr>
                <a:defRPr/>
              </a:pPr>
              <a:t>30.8.2012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9D8D1-5145-4036-BC62-D338DECA62C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A6CEC-EAB2-4BC4-8A84-A38B7F59CAE8}" type="datetimeFigureOut">
              <a:rPr lang="cs-CZ"/>
              <a:pPr>
                <a:defRPr/>
              </a:pPr>
              <a:t>30.8.2012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A905A-7223-492D-9A6B-5FC4645A6F7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EC586-7C92-4DCB-88D5-5210492341F6}" type="datetimeFigureOut">
              <a:rPr lang="cs-CZ"/>
              <a:pPr>
                <a:defRPr/>
              </a:pPr>
              <a:t>30.8.2012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9856B-7AEA-4277-9459-B6634A2080F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E719B-673A-4FC7-82AD-1B1C3CD8252B}" type="datetimeFigureOut">
              <a:rPr lang="cs-CZ"/>
              <a:pPr>
                <a:defRPr/>
              </a:pPr>
              <a:t>30.8.2012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6F772-CE63-43B4-9F67-09D9EE1EB94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FB9A9-26ED-4909-9029-C187D75FE53B}" type="datetimeFigureOut">
              <a:rPr lang="cs-CZ"/>
              <a:pPr>
                <a:defRPr/>
              </a:pPr>
              <a:t>30.8.2012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EA639-4093-49EC-8CAC-9BAD900BF6E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C0430-1814-4C5B-9308-729F80D72E2F}" type="datetimeFigureOut">
              <a:rPr lang="cs-CZ"/>
              <a:pPr>
                <a:defRPr/>
              </a:pPr>
              <a:t>30.8.2012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F9CF8-D28E-4195-BF1D-B8AA0BC04CD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B7EBC-6FE5-4DD0-B051-73A9F4239725}" type="datetimeFigureOut">
              <a:rPr lang="cs-CZ"/>
              <a:pPr>
                <a:defRPr/>
              </a:pPr>
              <a:t>30.8.2012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A2D9A-118A-4852-817B-A3268A4DB3F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FF6EC-9583-4B12-8975-B017B323F008}" type="datetimeFigureOut">
              <a:rPr lang="cs-CZ"/>
              <a:pPr>
                <a:defRPr/>
              </a:pPr>
              <a:t>30.8.2012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2CD8A-9EBE-4BA7-B8BB-E75F4206145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/>
              <a:pPr>
                <a:defRPr/>
              </a:pPr>
              <a:t>30.8.2012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1C1A0FE-39D5-4F54-9165-14676849D72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cz/" TargetMode="External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3568" y="1916832"/>
            <a:ext cx="8351837" cy="3096344"/>
          </a:xfrm>
        </p:spPr>
        <p:txBody>
          <a:bodyPr/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Lucie Chojnová</a:t>
            </a:r>
            <a:br>
              <a:rPr lang="cs-CZ" sz="2800" dirty="0" smtClean="0"/>
            </a:br>
            <a:r>
              <a:rPr lang="cs-CZ" sz="2800" dirty="0" smtClean="0"/>
              <a:t>NÁZEV: VY_32_INOVACE_17_Základní etické problémy</a:t>
            </a:r>
            <a:br>
              <a:rPr lang="cs-CZ" sz="2800" dirty="0" smtClean="0"/>
            </a:br>
            <a:r>
              <a:rPr lang="cs-CZ" sz="2800" dirty="0"/>
              <a:t> </a:t>
            </a:r>
            <a:r>
              <a:rPr lang="cs-CZ" sz="2800" dirty="0" smtClean="0"/>
              <a:t>                                                   -Přátelství</a:t>
            </a:r>
            <a:br>
              <a:rPr lang="cs-CZ" sz="2800" dirty="0" smtClean="0"/>
            </a:br>
            <a:r>
              <a:rPr lang="cs-CZ" sz="2800" dirty="0" smtClean="0"/>
              <a:t>TÉMA SADY: </a:t>
            </a:r>
            <a:r>
              <a:rPr lang="cs-CZ" sz="2800" smtClean="0"/>
              <a:t>Občanská výchova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DATUM: 2. únor 2012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5013176"/>
            <a:ext cx="7632774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9. </a:t>
            </a:r>
            <a:r>
              <a:rPr lang="cs-CZ" sz="2600" dirty="0" smtClean="0">
                <a:solidFill>
                  <a:schemeClr val="tx1"/>
                </a:solidFill>
              </a:rPr>
              <a:t>ročníku </a:t>
            </a:r>
            <a:r>
              <a:rPr lang="cs-CZ" sz="2600" dirty="0" smtClean="0">
                <a:solidFill>
                  <a:schemeClr val="tx1"/>
                </a:solidFill>
              </a:rPr>
              <a:t>praktické </a:t>
            </a:r>
            <a:r>
              <a:rPr lang="cs-CZ" sz="2600" dirty="0" smtClean="0">
                <a:solidFill>
                  <a:schemeClr val="tx1"/>
                </a:solidFill>
              </a:rPr>
              <a:t>školy </a:t>
            </a:r>
            <a:r>
              <a:rPr lang="cs-CZ" sz="2600" dirty="0" smtClean="0">
                <a:solidFill>
                  <a:schemeClr val="tx1"/>
                </a:solidFill>
              </a:rPr>
              <a:t>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58361" y="404664"/>
            <a:ext cx="455765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Základní</a:t>
            </a:r>
            <a:endParaRPr lang="cs-CZ" sz="96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23728" y="2636912"/>
            <a:ext cx="32187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etické</a:t>
            </a:r>
            <a:endParaRPr lang="cs-CZ" sz="96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504772" y="4941168"/>
            <a:ext cx="507664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problémy</a:t>
            </a:r>
            <a:endParaRPr lang="cs-CZ" sz="96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5123" name="Picture 3" descr="C:\Users\Lucie\AppData\Local\Microsoft\Windows\Temporary Internet Files\Content.IE5\MD5YQW23\MC90043782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96627">
            <a:off x="5087446" y="1490050"/>
            <a:ext cx="4083546" cy="372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92754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57668" y="1052736"/>
            <a:ext cx="61486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PŘÁTELSTVÍ</a:t>
            </a:r>
            <a:endParaRPr lang="cs-CZ" sz="96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1026" name="Picture 2" descr="C:\Users\Lucie\AppData\Local\Microsoft\Windows\Temporary Internet Files\Content.IE5\Z6QZ204O\MC9003792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622396"/>
            <a:ext cx="3600400" cy="397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82282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980728"/>
            <a:ext cx="8347587" cy="3949578"/>
          </a:xfrm>
        </p:spPr>
        <p:txBody>
          <a:bodyPr/>
          <a:lstStyle/>
          <a:p>
            <a:pPr algn="l"/>
            <a:r>
              <a:rPr lang="cs-CZ" sz="4800" dirty="0" smtClean="0">
                <a:latin typeface="+mn-lt"/>
              </a:rPr>
              <a:t>„Přítel je, kdo o vás ví všechno a má vás pořád stejně rád. Je to osoba, s kterou se odvažujete být sám sebou.“               </a:t>
            </a:r>
            <a:br>
              <a:rPr lang="cs-CZ" sz="4800" dirty="0" smtClean="0"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                                             </a:t>
            </a:r>
            <a:br>
              <a:rPr lang="cs-CZ" sz="4800" dirty="0" smtClean="0">
                <a:latin typeface="+mn-lt"/>
              </a:rPr>
            </a:br>
            <a:r>
              <a:rPr lang="cs-CZ" sz="4800" dirty="0" smtClean="0">
                <a:latin typeface="+mn-lt"/>
              </a:rPr>
              <a:t>                                          </a:t>
            </a:r>
            <a:r>
              <a:rPr lang="cs-CZ" sz="4800" dirty="0"/>
              <a:t>Crane</a:t>
            </a:r>
            <a:r>
              <a:rPr lang="cs-CZ" sz="4800" dirty="0" smtClean="0">
                <a:latin typeface="+mn-lt"/>
              </a:rPr>
              <a:t>               </a:t>
            </a:r>
            <a:br>
              <a:rPr lang="cs-CZ" sz="4800" dirty="0" smtClean="0">
                <a:latin typeface="+mn-lt"/>
              </a:rPr>
            </a:br>
            <a:r>
              <a:rPr lang="cs-CZ" sz="4800" dirty="0">
                <a:latin typeface="+mn-lt"/>
              </a:rPr>
              <a:t/>
            </a:r>
            <a:br>
              <a:rPr lang="cs-CZ" sz="4800" dirty="0">
                <a:latin typeface="+mn-lt"/>
              </a:rPr>
            </a:br>
            <a:r>
              <a:rPr lang="cs-CZ" sz="4800" dirty="0" smtClean="0">
                <a:latin typeface="+mn-lt"/>
              </a:rPr>
              <a:t>                                            </a:t>
            </a:r>
            <a:endParaRPr lang="cs-CZ" dirty="0"/>
          </a:p>
        </p:txBody>
      </p:sp>
      <p:pic>
        <p:nvPicPr>
          <p:cNvPr id="1027" name="Picture 3" descr="C:\Users\Lucie\AppData\Local\Microsoft\Windows\Temporary Internet Files\Content.IE5\MD5YQW23\MC9002127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996952"/>
            <a:ext cx="381642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17026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31640" y="1484784"/>
            <a:ext cx="6779228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haroni" pitchFamily="2" charset="-79"/>
              </a:rPr>
              <a:t>Rozdíl mezi kamarádstvím </a:t>
            </a:r>
            <a:endParaRPr lang="cs-CZ" sz="4800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itchFamily="2" charset="-79"/>
            </a:endParaRPr>
          </a:p>
          <a:p>
            <a:r>
              <a:rPr lang="cs-CZ" sz="48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haroni" pitchFamily="2" charset="-79"/>
              </a:rPr>
              <a:t>a přátelstvím:</a:t>
            </a:r>
            <a:endParaRPr lang="cs-CZ" sz="48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2050" name="Picture 2" descr="C:\Users\Lucie\AppData\Local\Microsoft\Windows\Temporary Internet Files\Content.IE5\Z6QZ204O\MC9000787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356992"/>
            <a:ext cx="3816424" cy="3091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99115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504" y="255825"/>
            <a:ext cx="88924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Kamarádství </a:t>
            </a:r>
            <a:r>
              <a:rPr lang="cs-CZ" sz="4400" dirty="0">
                <a:latin typeface="+mn-lt"/>
              </a:rPr>
              <a:t>– </a:t>
            </a:r>
            <a:r>
              <a:rPr lang="cs-CZ" sz="4400" u="sng" dirty="0">
                <a:latin typeface="+mn-lt"/>
              </a:rPr>
              <a:t>Vztah</a:t>
            </a:r>
            <a:r>
              <a:rPr lang="cs-CZ" sz="4400" dirty="0">
                <a:latin typeface="+mn-lt"/>
              </a:rPr>
              <a:t> několika lidí, kteří spolu chodí do školy, do práce, </a:t>
            </a:r>
            <a:r>
              <a:rPr lang="cs-CZ" sz="4400" u="sng" dirty="0">
                <a:latin typeface="+mn-lt"/>
              </a:rPr>
              <a:t>společně </a:t>
            </a:r>
            <a:r>
              <a:rPr lang="cs-CZ" sz="4400" dirty="0">
                <a:latin typeface="+mn-lt"/>
              </a:rPr>
              <a:t>dělají věci, které je baví. </a:t>
            </a:r>
            <a:r>
              <a:rPr lang="cs-CZ" sz="4400" u="sng" dirty="0">
                <a:latin typeface="+mn-lt"/>
              </a:rPr>
              <a:t>Mluví spolu </a:t>
            </a:r>
            <a:r>
              <a:rPr lang="cs-CZ" sz="4400" dirty="0">
                <a:latin typeface="+mn-lt"/>
              </a:rPr>
              <a:t>o počasí, o módě, chodí spolu do kina, na výlety, na kole. Toto kamarádi všechno dělají. Ale co je dělá odlišnými od pravých </a:t>
            </a:r>
            <a:r>
              <a:rPr lang="cs-CZ" sz="4400" u="sng" dirty="0">
                <a:solidFill>
                  <a:srgbClr val="92D050"/>
                </a:solidFill>
                <a:latin typeface="+mn-lt"/>
              </a:rPr>
              <a:t>přátel</a:t>
            </a:r>
            <a:r>
              <a:rPr lang="cs-CZ" sz="4400" dirty="0">
                <a:latin typeface="+mn-lt"/>
              </a:rPr>
              <a:t>? Je to především </a:t>
            </a:r>
            <a:r>
              <a:rPr lang="cs-CZ" sz="4400" u="sng" dirty="0">
                <a:latin typeface="+mn-lt"/>
              </a:rPr>
              <a:t>vzájemná důvěra.</a:t>
            </a:r>
          </a:p>
        </p:txBody>
      </p:sp>
    </p:spTree>
    <p:extLst>
      <p:ext uri="{BB962C8B-B14F-4D97-AF65-F5344CB8AC3E}">
        <p14:creationId xmlns:p14="http://schemas.microsoft.com/office/powerpoint/2010/main" xmlns="" val="688632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3413" y="260648"/>
            <a:ext cx="87484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Přátelství</a:t>
            </a:r>
            <a:r>
              <a:rPr lang="cs-CZ" sz="4400" dirty="0">
                <a:latin typeface="+mn-lt"/>
              </a:rPr>
              <a:t> – je </a:t>
            </a:r>
            <a:r>
              <a:rPr lang="cs-CZ" sz="4400" u="sng" dirty="0">
                <a:latin typeface="+mn-lt"/>
              </a:rPr>
              <a:t>mezilidský vztah</a:t>
            </a:r>
            <a:r>
              <a:rPr lang="cs-CZ" sz="4400" dirty="0">
                <a:latin typeface="+mn-lt"/>
              </a:rPr>
              <a:t>, který se vyznačuje vzájemnou </a:t>
            </a:r>
            <a:r>
              <a:rPr lang="cs-CZ" sz="4400" u="sng" dirty="0">
                <a:latin typeface="+mn-lt"/>
              </a:rPr>
              <a:t>náklonností </a:t>
            </a:r>
            <a:r>
              <a:rPr lang="cs-CZ" sz="4400" dirty="0">
                <a:latin typeface="+mn-lt"/>
              </a:rPr>
              <a:t>a </a:t>
            </a:r>
            <a:r>
              <a:rPr lang="cs-CZ" sz="4400" u="sng" dirty="0">
                <a:latin typeface="+mn-lt"/>
              </a:rPr>
              <a:t>porozuměním.</a:t>
            </a:r>
            <a:r>
              <a:rPr lang="cs-CZ" sz="4400" dirty="0">
                <a:latin typeface="+mn-lt"/>
              </a:rPr>
              <a:t> </a:t>
            </a:r>
          </a:p>
          <a:p>
            <a:r>
              <a:rPr lang="cs-CZ" sz="4400" dirty="0">
                <a:latin typeface="+mn-lt"/>
              </a:rPr>
              <a:t>Lidé se v </a:t>
            </a:r>
            <a:r>
              <a:rPr lang="cs-CZ" sz="4400" u="sng" dirty="0">
                <a:solidFill>
                  <a:srgbClr val="92D050"/>
                </a:solidFill>
                <a:latin typeface="+mn-lt"/>
              </a:rPr>
              <a:t>přátelském</a:t>
            </a:r>
            <a:r>
              <a:rPr lang="cs-CZ" sz="4400" dirty="0">
                <a:latin typeface="+mn-lt"/>
              </a:rPr>
              <a:t> vztahu vůči sobě chovají </a:t>
            </a:r>
            <a:r>
              <a:rPr lang="cs-CZ" sz="4400" u="sng" dirty="0">
                <a:latin typeface="+mn-lt"/>
              </a:rPr>
              <a:t>ohleduplně </a:t>
            </a:r>
            <a:r>
              <a:rPr lang="cs-CZ" sz="4400" dirty="0">
                <a:latin typeface="+mn-lt"/>
              </a:rPr>
              <a:t>a chtějí pro přátelé </a:t>
            </a:r>
            <a:r>
              <a:rPr lang="cs-CZ" sz="4400" u="sng" dirty="0">
                <a:latin typeface="+mn-lt"/>
              </a:rPr>
              <a:t>to nejlepší</a:t>
            </a:r>
            <a:r>
              <a:rPr lang="cs-CZ" sz="4400" dirty="0">
                <a:latin typeface="+mn-lt"/>
              </a:rPr>
              <a:t>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73413" y="4415631"/>
            <a:ext cx="873918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Přátelství</a:t>
            </a:r>
            <a:r>
              <a:rPr lang="cs-CZ" sz="4400" dirty="0" smtClean="0">
                <a:latin typeface="+mn-lt"/>
              </a:rPr>
              <a:t> je </a:t>
            </a:r>
            <a:r>
              <a:rPr lang="cs-CZ" sz="4400" u="sng" dirty="0" smtClean="0">
                <a:latin typeface="+mn-lt"/>
              </a:rPr>
              <a:t>hodnotný vztah </a:t>
            </a:r>
            <a:r>
              <a:rPr lang="cs-CZ" sz="4400" dirty="0" smtClean="0">
                <a:latin typeface="+mn-lt"/>
              </a:rPr>
              <a:t>založený </a:t>
            </a:r>
          </a:p>
          <a:p>
            <a:r>
              <a:rPr lang="cs-CZ" sz="4400" dirty="0">
                <a:latin typeface="+mn-lt"/>
              </a:rPr>
              <a:t>n</a:t>
            </a:r>
            <a:r>
              <a:rPr lang="cs-CZ" sz="4400" dirty="0" smtClean="0">
                <a:latin typeface="+mn-lt"/>
              </a:rPr>
              <a:t>a vzájemných </a:t>
            </a:r>
            <a:r>
              <a:rPr lang="cs-CZ" sz="4400" u="sng" dirty="0" smtClean="0">
                <a:latin typeface="+mn-lt"/>
              </a:rPr>
              <a:t>sympatiích</a:t>
            </a:r>
            <a:r>
              <a:rPr lang="cs-CZ" sz="4400" dirty="0" smtClean="0">
                <a:latin typeface="+mn-lt"/>
              </a:rPr>
              <a:t> a </a:t>
            </a:r>
            <a:r>
              <a:rPr lang="cs-CZ" sz="4400" u="sng" dirty="0" smtClean="0">
                <a:latin typeface="+mn-lt"/>
              </a:rPr>
              <a:t>důvěře</a:t>
            </a:r>
            <a:r>
              <a:rPr lang="cs-CZ" sz="4400" dirty="0" smtClean="0">
                <a:latin typeface="+mn-lt"/>
              </a:rPr>
              <a:t>.</a:t>
            </a:r>
            <a:endParaRPr lang="cs-CZ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3578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260648"/>
            <a:ext cx="799288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4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Důležitá je </a:t>
            </a:r>
            <a:r>
              <a:rPr lang="cs-CZ" sz="44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vzájemná  </a:t>
            </a:r>
            <a:r>
              <a:rPr lang="cs-CZ" sz="44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-</a:t>
            </a:r>
            <a:r>
              <a:rPr lang="cs-CZ" sz="4400" dirty="0">
                <a:solidFill>
                  <a:prstClr val="black"/>
                </a:solidFill>
                <a:latin typeface="+mn-lt"/>
              </a:rPr>
              <a:t> </a:t>
            </a:r>
            <a:endParaRPr lang="cs-CZ" sz="4400" dirty="0" smtClean="0">
              <a:solidFill>
                <a:prstClr val="black"/>
              </a:solidFill>
              <a:latin typeface="+mn-lt"/>
            </a:endParaRPr>
          </a:p>
          <a:p>
            <a:pPr lvl="0"/>
            <a:endParaRPr lang="cs-CZ" sz="4400" dirty="0">
              <a:solidFill>
                <a:prstClr val="black"/>
              </a:solidFill>
              <a:latin typeface="+mn-lt"/>
            </a:endParaRPr>
          </a:p>
          <a:p>
            <a:pPr marL="571500" lvl="0" indent="-571500">
              <a:buFontTx/>
              <a:buChar char="-"/>
            </a:pPr>
            <a:r>
              <a:rPr lang="cs-CZ" sz="4400" dirty="0">
                <a:solidFill>
                  <a:prstClr val="black"/>
                </a:solidFill>
                <a:latin typeface="+mn-lt"/>
              </a:rPr>
              <a:t>u</a:t>
            </a:r>
            <a:r>
              <a:rPr lang="cs-CZ" sz="4400" dirty="0" smtClean="0">
                <a:solidFill>
                  <a:prstClr val="black"/>
                </a:solidFill>
                <a:latin typeface="+mn-lt"/>
              </a:rPr>
              <a:t>přímnost</a:t>
            </a:r>
          </a:p>
          <a:p>
            <a:pPr lvl="0"/>
            <a:endParaRPr lang="cs-CZ" sz="4400" dirty="0" smtClean="0">
              <a:solidFill>
                <a:prstClr val="black"/>
              </a:solidFill>
              <a:latin typeface="+mn-lt"/>
            </a:endParaRPr>
          </a:p>
          <a:p>
            <a:pPr marL="571500" lvl="0" indent="-571500">
              <a:buFontTx/>
              <a:buChar char="-"/>
            </a:pPr>
            <a:r>
              <a:rPr lang="cs-CZ" sz="4400" dirty="0">
                <a:solidFill>
                  <a:prstClr val="black"/>
                </a:solidFill>
                <a:latin typeface="+mn-lt"/>
              </a:rPr>
              <a:t>d</a:t>
            </a:r>
            <a:r>
              <a:rPr lang="cs-CZ" sz="4400" dirty="0" smtClean="0">
                <a:solidFill>
                  <a:prstClr val="black"/>
                </a:solidFill>
                <a:latin typeface="+mn-lt"/>
              </a:rPr>
              <a:t>ůvěra</a:t>
            </a:r>
          </a:p>
          <a:p>
            <a:pPr lvl="0"/>
            <a:endParaRPr lang="cs-CZ" sz="4400" dirty="0">
              <a:solidFill>
                <a:prstClr val="black"/>
              </a:solidFill>
              <a:latin typeface="+mn-lt"/>
            </a:endParaRPr>
          </a:p>
          <a:p>
            <a:pPr lvl="0"/>
            <a:r>
              <a:rPr lang="cs-CZ" sz="4400" dirty="0" smtClean="0">
                <a:solidFill>
                  <a:prstClr val="black"/>
                </a:solidFill>
                <a:latin typeface="+mn-lt"/>
              </a:rPr>
              <a:t>-   porozumění.</a:t>
            </a:r>
            <a:endParaRPr lang="cs-CZ" sz="4400" dirty="0">
              <a:solidFill>
                <a:prstClr val="black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6945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260648"/>
            <a:ext cx="896448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u="sng" dirty="0">
                <a:latin typeface="+mn-lt"/>
              </a:rPr>
              <a:t>Je důležité </a:t>
            </a:r>
            <a:r>
              <a:rPr lang="cs-CZ" sz="4400" dirty="0">
                <a:latin typeface="+mn-lt"/>
              </a:rPr>
              <a:t>mít hodně </a:t>
            </a:r>
            <a:r>
              <a:rPr lang="cs-CZ" sz="44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kamarádů</a:t>
            </a:r>
            <a:r>
              <a:rPr lang="cs-CZ" sz="4400" dirty="0">
                <a:latin typeface="+mn-lt"/>
              </a:rPr>
              <a:t>, ale ještě </a:t>
            </a:r>
            <a:r>
              <a:rPr lang="cs-CZ" sz="4400" u="sng" dirty="0">
                <a:latin typeface="+mn-lt"/>
              </a:rPr>
              <a:t>důležitější</a:t>
            </a:r>
            <a:r>
              <a:rPr lang="cs-CZ" sz="4400" dirty="0">
                <a:latin typeface="+mn-lt"/>
              </a:rPr>
              <a:t> je </a:t>
            </a:r>
            <a:r>
              <a:rPr lang="cs-CZ" sz="4400" dirty="0" smtClean="0">
                <a:latin typeface="+mn-lt"/>
              </a:rPr>
              <a:t>mít několik </a:t>
            </a:r>
            <a:r>
              <a:rPr lang="cs-CZ" sz="4400" u="sng" dirty="0">
                <a:latin typeface="+mn-lt"/>
              </a:rPr>
              <a:t>opravdových</a:t>
            </a:r>
            <a:r>
              <a:rPr lang="cs-CZ" sz="4400" dirty="0">
                <a:latin typeface="+mn-lt"/>
              </a:rPr>
              <a:t> </a:t>
            </a:r>
            <a:r>
              <a:rPr lang="cs-CZ" sz="44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přátel</a:t>
            </a:r>
            <a:r>
              <a:rPr lang="cs-CZ" sz="4400" dirty="0">
                <a:latin typeface="+mn-lt"/>
              </a:rPr>
              <a:t>, kteří vás vždycky </a:t>
            </a:r>
            <a:r>
              <a:rPr lang="cs-CZ" sz="4400" u="sng" dirty="0">
                <a:latin typeface="+mn-lt"/>
              </a:rPr>
              <a:t>podrží</a:t>
            </a:r>
            <a:r>
              <a:rPr lang="cs-CZ" sz="4400" dirty="0">
                <a:latin typeface="+mn-lt"/>
              </a:rPr>
              <a:t>, </a:t>
            </a:r>
            <a:r>
              <a:rPr lang="cs-CZ" sz="4400" u="sng" dirty="0" smtClean="0">
                <a:latin typeface="+mn-lt"/>
              </a:rPr>
              <a:t>nezradí</a:t>
            </a:r>
            <a:r>
              <a:rPr lang="cs-CZ" sz="4400" dirty="0" smtClean="0">
                <a:latin typeface="+mn-lt"/>
              </a:rPr>
              <a:t> </a:t>
            </a:r>
            <a:r>
              <a:rPr lang="cs-CZ" sz="4400" dirty="0">
                <a:latin typeface="+mn-lt"/>
              </a:rPr>
              <a:t>a kdykoliv </a:t>
            </a:r>
            <a:r>
              <a:rPr lang="cs-CZ" sz="4400" u="sng" dirty="0">
                <a:latin typeface="+mn-lt"/>
              </a:rPr>
              <a:t>pomůžou</a:t>
            </a:r>
            <a:r>
              <a:rPr lang="cs-CZ" sz="4400" dirty="0">
                <a:latin typeface="+mn-lt"/>
              </a:rPr>
              <a:t>.</a:t>
            </a:r>
          </a:p>
          <a:p>
            <a:r>
              <a:rPr lang="cs-CZ" sz="4400" dirty="0" smtClean="0">
                <a:latin typeface="+mn-lt"/>
              </a:rPr>
              <a:t>Bez </a:t>
            </a:r>
            <a:r>
              <a:rPr lang="cs-CZ" sz="4400" dirty="0">
                <a:latin typeface="+mn-lt"/>
              </a:rPr>
              <a:t>nich by byl </a:t>
            </a:r>
            <a:r>
              <a:rPr lang="cs-CZ" sz="4400" u="sng" dirty="0">
                <a:latin typeface="+mn-lt"/>
              </a:rPr>
              <a:t>život </a:t>
            </a:r>
            <a:r>
              <a:rPr lang="cs-CZ" sz="4400" dirty="0">
                <a:latin typeface="+mn-lt"/>
              </a:rPr>
              <a:t>o moc </a:t>
            </a:r>
            <a:r>
              <a:rPr lang="cs-CZ" sz="4400" u="sng" dirty="0">
                <a:latin typeface="+mn-lt"/>
              </a:rPr>
              <a:t>těžší</a:t>
            </a:r>
            <a:r>
              <a:rPr lang="cs-CZ" sz="4400" dirty="0">
                <a:latin typeface="+mn-lt"/>
              </a:rPr>
              <a:t>, a proto si jich každý </a:t>
            </a:r>
            <a:r>
              <a:rPr lang="cs-CZ" sz="4400" dirty="0" smtClean="0">
                <a:latin typeface="+mn-lt"/>
              </a:rPr>
              <a:t>musí </a:t>
            </a:r>
            <a:r>
              <a:rPr lang="cs-CZ" sz="4400" u="sng" dirty="0" smtClean="0">
                <a:latin typeface="+mn-lt"/>
              </a:rPr>
              <a:t>velmi </a:t>
            </a:r>
          </a:p>
          <a:p>
            <a:r>
              <a:rPr lang="cs-CZ" sz="4400" u="sng" dirty="0" smtClean="0">
                <a:latin typeface="+mn-lt"/>
              </a:rPr>
              <a:t>vážit</a:t>
            </a:r>
            <a:r>
              <a:rPr lang="cs-CZ" sz="4400" dirty="0">
                <a:latin typeface="+mn-lt"/>
              </a:rPr>
              <a:t>.</a:t>
            </a:r>
          </a:p>
        </p:txBody>
      </p:sp>
      <p:pic>
        <p:nvPicPr>
          <p:cNvPr id="3" name="Picture 4" descr="C:\Users\Lucie\AppData\Local\Microsoft\Windows\Temporary Internet Files\Content.IE5\SFB0X6VD\MP9004394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75986" y="3717032"/>
            <a:ext cx="2168013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46342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260648"/>
            <a:ext cx="171989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Přítel</a:t>
            </a:r>
            <a:endParaRPr lang="cs-CZ" sz="5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098" name="Picture 2" descr="C:\Users\Lucie\AppData\Local\Microsoft\Windows\Temporary Internet Files\Content.IE5\MD5YQW23\MC9002307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16632"/>
            <a:ext cx="3012796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0270" y="1217524"/>
            <a:ext cx="63667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latin typeface="+mn-lt"/>
              </a:rPr>
              <a:t>Musí umět </a:t>
            </a:r>
            <a:r>
              <a:rPr lang="cs-CZ" sz="4400" u="sng" dirty="0" smtClean="0">
                <a:latin typeface="+mn-lt"/>
              </a:rPr>
              <a:t>dávat </a:t>
            </a:r>
            <a:r>
              <a:rPr lang="cs-CZ" sz="4400" dirty="0" smtClean="0">
                <a:latin typeface="+mn-lt"/>
              </a:rPr>
              <a:t>i </a:t>
            </a:r>
            <a:r>
              <a:rPr lang="cs-CZ" sz="4400" u="sng" dirty="0" smtClean="0">
                <a:latin typeface="+mn-lt"/>
              </a:rPr>
              <a:t>přijímat.</a:t>
            </a:r>
            <a:endParaRPr lang="cs-CZ" sz="4400" u="sng" dirty="0"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926" y="2155989"/>
            <a:ext cx="533370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92D050"/>
                </a:solidFill>
                <a:latin typeface="+mn-lt"/>
              </a:rPr>
              <a:t>V dobrém přátelství se</a:t>
            </a:r>
          </a:p>
          <a:p>
            <a:r>
              <a:rPr lang="cs-CZ" sz="4400" dirty="0">
                <a:solidFill>
                  <a:srgbClr val="92D050"/>
                </a:solidFill>
                <a:latin typeface="+mn-lt"/>
              </a:rPr>
              <a:t>č</a:t>
            </a:r>
            <a:r>
              <a:rPr lang="cs-CZ" sz="4400" dirty="0" smtClean="0">
                <a:solidFill>
                  <a:srgbClr val="92D050"/>
                </a:solidFill>
                <a:latin typeface="+mn-lt"/>
              </a:rPr>
              <a:t>lověk naučí:</a:t>
            </a:r>
            <a:endParaRPr lang="cs-CZ" sz="4400" dirty="0">
              <a:solidFill>
                <a:srgbClr val="92D050"/>
              </a:solidFill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926" y="3609204"/>
            <a:ext cx="37695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latin typeface="+mn-lt"/>
              </a:rPr>
              <a:t>- nevnucovat se</a:t>
            </a:r>
            <a:endParaRPr lang="cs-CZ" sz="4400" dirty="0">
              <a:latin typeface="+mn-lt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926" y="4376402"/>
            <a:ext cx="66477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latin typeface="+mn-lt"/>
              </a:rPr>
              <a:t>- </a:t>
            </a:r>
            <a:r>
              <a:rPr lang="cs-CZ" sz="4400" dirty="0">
                <a:latin typeface="+mn-lt"/>
              </a:rPr>
              <a:t>d</a:t>
            </a:r>
            <a:r>
              <a:rPr lang="cs-CZ" sz="4400" dirty="0" smtClean="0">
                <a:latin typeface="+mn-lt"/>
              </a:rPr>
              <a:t>ovednosti správně se ptát</a:t>
            </a:r>
            <a:endParaRPr lang="cs-CZ" sz="4400" dirty="0">
              <a:latin typeface="+mn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3385" y="5085184"/>
            <a:ext cx="895937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latin typeface="+mn-lt"/>
              </a:rPr>
              <a:t>- umění pozorně naslouchat, co druhý</a:t>
            </a:r>
          </a:p>
          <a:p>
            <a:r>
              <a:rPr lang="cs-CZ" sz="4400" dirty="0" smtClean="0">
                <a:latin typeface="+mn-lt"/>
              </a:rPr>
              <a:t>   říká</a:t>
            </a:r>
            <a:endParaRPr lang="cs-CZ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7234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556792"/>
            <a:ext cx="859267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latin typeface="+mn-lt"/>
              </a:rPr>
              <a:t>- umění držet slovo a udržet svěřená </a:t>
            </a:r>
          </a:p>
          <a:p>
            <a:r>
              <a:rPr lang="cs-CZ" sz="4400" dirty="0" smtClean="0">
                <a:latin typeface="+mn-lt"/>
              </a:rPr>
              <a:t>  tajemství</a:t>
            </a:r>
            <a:endParaRPr lang="cs-CZ" sz="4400" dirty="0"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2841885"/>
            <a:ext cx="77074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latin typeface="+mn-lt"/>
              </a:rPr>
              <a:t>- </a:t>
            </a:r>
            <a:r>
              <a:rPr lang="cs-CZ" sz="4400" dirty="0" smtClean="0">
                <a:latin typeface="+mn-lt"/>
              </a:rPr>
              <a:t>u</a:t>
            </a:r>
            <a:r>
              <a:rPr lang="cs-CZ" sz="4400" dirty="0" smtClean="0">
                <a:latin typeface="+mn-lt"/>
              </a:rPr>
              <a:t>mění upřímnosti </a:t>
            </a:r>
            <a:r>
              <a:rPr lang="cs-CZ" sz="4400" dirty="0" smtClean="0">
                <a:latin typeface="+mn-lt"/>
              </a:rPr>
              <a:t>a otevřenosti</a:t>
            </a:r>
            <a:endParaRPr lang="cs-CZ" sz="4400" dirty="0"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3578" y="3648219"/>
            <a:ext cx="856555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latin typeface="+mn-lt"/>
              </a:rPr>
              <a:t>- umění spolu a ve vzájemné pohodě</a:t>
            </a:r>
          </a:p>
          <a:p>
            <a:r>
              <a:rPr lang="cs-CZ" sz="4400" dirty="0" smtClean="0">
                <a:latin typeface="+mn-lt"/>
              </a:rPr>
              <a:t>  mlčet.</a:t>
            </a:r>
            <a:endParaRPr lang="cs-CZ" sz="4400" dirty="0"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-6760" y="201078"/>
            <a:ext cx="834735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buFontTx/>
              <a:buChar char="-"/>
            </a:pP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>u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>mění přizpůsobivosti</a:t>
            </a:r>
            <a:r>
              <a:rPr lang="cs-CZ" sz="4400" dirty="0">
                <a:solidFill>
                  <a:prstClr val="black"/>
                </a:solidFill>
                <a:latin typeface="Calibri"/>
              </a:rPr>
              <a:t>, skromnosti </a:t>
            </a:r>
            <a:endParaRPr lang="cs-CZ" sz="4400" dirty="0" smtClean="0">
              <a:solidFill>
                <a:prstClr val="black"/>
              </a:solidFill>
              <a:latin typeface="Calibri"/>
            </a:endParaRPr>
          </a:p>
          <a:p>
            <a:pPr lvl="0"/>
            <a:r>
              <a:rPr lang="cs-CZ" sz="44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>a snášenlivosti</a:t>
            </a:r>
            <a:endParaRPr lang="cs-CZ" sz="44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404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ucie\AppData\Local\Microsoft\Windows\Temporary Internet Files\Content.IE5\SFB0X6VD\MC9003970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727377">
            <a:off x="465392" y="317859"/>
            <a:ext cx="2592288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-61593" y="2875477"/>
            <a:ext cx="7815088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42950" indent="-742950" algn="ctr">
              <a:buAutoNum type="arabicPeriod"/>
            </a:pPr>
            <a:r>
              <a:rPr lang="cs-CZ" sz="4400" dirty="0" smtClean="0">
                <a:latin typeface="+mn-lt"/>
              </a:rPr>
              <a:t>V čem je podstata přátelství</a:t>
            </a:r>
            <a:r>
              <a:rPr lang="cs-CZ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?</a:t>
            </a:r>
          </a:p>
          <a:p>
            <a:endParaRPr lang="cs-CZ" sz="4400" dirty="0"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4268412"/>
            <a:ext cx="8816644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latin typeface="+mn-lt"/>
              </a:rPr>
              <a:t> 2.  Jak se má člověk chovat ke svému </a:t>
            </a:r>
          </a:p>
          <a:p>
            <a:r>
              <a:rPr lang="cs-CZ" sz="4400" dirty="0">
                <a:latin typeface="+mn-lt"/>
              </a:rPr>
              <a:t> </a:t>
            </a:r>
            <a:r>
              <a:rPr lang="cs-CZ" sz="4400" dirty="0" smtClean="0">
                <a:latin typeface="+mn-lt"/>
              </a:rPr>
              <a:t>     příteli</a:t>
            </a:r>
            <a:r>
              <a:rPr lang="cs-CZ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?</a:t>
            </a:r>
            <a:endParaRPr lang="cs-CZ" sz="5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441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6048672"/>
          </a:xfrm>
        </p:spPr>
        <p:txBody>
          <a:bodyPr/>
          <a:lstStyle/>
          <a:p>
            <a:r>
              <a:rPr lang="cs-CZ" dirty="0"/>
              <a:t>vlastní</a:t>
            </a:r>
            <a:r>
              <a:rPr lang="cs-CZ" sz="3600" dirty="0"/>
              <a:t> zdroje</a:t>
            </a:r>
          </a:p>
          <a:p>
            <a:pPr lvl="0"/>
            <a:r>
              <a:rPr lang="cs-CZ" dirty="0">
                <a:solidFill>
                  <a:prstClr val="black"/>
                </a:solidFill>
              </a:rPr>
              <a:t>Müller, O., </a:t>
            </a:r>
            <a:r>
              <a:rPr lang="cs-CZ" i="1" dirty="0">
                <a:solidFill>
                  <a:prstClr val="black"/>
                </a:solidFill>
              </a:rPr>
              <a:t>OBČANSKÁ </a:t>
            </a:r>
            <a:r>
              <a:rPr lang="cs-CZ" i="1" dirty="0" smtClean="0">
                <a:solidFill>
                  <a:prstClr val="black"/>
                </a:solidFill>
              </a:rPr>
              <a:t>VÝCHOVA pro 8. ročník</a:t>
            </a:r>
            <a:r>
              <a:rPr lang="cs-CZ" sz="3600" dirty="0" smtClean="0">
                <a:solidFill>
                  <a:prstClr val="black"/>
                </a:solidFill>
              </a:rPr>
              <a:t>. </a:t>
            </a:r>
          </a:p>
          <a:p>
            <a:pPr marL="0" lvl="0" indent="0">
              <a:buNone/>
            </a:pPr>
            <a:r>
              <a:rPr lang="cs-CZ" sz="3600" dirty="0" smtClean="0">
                <a:solidFill>
                  <a:prstClr val="black"/>
                </a:solidFill>
              </a:rPr>
              <a:t>   </a:t>
            </a:r>
            <a:r>
              <a:rPr lang="cs-CZ" dirty="0" smtClean="0">
                <a:solidFill>
                  <a:prstClr val="black"/>
                </a:solidFill>
              </a:rPr>
              <a:t>1. </a:t>
            </a:r>
            <a:r>
              <a:rPr lang="cs-CZ" dirty="0">
                <a:solidFill>
                  <a:prstClr val="black"/>
                </a:solidFill>
              </a:rPr>
              <a:t>vyd. Praha</a:t>
            </a:r>
            <a:r>
              <a:rPr lang="cs-CZ" dirty="0" smtClean="0">
                <a:solidFill>
                  <a:prstClr val="black"/>
                </a:solidFill>
              </a:rPr>
              <a:t>: Septima, </a:t>
            </a:r>
            <a:r>
              <a:rPr lang="cs-CZ" dirty="0">
                <a:solidFill>
                  <a:prstClr val="black"/>
                </a:solidFill>
              </a:rPr>
              <a:t>1995</a:t>
            </a:r>
            <a:r>
              <a:rPr lang="cs-CZ" dirty="0" smtClean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smtClean="0">
                <a:solidFill>
                  <a:prstClr val="black"/>
                </a:solidFill>
              </a:rPr>
              <a:t>   ISBN </a:t>
            </a:r>
            <a:r>
              <a:rPr lang="cs-CZ" dirty="0">
                <a:solidFill>
                  <a:prstClr val="black"/>
                </a:solidFill>
              </a:rPr>
              <a:t>80-85801-37-X</a:t>
            </a:r>
          </a:p>
          <a:p>
            <a:r>
              <a:rPr lang="cs-CZ" dirty="0" smtClean="0">
                <a:solidFill>
                  <a:schemeClr val="tx2"/>
                </a:solidFill>
                <a:hlinkClick r:id="rId2"/>
              </a:rPr>
              <a:t>http</a:t>
            </a:r>
            <a:r>
              <a:rPr lang="cs-CZ" dirty="0">
                <a:solidFill>
                  <a:schemeClr val="tx2"/>
                </a:solidFill>
                <a:hlinkClick r:id="rId2"/>
              </a:rPr>
              <a:t>://office.microsoft.com</a:t>
            </a:r>
            <a:r>
              <a:rPr lang="cs-CZ" dirty="0">
                <a:solidFill>
                  <a:schemeClr val="tx2"/>
                </a:solidFill>
              </a:rPr>
              <a:t> </a:t>
            </a:r>
            <a:r>
              <a:rPr lang="cs-CZ" dirty="0"/>
              <a:t>– kliparty</a:t>
            </a:r>
          </a:p>
          <a:p>
            <a:r>
              <a:rPr lang="cs-CZ" u="sng" dirty="0">
                <a:solidFill>
                  <a:schemeClr val="tx2"/>
                </a:solidFill>
                <a:hlinkClick r:id="rId3"/>
              </a:rPr>
              <a:t>http://</a:t>
            </a:r>
            <a:r>
              <a:rPr lang="cs-CZ" u="sng" dirty="0" smtClean="0">
                <a:solidFill>
                  <a:schemeClr val="tx2"/>
                </a:solidFill>
                <a:hlinkClick r:id="rId3"/>
              </a:rPr>
              <a:t>cs.wikipedia.cz</a:t>
            </a:r>
            <a:r>
              <a:rPr lang="cs-CZ" dirty="0">
                <a:solidFill>
                  <a:prstClr val="black"/>
                </a:solidFill>
              </a:rPr>
              <a:t> </a:t>
            </a:r>
            <a:endParaRPr lang="cs-CZ" dirty="0" smtClean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PLESKOTOVÁ</a:t>
            </a:r>
            <a:r>
              <a:rPr lang="cs-CZ" dirty="0">
                <a:solidFill>
                  <a:prstClr val="black"/>
                </a:solidFill>
              </a:rPr>
              <a:t>, A., </a:t>
            </a:r>
            <a:r>
              <a:rPr lang="cs-CZ" i="1" dirty="0">
                <a:solidFill>
                  <a:prstClr val="black"/>
                </a:solidFill>
              </a:rPr>
              <a:t>OBČANSKÁ VÝCHOVA pro </a:t>
            </a:r>
            <a:r>
              <a:rPr lang="cs-CZ" i="1" dirty="0" smtClean="0">
                <a:solidFill>
                  <a:prstClr val="black"/>
                </a:solidFill>
              </a:rPr>
              <a:t>9. ročník</a:t>
            </a:r>
            <a:r>
              <a:rPr lang="cs-CZ" dirty="0">
                <a:solidFill>
                  <a:prstClr val="black"/>
                </a:solidFill>
              </a:rPr>
              <a:t>., 1. vyd. Praha: Septima, 1996</a:t>
            </a:r>
            <a:r>
              <a:rPr lang="cs-CZ" dirty="0" smtClean="0">
                <a:solidFill>
                  <a:prstClr val="black"/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 smtClean="0">
                <a:solidFill>
                  <a:prstClr val="black"/>
                </a:solidFill>
              </a:rPr>
              <a:t>    ISBN </a:t>
            </a:r>
            <a:r>
              <a:rPr lang="cs-CZ" dirty="0">
                <a:solidFill>
                  <a:prstClr val="black"/>
                </a:solidFill>
              </a:rPr>
              <a:t>80-85801-71-X</a:t>
            </a:r>
            <a:endParaRPr lang="cs-CZ" sz="3600" u="sng" dirty="0" smtClean="0">
              <a:solidFill>
                <a:schemeClr val="tx2"/>
              </a:solidFill>
            </a:endParaRPr>
          </a:p>
          <a:p>
            <a:endParaRPr lang="cs-CZ" sz="3600" u="sng" dirty="0" smtClean="0">
              <a:solidFill>
                <a:schemeClr val="tx2"/>
              </a:solidFill>
            </a:endParaRPr>
          </a:p>
          <a:p>
            <a:endParaRPr lang="cs-CZ" sz="3600" u="sng" dirty="0" smtClean="0">
              <a:solidFill>
                <a:schemeClr val="tx2"/>
              </a:solidFill>
            </a:endParaRPr>
          </a:p>
          <a:p>
            <a:pPr marL="0" lvl="0" indent="0">
              <a:buNone/>
            </a:pPr>
            <a:r>
              <a:rPr lang="cs-CZ" dirty="0" smtClean="0">
                <a:solidFill>
                  <a:prstClr val="black"/>
                </a:solidFill>
              </a:rPr>
              <a:t>   </a:t>
            </a:r>
            <a:endParaRPr lang="cs-CZ" dirty="0">
              <a:solidFill>
                <a:prstClr val="black"/>
              </a:solidFill>
              <a:latin typeface="Arial" charset="0"/>
            </a:endParaRPr>
          </a:p>
          <a:p>
            <a:endParaRPr lang="cs-CZ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</TotalTime>
  <Words>361</Words>
  <Application>Microsoft Office PowerPoint</Application>
  <PresentationFormat>Předvádění na obrazovce (4:3)</PresentationFormat>
  <Paragraphs>54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NÁZEV ŠKOLY: Střední odborné učiliště a Základní škola AUTOR: Bc. Lucie Chojnová NÁZEV: VY_32_INOVACE_17_Základní etické problémy                                                     -Přátelství TÉMA SADY: Občanská výchova DATUM: 2. únor 2012 ČÍSLO PROJEKTU: CZ.1.07/1.4.00/21.0477</vt:lpstr>
      <vt:lpstr>Snímek 2</vt:lpstr>
      <vt:lpstr>Snímek 3</vt:lpstr>
      <vt:lpstr>„Přítel je, kdo o vás ví všechno a má vás pořád stejně rád. Je to osoba, s kterou se odvažujete být sám sebou.“                                                                                                          Crane                                                             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Dum</cp:lastModifiedBy>
  <cp:revision>78</cp:revision>
  <dcterms:created xsi:type="dcterms:W3CDTF">2012-04-21T07:06:25Z</dcterms:created>
  <dcterms:modified xsi:type="dcterms:W3CDTF">2012-08-30T09:55:08Z</dcterms:modified>
</cp:coreProperties>
</file>