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1" r:id="rId12"/>
    <p:sldId id="272" r:id="rId13"/>
    <p:sldId id="273" r:id="rId14"/>
    <p:sldId id="274" r:id="rId15"/>
    <p:sldId id="25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4"/>
            <a:ext cx="8351837" cy="3312394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VY_32_INOVACE_18_Základní etické problémy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-Osobnost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20.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ANOTACE: Materiál </a:t>
            </a:r>
            <a:r>
              <a:rPr lang="cs-CZ" sz="2600" dirty="0">
                <a:solidFill>
                  <a:schemeClr val="tx1"/>
                </a:solidFill>
              </a:rPr>
              <a:t>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8361" y="404664"/>
            <a:ext cx="45576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Základní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2636912"/>
            <a:ext cx="32187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etické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4772" y="4941168"/>
            <a:ext cx="50766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problémy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3" name="Picture 3" descr="C:\Users\Lucie\AppData\Local\Microsoft\Windows\Temporary Internet Files\Content.IE5\MD5YQW23\MC90043782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6627">
            <a:off x="5087446" y="1490050"/>
            <a:ext cx="4083546" cy="372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595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764704"/>
            <a:ext cx="58909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OSOBNOST</a:t>
            </a:r>
            <a:endParaRPr lang="cs-CZ" sz="9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7" name="Picture 3" descr="C:\Users\Lucie\AppData\Local\Microsoft\Windows\Temporary Internet Files\Content.IE5\SFB0X6VD\MC900389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816424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162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1688034"/>
            <a:ext cx="8497326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 </a:t>
            </a:r>
            <a:r>
              <a:rPr lang="cs-CZ" sz="4800" dirty="0" smtClean="0">
                <a:latin typeface="+mj-lt"/>
              </a:rPr>
              <a:t>Jaké rozdíly pozorujete v chování</a:t>
            </a:r>
          </a:p>
          <a:p>
            <a:r>
              <a:rPr lang="cs-CZ" sz="4800" dirty="0" smtClean="0">
                <a:latin typeface="+mj-lt"/>
              </a:rPr>
              <a:t> lidí</a:t>
            </a:r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?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2050" name="Picture 2" descr="C:\Users\Lucie\AppData\Local\Microsoft\Windows\Temporary Internet Files\Content.IE5\MD5YQW23\MC900078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8" y="187152"/>
            <a:ext cx="276451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cie\AppData\Local\Microsoft\Windows\Temporary Internet Files\Content.IE5\32HDAXOE\MC900390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152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cie\AppData\Local\Microsoft\Windows\Temporary Internet Files\Content.IE5\MD5YQW23\MC90043441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8654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545" y="3140968"/>
            <a:ext cx="9086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-když sami potřebujete od nich pomoc,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545" y="3834209"/>
            <a:ext cx="88587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-když vidí, že vy děláte nějakou chybu,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722" y="4437112"/>
            <a:ext cx="87154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-když se naopak tito lidé dostanou </a:t>
            </a:r>
            <a:r>
              <a:rPr lang="cs-CZ" sz="4400" dirty="0" smtClean="0">
                <a:latin typeface="+mn-lt"/>
              </a:rPr>
              <a:t>do</a:t>
            </a:r>
            <a:endParaRPr lang="cs-CZ" sz="4400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 obtíží</a:t>
            </a:r>
            <a:endParaRPr lang="cs-CZ" sz="4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361" y="5589240"/>
            <a:ext cx="72555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-když přemýšlejí o budoucnosti</a:t>
            </a:r>
            <a:endParaRPr lang="cs-CZ" sz="4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722" y="6178935"/>
            <a:ext cx="91358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-když mají vykonat něco nebezpečného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01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9865096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- Každý </a:t>
            </a:r>
            <a:r>
              <a:rPr lang="cs-CZ" u="sng" dirty="0" smtClean="0">
                <a:latin typeface="+mn-lt"/>
              </a:rPr>
              <a:t>člověk</a:t>
            </a:r>
            <a:r>
              <a:rPr lang="cs-CZ" dirty="0" smtClean="0">
                <a:latin typeface="+mn-lt"/>
              </a:rPr>
              <a:t> je </a:t>
            </a:r>
            <a:r>
              <a:rPr lang="cs-CZ" dirty="0" smtClean="0">
                <a:solidFill>
                  <a:srgbClr val="FFC000"/>
                </a:solidFill>
                <a:latin typeface="+mn-lt"/>
              </a:rPr>
              <a:t>originální</a:t>
            </a:r>
            <a:r>
              <a:rPr lang="cs-CZ" dirty="0" smtClean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a</a:t>
            </a:r>
            <a:r>
              <a:rPr lang="cs-CZ" dirty="0" smtClean="0">
                <a:latin typeface="+mn-lt"/>
              </a:rPr>
              <a:t/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  </a:t>
            </a:r>
            <a:r>
              <a:rPr lang="cs-CZ" dirty="0" smtClean="0">
                <a:solidFill>
                  <a:srgbClr val="FFC000"/>
                </a:solidFill>
                <a:latin typeface="+mn-lt"/>
              </a:rPr>
              <a:t>neopakovatelná</a:t>
            </a:r>
            <a:r>
              <a:rPr lang="cs-CZ" dirty="0" smtClean="0">
                <a:latin typeface="+mn-lt"/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osobnost. 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92890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+mn-lt"/>
              </a:rPr>
              <a:t>-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Osobnost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4400" u="sng" dirty="0" smtClean="0">
                <a:latin typeface="+mn-lt"/>
              </a:rPr>
              <a:t>člověka</a:t>
            </a:r>
            <a:r>
              <a:rPr lang="cs-CZ" sz="4400" dirty="0" smtClean="0">
                <a:latin typeface="+mn-lt"/>
              </a:rPr>
              <a:t> je souhrn </a:t>
            </a:r>
            <a:r>
              <a:rPr lang="cs-CZ" sz="4400" u="sng" dirty="0" smtClean="0">
                <a:latin typeface="+mn-lt"/>
              </a:rPr>
              <a:t>stálých</a:t>
            </a:r>
          </a:p>
          <a:p>
            <a:r>
              <a:rPr lang="cs-CZ" sz="4400" dirty="0" smtClean="0">
                <a:latin typeface="+mn-lt"/>
              </a:rPr>
              <a:t>   </a:t>
            </a:r>
            <a:r>
              <a:rPr lang="cs-CZ" sz="4400" u="sng" dirty="0" smtClean="0">
                <a:latin typeface="+mn-lt"/>
              </a:rPr>
              <a:t>vlastností</a:t>
            </a:r>
            <a:r>
              <a:rPr lang="cs-CZ" sz="4400" dirty="0" smtClean="0">
                <a:latin typeface="+mn-lt"/>
              </a:rPr>
              <a:t> jedince.</a:t>
            </a:r>
          </a:p>
          <a:p>
            <a:r>
              <a:rPr lang="cs-CZ" sz="4400" dirty="0">
                <a:latin typeface="+mn-lt"/>
              </a:rPr>
              <a:t> </a:t>
            </a:r>
          </a:p>
        </p:txBody>
      </p:sp>
      <p:pic>
        <p:nvPicPr>
          <p:cNvPr id="3074" name="Picture 2" descr="C:\Users\Lucie\AppData\Local\Microsoft\Windows\Temporary Internet Files\Content.IE5\SFB0X6VD\MC900279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56992"/>
            <a:ext cx="230425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562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37589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Osobnost</a:t>
            </a:r>
            <a:r>
              <a:rPr lang="cs-CZ" sz="4400" dirty="0" smtClean="0">
                <a:solidFill>
                  <a:srgbClr val="FFC000"/>
                </a:solidFill>
                <a:latin typeface="+mn-lt"/>
              </a:rPr>
              <a:t> tvoří:</a:t>
            </a:r>
            <a:endParaRPr lang="cs-CZ" sz="4400" dirty="0">
              <a:solidFill>
                <a:srgbClr val="FFC00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29659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schopnosti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17098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vlohy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397" y="4005063"/>
            <a:ext cx="36451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temperament</a:t>
            </a:r>
            <a:endParaRPr lang="cs-CZ" sz="4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857" y="5229199"/>
            <a:ext cx="26633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charakter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850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29213"/>
            <a:ext cx="89569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Osobnost</a:t>
            </a:r>
            <a:r>
              <a:rPr lang="cs-CZ" sz="4400" dirty="0" smtClean="0">
                <a:latin typeface="+mn-lt"/>
              </a:rPr>
              <a:t> se projevuje vždy jako celek.</a:t>
            </a:r>
            <a:endParaRPr lang="cs-CZ" sz="4400" dirty="0"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32HDAXOE\MC9004388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2525" y="2423937"/>
            <a:ext cx="6406896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8440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9678"/>
            <a:ext cx="27527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Schopnosti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69119"/>
            <a:ext cx="8836778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Jsou ty vlastnosti osobnosti, které </a:t>
            </a:r>
          </a:p>
          <a:p>
            <a:r>
              <a:rPr lang="cs-CZ" sz="4400" dirty="0" smtClean="0">
                <a:latin typeface="+mn-lt"/>
              </a:rPr>
              <a:t>  umožňují rychle, kvalitně a snadno si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osvojit vědomosti a dovednosti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potřebné k výkonu určité činnosti.</a:t>
            </a:r>
            <a:endParaRPr lang="cs-CZ" sz="4400" dirty="0">
              <a:latin typeface="+mn-lt"/>
            </a:endParaRPr>
          </a:p>
        </p:txBody>
      </p:sp>
      <p:pic>
        <p:nvPicPr>
          <p:cNvPr id="5124" name="Picture 4" descr="C:\Users\Lucie\AppData\Local\Microsoft\Windows\Temporary Internet Files\Content.IE5\32HDAXOE\MC900357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05064"/>
            <a:ext cx="196052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828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Lucie\AppData\Local\Microsoft\Windows\Temporary Internet Files\Content.IE5\32HDAXOE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0"/>
            <a:ext cx="288032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74549" y="3912787"/>
            <a:ext cx="6703695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Jaké schopnosti jsou</a:t>
            </a:r>
          </a:p>
          <a:p>
            <a:r>
              <a:rPr lang="cs-CZ" sz="4400" dirty="0">
                <a:latin typeface="+mn-lt"/>
              </a:rPr>
              <a:t>p</a:t>
            </a:r>
            <a:r>
              <a:rPr lang="cs-CZ" sz="4400" dirty="0" smtClean="0">
                <a:latin typeface="+mn-lt"/>
              </a:rPr>
              <a:t>otřebné k výkonu povolání,</a:t>
            </a:r>
          </a:p>
          <a:p>
            <a:r>
              <a:rPr lang="cs-CZ" sz="4400" dirty="0">
                <a:latin typeface="+mn-lt"/>
              </a:rPr>
              <a:t>k</a:t>
            </a:r>
            <a:r>
              <a:rPr lang="cs-CZ" sz="4400" dirty="0" smtClean="0">
                <a:latin typeface="+mn-lt"/>
              </a:rPr>
              <a:t>teré byste chtěli dělat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665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0486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Vlohy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8521" y="918280"/>
            <a:ext cx="951151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Jsou vrozené vlastnosti člověka,</a:t>
            </a:r>
          </a:p>
          <a:p>
            <a:r>
              <a:rPr lang="cs-CZ" sz="4400" dirty="0" smtClean="0">
                <a:latin typeface="+mn-lt"/>
              </a:rPr>
              <a:t>  na jejichž základě se vyvíjejí schopnosti.</a:t>
            </a:r>
            <a:endParaRPr lang="cs-CZ" sz="4400" dirty="0"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Z6QZ204O\MM90035663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266429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562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ucie\AppData\Local\Microsoft\Windows\Temporary Internet Files\Content.IE5\32HDAXOE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0"/>
            <a:ext cx="288032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474" y="4293096"/>
            <a:ext cx="8992526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Je hudební sluch zárukou, že dítě bude</a:t>
            </a:r>
          </a:p>
          <a:p>
            <a:r>
              <a:rPr lang="cs-CZ" sz="4400" dirty="0">
                <a:latin typeface="+mn-lt"/>
              </a:rPr>
              <a:t>d</a:t>
            </a:r>
            <a:r>
              <a:rPr lang="cs-CZ" sz="4400" dirty="0" smtClean="0">
                <a:latin typeface="+mn-lt"/>
              </a:rPr>
              <a:t>obrým hudebníkem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207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24744" y="-7620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Temperament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8520" y="1137047"/>
            <a:ext cx="9316333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Je souhrn vlastností organismu určující</a:t>
            </a:r>
          </a:p>
          <a:p>
            <a:r>
              <a:rPr lang="cs-CZ" sz="4400" dirty="0" smtClean="0">
                <a:latin typeface="+mn-lt"/>
              </a:rPr>
              <a:t>  tempo průběhu a střídání psychických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procesů, stavů, činností, jednání a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jejich sílu.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92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56792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Charakter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06567"/>
            <a:ext cx="886050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Je souhrn těch duševních vlastností,</a:t>
            </a:r>
          </a:p>
          <a:p>
            <a:r>
              <a:rPr lang="cs-CZ" sz="4400" dirty="0" smtClean="0">
                <a:latin typeface="+mn-lt"/>
              </a:rPr>
              <a:t>  které se zakládají na mravním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přesvědčení osobnosti a projevují se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v mravní stránce jejího chování a </a:t>
            </a:r>
          </a:p>
          <a:p>
            <a:r>
              <a:rPr lang="cs-CZ" sz="4400" dirty="0" smtClean="0">
                <a:latin typeface="+mn-lt"/>
              </a:rPr>
              <a:t>  jednání.</a:t>
            </a:r>
          </a:p>
          <a:p>
            <a:endParaRPr lang="cs-CZ" sz="4400" dirty="0" smtClean="0">
              <a:latin typeface="+mn-lt"/>
            </a:endParaRPr>
          </a:p>
          <a:p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372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Osobnost</a:t>
            </a:r>
            <a:r>
              <a:rPr lang="cs-CZ" dirty="0" smtClean="0">
                <a:latin typeface="+mn-lt"/>
              </a:rPr>
              <a:t> člověka se projevuje ve vztazích:</a:t>
            </a:r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3511" y="1700808"/>
            <a:ext cx="40679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k druhým lidem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828255"/>
            <a:ext cx="5517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k práci a povinnostem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7928" y="3934192"/>
            <a:ext cx="40655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latin typeface="+mn-lt"/>
              </a:rPr>
              <a:t>-</a:t>
            </a:r>
            <a:r>
              <a:rPr lang="cs-CZ" sz="4400" dirty="0" smtClean="0">
                <a:latin typeface="+mn-lt"/>
              </a:rPr>
              <a:t> k sobě samému</a:t>
            </a:r>
            <a:endParaRPr lang="cs-CZ" sz="4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775086"/>
            <a:ext cx="8220007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+mn-lt"/>
              </a:rPr>
              <a:t> Poznáme- li dobře sami sebe, jsme</a:t>
            </a:r>
          </a:p>
          <a:p>
            <a:r>
              <a:rPr lang="cs-CZ" sz="4400" dirty="0" smtClean="0">
                <a:solidFill>
                  <a:srgbClr val="FFC000"/>
                </a:solidFill>
                <a:latin typeface="+mn-lt"/>
              </a:rPr>
              <a:t> na počátku cesty zdokonalování</a:t>
            </a:r>
          </a:p>
          <a:p>
            <a:r>
              <a:rPr lang="cs-CZ" sz="4400" dirty="0">
                <a:solidFill>
                  <a:srgbClr val="FFC000"/>
                </a:solidFill>
                <a:latin typeface="+mn-lt"/>
              </a:rPr>
              <a:t> </a:t>
            </a:r>
            <a:r>
              <a:rPr lang="cs-CZ" sz="4400" dirty="0" smtClean="0">
                <a:solidFill>
                  <a:srgbClr val="FFC000"/>
                </a:solidFill>
                <a:latin typeface="+mn-lt"/>
              </a:rPr>
              <a:t>svých osobnostních rysů.</a:t>
            </a:r>
            <a:endParaRPr lang="cs-CZ" sz="4400" dirty="0">
              <a:solidFill>
                <a:srgbClr val="FFC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333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000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sz="4000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sz="4000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PLESKOTOVÁ</a:t>
            </a:r>
            <a:r>
              <a:rPr lang="cs-CZ" sz="4000" dirty="0">
                <a:solidFill>
                  <a:prstClr val="black"/>
                </a:solidFill>
              </a:rPr>
              <a:t>, A., </a:t>
            </a:r>
            <a:r>
              <a:rPr lang="cs-CZ" sz="4000" i="1" dirty="0">
                <a:solidFill>
                  <a:prstClr val="black"/>
                </a:solidFill>
              </a:rPr>
              <a:t>OBČANSKÁ VÝCHOVA pro 9. ročník</a:t>
            </a:r>
            <a:r>
              <a:rPr lang="cs-CZ" sz="4000" dirty="0">
                <a:solidFill>
                  <a:prstClr val="black"/>
                </a:solidFill>
              </a:rPr>
              <a:t>., 1. vyd. Praha: Septima, 1996. ISBN 80-85801-71-X</a:t>
            </a:r>
            <a:endParaRPr lang="cs-CZ" sz="4000" dirty="0">
              <a:solidFill>
                <a:prstClr val="black"/>
              </a:solidFill>
              <a:latin typeface="Arial" charset="0"/>
            </a:endParaRP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304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NÁZEV ŠKOLY: Střední odborné učiliště a Základní škola AUTOR: Bc. Lucie Chojnová NÁZEV: VY_32_INOVACE_18_Základní etické problémy                                                    -Osobnost TÉMA SADY: Občanská výchova DATUM: 20. únor 2012 ČÍSLO PROJEKTU: CZ.1.07/1.4.00/21.0477</vt:lpstr>
      <vt:lpstr>Snímek 2</vt:lpstr>
      <vt:lpstr>Snímek 3</vt:lpstr>
      <vt:lpstr>Snímek 4</vt:lpstr>
      <vt:lpstr>- Každý člověk je originální a   neopakovatelná osobnost. </vt:lpstr>
      <vt:lpstr>Snímek 6</vt:lpstr>
      <vt:lpstr>Snímek 7</vt:lpstr>
      <vt:lpstr>Snímek 8</vt:lpstr>
      <vt:lpstr>Snímek 9</vt:lpstr>
      <vt:lpstr>Vlohy</vt:lpstr>
      <vt:lpstr>Snímek 11</vt:lpstr>
      <vt:lpstr>Temperament</vt:lpstr>
      <vt:lpstr>Charakter</vt:lpstr>
      <vt:lpstr>Osobnost člověka se projevuje ve vztazích: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77</cp:revision>
  <dcterms:created xsi:type="dcterms:W3CDTF">2012-04-21T07:06:25Z</dcterms:created>
  <dcterms:modified xsi:type="dcterms:W3CDTF">2012-08-30T09:56:46Z</dcterms:modified>
</cp:coreProperties>
</file>