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5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8351837" cy="3240385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</a:t>
            </a:r>
            <a:r>
              <a:rPr lang="cs-CZ" sz="2800" dirty="0" err="1" smtClean="0"/>
              <a:t>Chojnová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VY_32_INOVACE_19_Temperament , 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typy temperamentu</a:t>
            </a:r>
            <a:br>
              <a:rPr lang="cs-CZ" sz="2800" dirty="0" smtClean="0"/>
            </a:br>
            <a:r>
              <a:rPr lang="cs-CZ" sz="2800" dirty="0" smtClean="0"/>
              <a:t>TÉMA SADY: </a:t>
            </a:r>
            <a:r>
              <a:rPr lang="cs-CZ" sz="2800" smtClean="0"/>
              <a:t>Občanská 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2. únor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</a:t>
            </a:r>
            <a:r>
              <a:rPr lang="cs-CZ" sz="2600" dirty="0" smtClean="0">
                <a:solidFill>
                  <a:schemeClr val="tx1"/>
                </a:solidFill>
              </a:rPr>
              <a:t>Materiál </a:t>
            </a:r>
            <a:r>
              <a:rPr lang="cs-CZ" sz="2600" dirty="0">
                <a:solidFill>
                  <a:schemeClr val="tx1"/>
                </a:solidFill>
              </a:rPr>
              <a:t>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9.ročníku </a:t>
            </a:r>
            <a:r>
              <a:rPr lang="cs-CZ" sz="2600" dirty="0" smtClean="0">
                <a:solidFill>
                  <a:schemeClr val="tx1"/>
                </a:solidFill>
              </a:rPr>
              <a:t>praktické </a:t>
            </a:r>
            <a:r>
              <a:rPr lang="cs-CZ" sz="2600" dirty="0" smtClean="0">
                <a:solidFill>
                  <a:schemeClr val="tx1"/>
                </a:solidFill>
              </a:rPr>
              <a:t>školy </a:t>
            </a:r>
            <a:r>
              <a:rPr lang="cs-CZ" sz="2600" dirty="0" smtClean="0">
                <a:solidFill>
                  <a:schemeClr val="tx1"/>
                </a:solidFill>
              </a:rPr>
              <a:t>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6094" y="332656"/>
            <a:ext cx="846539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TEMPERAMENT,</a:t>
            </a:r>
            <a:endParaRPr lang="cs-CZ" sz="9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 rot="1860072">
            <a:off x="4237910" y="2780928"/>
            <a:ext cx="272080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TYPY</a:t>
            </a:r>
            <a:endParaRPr lang="cs-CZ" sz="9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941168"/>
            <a:ext cx="90653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TEMPERAMENTU</a:t>
            </a:r>
            <a:endParaRPr lang="cs-CZ" sz="9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026" name="Picture 2" descr="C:\Users\Lucie\AppData\Local\Microsoft\Windows\Temporary Internet Files\Content.IE5\MD5YQW23\MP9004072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68" y="1700808"/>
            <a:ext cx="399593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7032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340768"/>
            <a:ext cx="8229600" cy="1143000"/>
          </a:xfrm>
        </p:spPr>
        <p:txBody>
          <a:bodyPr/>
          <a:lstStyle/>
          <a:p>
            <a:pPr algn="l"/>
            <a:r>
              <a:rPr lang="cs-CZ" sz="6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Temperament </a:t>
            </a:r>
            <a:r>
              <a:rPr lang="cs-CZ" sz="4800" dirty="0" smtClean="0">
                <a:latin typeface="+mn-lt"/>
              </a:rPr>
              <a:t>– je souhrn vlastností organismu určující tempo </a:t>
            </a:r>
            <a:r>
              <a:rPr lang="cs-CZ" sz="4800" u="sng" dirty="0" smtClean="0">
                <a:latin typeface="+mn-lt"/>
              </a:rPr>
              <a:t>průběhu</a:t>
            </a:r>
            <a:r>
              <a:rPr lang="cs-CZ" sz="4800" dirty="0" smtClean="0">
                <a:latin typeface="+mn-lt"/>
              </a:rPr>
              <a:t> a </a:t>
            </a:r>
            <a:r>
              <a:rPr lang="cs-CZ" sz="4800" u="sng" dirty="0" smtClean="0">
                <a:latin typeface="+mn-lt"/>
              </a:rPr>
              <a:t>střídání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psychických procesů</a:t>
            </a:r>
            <a:r>
              <a:rPr lang="cs-CZ" sz="4800" dirty="0" smtClean="0">
                <a:latin typeface="+mn-lt"/>
              </a:rPr>
              <a:t>, </a:t>
            </a:r>
            <a:r>
              <a:rPr lang="cs-CZ" sz="4800" u="sng" dirty="0" smtClean="0">
                <a:latin typeface="+mn-lt"/>
              </a:rPr>
              <a:t>stavů</a:t>
            </a:r>
            <a:r>
              <a:rPr lang="cs-CZ" sz="4800" dirty="0" smtClean="0">
                <a:latin typeface="+mn-lt"/>
              </a:rPr>
              <a:t>, </a:t>
            </a:r>
            <a:r>
              <a:rPr lang="cs-CZ" sz="4800" u="sng" dirty="0" smtClean="0">
                <a:latin typeface="+mn-lt"/>
              </a:rPr>
              <a:t>činností, jednání a jejich sílu.</a:t>
            </a:r>
            <a:endParaRPr lang="cs-CZ" sz="4800" u="sng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6250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/>
          <a:lstStyle/>
          <a:p>
            <a:r>
              <a:rPr lang="cs-CZ" sz="7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Typy temperamentu</a:t>
            </a:r>
            <a:endParaRPr lang="cs-CZ" sz="72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2051" name="Picture 3" descr="C:\Users\Lucie\AppData\Local\Microsoft\Windows\Temporary Internet Files\Content.IE5\MD5YQW23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916832"/>
            <a:ext cx="5688632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67936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8229600" cy="1143000"/>
          </a:xfrm>
        </p:spPr>
        <p:txBody>
          <a:bodyPr/>
          <a:lstStyle/>
          <a:p>
            <a:r>
              <a:rPr lang="cs-CZ" sz="5400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Sangvinik:</a:t>
            </a:r>
            <a:endParaRPr lang="cs-CZ" sz="5400" b="1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55725" y="2996952"/>
            <a:ext cx="929972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 -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Je osoba</a:t>
            </a:r>
            <a:r>
              <a:rPr lang="cs-CZ" sz="4800" b="1" dirty="0" smtClean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nenucená, bezstarostná,</a:t>
            </a:r>
          </a:p>
          <a:p>
            <a:r>
              <a:rPr lang="cs-CZ" sz="4800" dirty="0" smtClean="0">
                <a:latin typeface="+mn-lt"/>
              </a:rPr>
              <a:t>   otevřená, společenská, přátelská,</a:t>
            </a:r>
          </a:p>
          <a:p>
            <a:r>
              <a:rPr lang="cs-CZ" sz="4800" dirty="0" smtClean="0">
                <a:latin typeface="+mn-lt"/>
              </a:rPr>
              <a:t>   vyhledávající změnu.</a:t>
            </a:r>
            <a:endParaRPr lang="cs-CZ" sz="4800" dirty="0"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SFB0X6VD\MC9004419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8506"/>
            <a:ext cx="2880320" cy="228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7450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Cholerik</a:t>
            </a:r>
            <a:endParaRPr lang="cs-CZ" sz="5400" b="1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4098" name="Picture 2" descr="C:\Users\Lucie\AppData\Local\Microsoft\Windows\Temporary Internet Files\Content.IE5\32HDAXOE\MC9004419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266429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180528" y="3284984"/>
            <a:ext cx="971849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 -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Je osoba </a:t>
            </a:r>
            <a:r>
              <a:rPr lang="cs-CZ" sz="4800" dirty="0" smtClean="0">
                <a:latin typeface="+mn-lt"/>
              </a:rPr>
              <a:t>neklidná, snadno vzrušivá,</a:t>
            </a:r>
          </a:p>
          <a:p>
            <a:r>
              <a:rPr lang="cs-CZ" sz="4800" dirty="0" smtClean="0">
                <a:latin typeface="+mn-lt"/>
              </a:rPr>
              <a:t>   vznětlivá, snadno se rozčílí </a:t>
            </a:r>
            <a:r>
              <a:rPr lang="cs-CZ" sz="4800" dirty="0" smtClean="0">
                <a:latin typeface="+mn-lt"/>
              </a:rPr>
              <a:t>a </a:t>
            </a:r>
            <a:r>
              <a:rPr lang="cs-CZ" sz="4800" dirty="0" smtClean="0">
                <a:latin typeface="+mn-lt"/>
              </a:rPr>
              <a:t>rychle</a:t>
            </a:r>
          </a:p>
          <a:p>
            <a:r>
              <a:rPr lang="cs-CZ" sz="4800" dirty="0" smtClean="0">
                <a:latin typeface="+mn-lt"/>
              </a:rPr>
              <a:t>   uklidní.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845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Melancholik</a:t>
            </a:r>
            <a:endParaRPr lang="cs-CZ" sz="5400" b="1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5122" name="Picture 2" descr="C:\Users\Lucie\AppData\Local\Microsoft\Windows\Temporary Internet Files\Content.IE5\MD5YQW23\MC900441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1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396552" y="3140968"/>
            <a:ext cx="9411807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   - 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Je osoba </a:t>
            </a:r>
            <a:r>
              <a:rPr lang="cs-CZ" sz="4800" dirty="0" smtClean="0">
                <a:latin typeface="+mn-lt"/>
              </a:rPr>
              <a:t>tichá, laskavá, </a:t>
            </a:r>
            <a:r>
              <a:rPr lang="cs-CZ" sz="4800" dirty="0" smtClean="0">
                <a:latin typeface="+mn-lt"/>
              </a:rPr>
              <a:t>vážná, </a:t>
            </a:r>
            <a:endParaRPr lang="cs-CZ" sz="4800" dirty="0" smtClean="0">
              <a:latin typeface="+mn-lt"/>
            </a:endParaRP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  se sklonem vidět věci černě, jeho 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  city vznikají pomalu, ale bývají 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  stálé.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980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Flegmatik</a:t>
            </a:r>
            <a:endParaRPr lang="cs-CZ" sz="5400" b="1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6146" name="Picture 2" descr="C:\Users\Lucie\AppData\Local\Microsoft\Windows\Temporary Internet Files\Content.IE5\Z6QZ204O\MC90044188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39"/>
            <a:ext cx="2952328" cy="2968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3157517"/>
            <a:ext cx="961808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Je osoba </a:t>
            </a:r>
            <a:r>
              <a:rPr lang="cs-CZ" sz="4800" dirty="0" smtClean="0">
                <a:latin typeface="+mn-lt"/>
              </a:rPr>
              <a:t>uzavřená, vyrovnaná, 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rozvážná, umí se ovládat, nemá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ráda vzrušení, je spolehlivá neútočí.  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7092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Zopakuj si:</a:t>
            </a:r>
            <a:endParaRPr lang="cs-CZ" sz="6000" b="1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7170" name="Picture 2" descr="C:\Users\Lucie\AppData\Local\Microsoft\Windows\Temporary Internet Files\Content.IE5\SFB0X6VD\MC900441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8640"/>
            <a:ext cx="2808312" cy="3816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210" y="1484784"/>
            <a:ext cx="6051015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1.Charakter člověka je:</a:t>
            </a:r>
          </a:p>
          <a:p>
            <a:endParaRPr lang="cs-CZ" sz="4800" dirty="0" smtClean="0">
              <a:latin typeface="+mn-lt"/>
            </a:endParaRPr>
          </a:p>
          <a:p>
            <a:r>
              <a:rPr lang="cs-CZ" sz="4800" dirty="0" smtClean="0">
                <a:latin typeface="+mn-lt"/>
              </a:rPr>
              <a:t>   </a:t>
            </a:r>
            <a:r>
              <a:rPr lang="cs-CZ" sz="4000" dirty="0" smtClean="0">
                <a:latin typeface="+mn-lt"/>
              </a:rPr>
              <a:t>A) souhrn vlastností, které</a:t>
            </a:r>
          </a:p>
          <a:p>
            <a:r>
              <a:rPr lang="cs-CZ" sz="4000" dirty="0" smtClean="0">
                <a:latin typeface="+mn-lt"/>
              </a:rPr>
              <a:t>         člověk získá v průběhu </a:t>
            </a:r>
          </a:p>
          <a:p>
            <a:r>
              <a:rPr lang="cs-CZ" sz="4000" dirty="0" smtClean="0">
                <a:latin typeface="+mn-lt"/>
              </a:rPr>
              <a:t>         života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 </a:t>
            </a:r>
          </a:p>
          <a:p>
            <a:endParaRPr lang="cs-CZ" sz="48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5897" y="4978048"/>
            <a:ext cx="844013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B) souhrn vlastností, které jsou člověku 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  vrozené</a:t>
            </a:r>
            <a:endParaRPr lang="cs-CZ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323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50690"/>
            <a:ext cx="77317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2. Zkus říci, jaké vlastnosti má:</a:t>
            </a:r>
            <a:endParaRPr lang="cs-CZ" sz="48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463" y="1484784"/>
            <a:ext cx="906677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A) člověk, o kterém </a:t>
            </a:r>
            <a:r>
              <a:rPr lang="cs-CZ" sz="4000" dirty="0" smtClean="0">
                <a:latin typeface="+mn-lt"/>
              </a:rPr>
              <a:t>říkáme, </a:t>
            </a:r>
            <a:r>
              <a:rPr lang="cs-CZ" sz="4000" dirty="0" smtClean="0">
                <a:latin typeface="+mn-lt"/>
              </a:rPr>
              <a:t>že je „zapálený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  pro věc“</a:t>
            </a:r>
            <a:endParaRPr lang="cs-CZ" sz="40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463" y="3573016"/>
            <a:ext cx="88119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B) člověk s lhostejným přístupem k životu</a:t>
            </a:r>
            <a:endParaRPr lang="cs-CZ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2561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856984" cy="4525963"/>
          </a:xfrm>
        </p:spPr>
        <p:txBody>
          <a:bodyPr/>
          <a:lstStyle/>
          <a:p>
            <a:pPr lvl="0"/>
            <a:r>
              <a:rPr lang="cs-CZ" sz="4000" dirty="0">
                <a:solidFill>
                  <a:prstClr val="black"/>
                </a:solidFill>
              </a:rPr>
              <a:t>vlastní zdroje</a:t>
            </a:r>
          </a:p>
          <a:p>
            <a:pPr lvl="0"/>
            <a:r>
              <a:rPr lang="cs-CZ" sz="4000" dirty="0">
                <a:solidFill>
                  <a:prstClr val="black"/>
                </a:solidFill>
                <a:hlinkClick r:id="rId2"/>
              </a:rPr>
              <a:t>http://office.microsoft.com</a:t>
            </a:r>
            <a:r>
              <a:rPr lang="cs-CZ" sz="4000" dirty="0">
                <a:solidFill>
                  <a:prstClr val="black"/>
                </a:solidFill>
              </a:rPr>
              <a:t> – kliparty</a:t>
            </a:r>
          </a:p>
          <a:p>
            <a:pPr lvl="0"/>
            <a:r>
              <a:rPr lang="cs-CZ" sz="4000" dirty="0">
                <a:solidFill>
                  <a:prstClr val="black"/>
                </a:solidFill>
              </a:rPr>
              <a:t>PLESKOTOVÁ, A., </a:t>
            </a:r>
            <a:r>
              <a:rPr lang="cs-CZ" sz="4000" i="1" dirty="0">
                <a:solidFill>
                  <a:prstClr val="black"/>
                </a:solidFill>
              </a:rPr>
              <a:t>OBČANSKÁ VÝCHOVA pro 9. ročník</a:t>
            </a:r>
            <a:r>
              <a:rPr lang="cs-CZ" sz="4000" dirty="0">
                <a:solidFill>
                  <a:prstClr val="black"/>
                </a:solidFill>
              </a:rPr>
              <a:t>., 1. vyd. Praha: Septima, 1996. ISBN 80-85801-71-X</a:t>
            </a:r>
            <a:endParaRPr lang="cs-CZ" sz="4000" dirty="0">
              <a:solidFill>
                <a:prstClr val="black"/>
              </a:solidFill>
              <a:latin typeface="Arial" charset="0"/>
            </a:endParaRPr>
          </a:p>
          <a:p>
            <a:r>
              <a:rPr lang="cs-CZ" sz="4000" dirty="0" smtClean="0"/>
              <a:t>GROFKOVÁ, I., </a:t>
            </a:r>
            <a:r>
              <a:rPr lang="cs-CZ" sz="4000" i="1" dirty="0" smtClean="0"/>
              <a:t>VÝCHOVA K OBČANSTVÍ, pracovní sešit, 4. díl</a:t>
            </a:r>
            <a:r>
              <a:rPr lang="cs-CZ" sz="4000" dirty="0" smtClean="0"/>
              <a:t>, 1. vyd. Praha: Parta, 2009. ISBN 978-80-7320-122-7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271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NÁZEV ŠKOLY: Střední odborné učiliště a Základní škola AUTOR: Bc. Lucie Chojnová NÁZEV: VY_32_INOVACE_19_Temperament ,                                                       typy temperamentu TÉMA SADY: Občanská výchova DATUM: 2. únor 2012 ČÍSLO PROJEKTU: CZ.1.07/1.4.00/21.0477</vt:lpstr>
      <vt:lpstr>Snímek 2</vt:lpstr>
      <vt:lpstr>Temperament – je souhrn vlastností organismu určující tempo průběhu a střídání psychických procesů, stavů, činností, jednání a jejich sílu.</vt:lpstr>
      <vt:lpstr>Typy temperamentu</vt:lpstr>
      <vt:lpstr>Sangvinik:</vt:lpstr>
      <vt:lpstr>Cholerik</vt:lpstr>
      <vt:lpstr>Melancholik</vt:lpstr>
      <vt:lpstr>Flegmatik</vt:lpstr>
      <vt:lpstr>Zopakuj si:</vt:lpstr>
      <vt:lpstr>Snímek 10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74</cp:revision>
  <dcterms:created xsi:type="dcterms:W3CDTF">2012-04-21T07:06:25Z</dcterms:created>
  <dcterms:modified xsi:type="dcterms:W3CDTF">2012-08-30T09:58:21Z</dcterms:modified>
</cp:coreProperties>
</file>