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1" r:id="rId3"/>
    <p:sldId id="262" r:id="rId4"/>
    <p:sldId id="263" r:id="rId5"/>
    <p:sldId id="265" r:id="rId6"/>
    <p:sldId id="264" r:id="rId7"/>
    <p:sldId id="266" r:id="rId8"/>
    <p:sldId id="267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792163" y="1988840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VY_32_INOVACE_20_Základní etické problémy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- Lidskost</a:t>
            </a:r>
            <a:br>
              <a:rPr lang="cs-CZ" sz="2800" dirty="0" smtClean="0"/>
            </a:br>
            <a:r>
              <a:rPr lang="cs-CZ" sz="2800" dirty="0" smtClean="0"/>
              <a:t>TÉMA SADY: </a:t>
            </a:r>
            <a:r>
              <a:rPr lang="cs-CZ" sz="2800" smtClean="0"/>
              <a:t>Občanská 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20. únor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</a:t>
            </a:r>
            <a:r>
              <a:rPr lang="cs-CZ" sz="2600" dirty="0" smtClean="0">
                <a:solidFill>
                  <a:schemeClr val="tx1"/>
                </a:solidFill>
              </a:rPr>
              <a:t>Materiál </a:t>
            </a:r>
            <a:r>
              <a:rPr lang="cs-CZ" sz="2600" dirty="0">
                <a:solidFill>
                  <a:schemeClr val="tx1"/>
                </a:solidFill>
              </a:rPr>
              <a:t>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9.ročníku </a:t>
            </a:r>
            <a:r>
              <a:rPr lang="cs-CZ" sz="2600" dirty="0" smtClean="0">
                <a:solidFill>
                  <a:schemeClr val="tx1"/>
                </a:solidFill>
              </a:rPr>
              <a:t>praktické </a:t>
            </a:r>
            <a:r>
              <a:rPr lang="cs-CZ" sz="2600" dirty="0" smtClean="0">
                <a:solidFill>
                  <a:schemeClr val="tx1"/>
                </a:solidFill>
              </a:rPr>
              <a:t>školy jako </a:t>
            </a:r>
            <a:r>
              <a:rPr lang="cs-CZ" sz="2600" dirty="0" smtClean="0">
                <a:solidFill>
                  <a:schemeClr val="tx1"/>
                </a:solidFill>
              </a:rPr>
              <a:t>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8361" y="404664"/>
            <a:ext cx="45576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Základní</a:t>
            </a:r>
            <a:endParaRPr lang="cs-CZ" sz="96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23728" y="2636912"/>
            <a:ext cx="321876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etické</a:t>
            </a:r>
            <a:endParaRPr lang="cs-CZ" sz="96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04772" y="4941168"/>
            <a:ext cx="507664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problémy</a:t>
            </a:r>
            <a:endParaRPr lang="cs-CZ" sz="96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pic>
        <p:nvPicPr>
          <p:cNvPr id="5123" name="Picture 3" descr="C:\Users\Lucie\AppData\Local\Microsoft\Windows\Temporary Internet Files\Content.IE5\MD5YQW23\MC90043782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96627">
            <a:off x="5087446" y="1490050"/>
            <a:ext cx="4083546" cy="372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5036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686060"/>
            <a:ext cx="502208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LIDSKOST</a:t>
            </a:r>
            <a:endParaRPr lang="cs-CZ" sz="9600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026" name="Picture 2" descr="C:\Users\Lucie\AppData\Local\Microsoft\Windows\Temporary Internet Files\Content.IE5\32HDAXOE\MP9004490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8750" y="3140968"/>
            <a:ext cx="6286500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97141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48" y="260648"/>
            <a:ext cx="9436496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Představa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člověka</a:t>
            </a:r>
            <a:r>
              <a:rPr lang="cs-CZ" sz="4800" dirty="0" smtClean="0">
                <a:latin typeface="+mn-lt"/>
              </a:rPr>
              <a:t>, že je  </a:t>
            </a:r>
            <a:r>
              <a:rPr lang="cs-CZ" sz="4800" u="sng" dirty="0" smtClean="0">
                <a:latin typeface="+mn-lt"/>
              </a:rPr>
              <a:t>vládcem</a:t>
            </a:r>
            <a:br>
              <a:rPr lang="cs-CZ" sz="4800" u="sng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přírody, byla </a:t>
            </a:r>
            <a:r>
              <a:rPr lang="cs-CZ" sz="4800" u="sng" dirty="0" smtClean="0">
                <a:latin typeface="+mn-lt"/>
              </a:rPr>
              <a:t>chybná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08520" y="2564904"/>
            <a:ext cx="914199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 - Dnes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člověk</a:t>
            </a:r>
            <a:r>
              <a:rPr lang="cs-CZ" sz="4800" dirty="0" smtClean="0">
                <a:latin typeface="+mn-lt"/>
              </a:rPr>
              <a:t> hledá pravou </a:t>
            </a:r>
            <a:r>
              <a:rPr lang="cs-CZ" sz="4800" u="sng" dirty="0" smtClean="0">
                <a:latin typeface="+mn-lt"/>
              </a:rPr>
              <a:t>lidskou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</a:t>
            </a:r>
            <a:r>
              <a:rPr lang="cs-CZ" sz="4800" u="sng" dirty="0" smtClean="0">
                <a:latin typeface="+mn-lt"/>
              </a:rPr>
              <a:t>přirozenost</a:t>
            </a:r>
            <a:r>
              <a:rPr lang="cs-CZ" sz="4800" dirty="0" smtClean="0">
                <a:latin typeface="+mn-lt"/>
              </a:rPr>
              <a:t>, své místo v přírodě,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své místo ve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společnosti lidí</a:t>
            </a:r>
            <a:r>
              <a:rPr lang="cs-CZ" sz="4800" dirty="0" smtClean="0">
                <a:latin typeface="+mn-lt"/>
              </a:rPr>
              <a:t>,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kteří jsou rovněž </a:t>
            </a:r>
            <a:r>
              <a:rPr lang="cs-CZ" sz="4800" u="sng" dirty="0" smtClean="0">
                <a:latin typeface="+mn-lt"/>
              </a:rPr>
              <a:t>svobodní</a:t>
            </a:r>
            <a:r>
              <a:rPr lang="cs-CZ" sz="4800" dirty="0" smtClean="0">
                <a:latin typeface="+mn-lt"/>
              </a:rPr>
              <a:t> a mají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všichni </a:t>
            </a:r>
            <a:r>
              <a:rPr lang="cs-CZ" sz="4800" u="sng" dirty="0" smtClean="0">
                <a:latin typeface="+mn-lt"/>
              </a:rPr>
              <a:t>rovná práva</a:t>
            </a:r>
            <a:r>
              <a:rPr lang="cs-CZ" sz="4800" dirty="0" smtClean="0">
                <a:latin typeface="+mn-lt"/>
              </a:rPr>
              <a:t>.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 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574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</a:t>
            </a:r>
            <a:r>
              <a:rPr lang="cs-CZ" sz="4800" u="sng" dirty="0" smtClean="0">
                <a:latin typeface="+mn-lt"/>
              </a:rPr>
              <a:t>Nežijeme </a:t>
            </a:r>
            <a:r>
              <a:rPr lang="cs-CZ" sz="4800" dirty="0" smtClean="0">
                <a:latin typeface="+mn-lt"/>
              </a:rPr>
              <a:t>ve světě sami. 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Chceme být </a:t>
            </a:r>
            <a:r>
              <a:rPr lang="cs-CZ" sz="4800" u="sng" dirty="0" smtClean="0">
                <a:latin typeface="+mn-lt"/>
              </a:rPr>
              <a:t>svobodní</a:t>
            </a:r>
            <a:r>
              <a:rPr lang="cs-CZ" sz="4800" dirty="0" smtClean="0">
                <a:latin typeface="+mn-lt"/>
              </a:rPr>
              <a:t> a mít své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místo ve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společnosti lidí</a:t>
            </a:r>
            <a:r>
              <a:rPr lang="cs-CZ" sz="4800" dirty="0" smtClean="0">
                <a:latin typeface="+mn-lt"/>
              </a:rPr>
              <a:t>, kteří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jsou rovněž </a:t>
            </a:r>
            <a:r>
              <a:rPr lang="cs-CZ" sz="4800" u="sng" dirty="0" smtClean="0">
                <a:latin typeface="+mn-lt"/>
              </a:rPr>
              <a:t>svobodní </a:t>
            </a:r>
            <a:r>
              <a:rPr lang="cs-CZ" sz="4800" dirty="0" smtClean="0">
                <a:latin typeface="+mn-lt"/>
              </a:rPr>
              <a:t>a mají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všichni rovná práva.</a:t>
            </a:r>
            <a:endParaRPr lang="cs-CZ" sz="4800" u="sng" dirty="0"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SFB0X6VD\MC9004419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933056"/>
            <a:ext cx="295232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5820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504834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1.</a:t>
            </a:r>
            <a:r>
              <a:rPr lang="cs-CZ" dirty="0" smtClean="0">
                <a:latin typeface="+mn-lt"/>
              </a:rPr>
              <a:t> Která práva potřebuje</a:t>
            </a:r>
            <a:br>
              <a:rPr lang="cs-CZ" dirty="0" smtClean="0">
                <a:latin typeface="+mn-lt"/>
              </a:rPr>
            </a:br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svobodný člověk k důstojnému</a:t>
            </a:r>
            <a:br>
              <a:rPr lang="cs-CZ" dirty="0" smtClean="0">
                <a:latin typeface="+mn-lt"/>
              </a:rPr>
            </a:br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životu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MD5YQW23\MC900441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8640"/>
            <a:ext cx="2627784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58994" y="2034195"/>
            <a:ext cx="766517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2.</a:t>
            </a:r>
            <a:r>
              <a:rPr lang="cs-CZ" sz="4400" dirty="0" smtClean="0">
                <a:latin typeface="+mn-lt"/>
              </a:rPr>
              <a:t> Ve které zemi současného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 světa byste nechtěli žít? Proč</a:t>
            </a:r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58994" y="3480745"/>
            <a:ext cx="8875891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3.</a:t>
            </a:r>
            <a:r>
              <a:rPr lang="cs-CZ" sz="4400" dirty="0" smtClean="0">
                <a:latin typeface="+mn-lt"/>
              </a:rPr>
              <a:t> Mají nebo měli některé skupiny lidí 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 těžší život než ostatní? Proč? 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 Kdy a kde</a:t>
            </a:r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58994" y="5450274"/>
            <a:ext cx="8676029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4.</a:t>
            </a:r>
            <a:r>
              <a:rPr lang="cs-CZ" sz="4400" dirty="0" smtClean="0">
                <a:latin typeface="+mn-lt"/>
              </a:rPr>
              <a:t> Může se názor obyčejného člověka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dostat i na televizní obrazovku</a:t>
            </a:r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</a:t>
            </a:r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8411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5.</a:t>
            </a:r>
            <a:r>
              <a:rPr lang="cs-CZ" sz="4400" dirty="0" smtClean="0">
                <a:latin typeface="+mn-lt"/>
              </a:rPr>
              <a:t> Nařizuje vláda nebo někdo jiný </a:t>
            </a:r>
          </a:p>
          <a:p>
            <a:r>
              <a:rPr lang="cs-CZ" sz="4400" dirty="0" smtClean="0">
                <a:latin typeface="+mn-lt"/>
              </a:rPr>
              <a:t>     u nás novinářům, co mají psát a co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 psát nesmějí</a:t>
            </a:r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312298"/>
            <a:ext cx="854086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6. </a:t>
            </a:r>
            <a:r>
              <a:rPr lang="cs-CZ" sz="4400" dirty="0" smtClean="0">
                <a:latin typeface="+mn-lt"/>
              </a:rPr>
              <a:t>Kdy budou příští volby? Kolik vám 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 bude let? Souvisí ty dvě otázky</a:t>
            </a:r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3758848"/>
            <a:ext cx="9305496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7.</a:t>
            </a:r>
            <a:r>
              <a:rPr lang="cs-CZ" sz="4400" dirty="0" smtClean="0">
                <a:latin typeface="+mn-lt"/>
              </a:rPr>
              <a:t> Jak rozumíte pojmům: svoboda slova,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svoboda vědomí, svoboda vyznání,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svoboda shromažďovací, svoboda 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spolčovací</a:t>
            </a:r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2542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Lucie\AppData\Local\Microsoft\Windows\Temporary Internet Files\Content.IE5\32HDAXOE\MC9004419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2463155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58691" y="2479538"/>
            <a:ext cx="60784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8. </a:t>
            </a:r>
            <a:r>
              <a:rPr lang="cs-CZ" sz="4400" dirty="0" smtClean="0">
                <a:latin typeface="+mn-lt"/>
              </a:rPr>
              <a:t>Kde končí tvá svoboda</a:t>
            </a:r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1394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vlastní zdroje</a:t>
            </a:r>
          </a:p>
          <a:p>
            <a:pPr lvl="0"/>
            <a:r>
              <a:rPr lang="cs-CZ" dirty="0">
                <a:solidFill>
                  <a:prstClr val="black"/>
                </a:solidFill>
                <a:hlinkClick r:id="rId2"/>
              </a:rPr>
              <a:t>http://office.microsoft.com</a:t>
            </a:r>
            <a:r>
              <a:rPr lang="cs-CZ" dirty="0">
                <a:solidFill>
                  <a:prstClr val="black"/>
                </a:solidFill>
              </a:rPr>
              <a:t> – kliparty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PLESKOTOVÁ</a:t>
            </a:r>
            <a:r>
              <a:rPr lang="cs-CZ" dirty="0">
                <a:solidFill>
                  <a:prstClr val="black"/>
                </a:solidFill>
              </a:rPr>
              <a:t>, A., </a:t>
            </a:r>
            <a:r>
              <a:rPr lang="cs-CZ" i="1" dirty="0">
                <a:solidFill>
                  <a:prstClr val="black"/>
                </a:solidFill>
              </a:rPr>
              <a:t>OBČANSKÁ VÝCHOVA pro 9. ročník</a:t>
            </a:r>
            <a:r>
              <a:rPr lang="cs-CZ" dirty="0">
                <a:solidFill>
                  <a:prstClr val="black"/>
                </a:solidFill>
              </a:rPr>
              <a:t>., 1. vyd. Praha: Septima, 1996. ISBN 80-85801-71-X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</TotalTime>
  <Words>232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ŠKOLY: Střední odborné učiliště a Základní škola AUTOR: Bc. Lucie Chojnová NÁZEV: VY_32_INOVACE_20_Základní etické problémy                                                    - Lidskost TÉMA SADY: Občanská výchova DATUM: 20. únor 2012 ČÍSLO PROJEKTU: CZ.1.07/1.4.00/21.0477</vt:lpstr>
      <vt:lpstr>Snímek 2</vt:lpstr>
      <vt:lpstr>Snímek 3</vt:lpstr>
      <vt:lpstr>- Představa člověka, že je  vládcem   přírody, byla chybná.</vt:lpstr>
      <vt:lpstr>- Nežijeme ve světě sami.    Chceme být svobodní a mít své   místo ve společnosti lidí, kteří   jsou rovněž svobodní a mají   všichni rovná práva.</vt:lpstr>
      <vt:lpstr>1. Která práva potřebuje     svobodný člověk k důstojnému     životu?</vt:lpstr>
      <vt:lpstr>Snímek 7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72</cp:revision>
  <dcterms:created xsi:type="dcterms:W3CDTF">2012-04-21T07:06:25Z</dcterms:created>
  <dcterms:modified xsi:type="dcterms:W3CDTF">2012-08-30T10:00:24Z</dcterms:modified>
</cp:coreProperties>
</file>